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sldIdLst>
    <p:sldId id="256" r:id="rId2"/>
    <p:sldId id="260" r:id="rId3"/>
    <p:sldId id="261" r:id="rId4"/>
    <p:sldId id="257" r:id="rId5"/>
    <p:sldId id="262" r:id="rId6"/>
    <p:sldId id="263" r:id="rId7"/>
    <p:sldId id="268" r:id="rId8"/>
    <p:sldId id="266" r:id="rId9"/>
    <p:sldId id="259" r:id="rId10"/>
    <p:sldId id="267" r:id="rId11"/>
    <p:sldId id="270" r:id="rId12"/>
    <p:sldId id="273" r:id="rId13"/>
    <p:sldId id="272" r:id="rId14"/>
    <p:sldId id="271" r:id="rId15"/>
    <p:sldId id="280" r:id="rId16"/>
  </p:sldIdLst>
  <p:sldSz cx="6858000" cy="5143500"/>
  <p:notesSz cx="6865938" cy="9998075"/>
  <p:defaultTextStyle>
    <a:defPPr>
      <a:defRPr lang="ko-KR"/>
    </a:defPPr>
    <a:lvl1pPr marL="0" algn="l" defTabSz="685800" rtl="0" eaLnBrk="1" latinLnBrk="1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1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1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1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1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1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1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1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1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FF"/>
    <a:srgbClr val="FF99FF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51" d="100"/>
          <a:sy n="151" d="100"/>
        </p:scale>
        <p:origin x="1536" y="132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6350" y="-6351"/>
            <a:ext cx="6877353" cy="5156201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947" y="1803400"/>
            <a:ext cx="4370039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7947" y="3038126"/>
            <a:ext cx="4370039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06EE-48DF-4A56-8C74-6F12319802D5}" type="datetimeFigureOut">
              <a:rPr lang="ko-KR" altLang="en-US" smtClean="0"/>
              <a:t>2022-04-06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275C-E04F-4E32-8FF1-9C1E74CDA056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26" name="직선 연결선 25"/>
          <p:cNvCxnSpPr/>
          <p:nvPr userDrawn="1"/>
        </p:nvCxnSpPr>
        <p:spPr>
          <a:xfrm>
            <a:off x="1" y="652337"/>
            <a:ext cx="5364956" cy="0"/>
          </a:xfrm>
          <a:prstGeom prst="line">
            <a:avLst/>
          </a:prstGeom>
          <a:noFill/>
          <a:ln w="25400" cap="flat" cmpd="sng" algn="ctr">
            <a:solidFill>
              <a:srgbClr val="EB464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27" name="그룹 26"/>
          <p:cNvGrpSpPr/>
          <p:nvPr userDrawn="1"/>
        </p:nvGrpSpPr>
        <p:grpSpPr>
          <a:xfrm>
            <a:off x="6168179" y="97536"/>
            <a:ext cx="437501" cy="417206"/>
            <a:chOff x="825500" y="868362"/>
            <a:chExt cx="933451" cy="1166813"/>
          </a:xfrm>
        </p:grpSpPr>
        <p:sp>
          <p:nvSpPr>
            <p:cNvPr id="29" name="Line 5"/>
            <p:cNvSpPr>
              <a:spLocks noChangeShapeType="1"/>
            </p:cNvSpPr>
            <p:nvPr/>
          </p:nvSpPr>
          <p:spPr bwMode="auto">
            <a:xfrm>
              <a:off x="1081088" y="1163637"/>
              <a:ext cx="0" cy="68421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30" name="Line 6"/>
            <p:cNvSpPr>
              <a:spLocks noChangeShapeType="1"/>
            </p:cNvSpPr>
            <p:nvPr/>
          </p:nvSpPr>
          <p:spPr bwMode="auto">
            <a:xfrm flipV="1">
              <a:off x="1268413" y="1758950"/>
              <a:ext cx="0" cy="13493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31" name="Line 7"/>
            <p:cNvSpPr>
              <a:spLocks noChangeShapeType="1"/>
            </p:cNvSpPr>
            <p:nvPr/>
          </p:nvSpPr>
          <p:spPr bwMode="auto">
            <a:xfrm flipV="1">
              <a:off x="1268413" y="1163637"/>
              <a:ext cx="0" cy="14763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32" name="Line 8"/>
            <p:cNvSpPr>
              <a:spLocks noChangeShapeType="1"/>
            </p:cNvSpPr>
            <p:nvPr/>
          </p:nvSpPr>
          <p:spPr bwMode="auto">
            <a:xfrm flipH="1">
              <a:off x="1128713" y="1893887"/>
              <a:ext cx="139700" cy="14128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33" name="Line 9"/>
            <p:cNvSpPr>
              <a:spLocks noChangeShapeType="1"/>
            </p:cNvSpPr>
            <p:nvPr/>
          </p:nvSpPr>
          <p:spPr bwMode="auto">
            <a:xfrm>
              <a:off x="1555750" y="1335087"/>
              <a:ext cx="203200" cy="11588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34" name="Line 10"/>
            <p:cNvSpPr>
              <a:spLocks noChangeShapeType="1"/>
            </p:cNvSpPr>
            <p:nvPr/>
          </p:nvSpPr>
          <p:spPr bwMode="auto">
            <a:xfrm flipH="1">
              <a:off x="1555750" y="1450975"/>
              <a:ext cx="203200" cy="11747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 flipV="1">
              <a:off x="1555750" y="1544637"/>
              <a:ext cx="0" cy="2381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36" name="Line 12"/>
            <p:cNvSpPr>
              <a:spLocks noChangeShapeType="1"/>
            </p:cNvSpPr>
            <p:nvPr/>
          </p:nvSpPr>
          <p:spPr bwMode="auto">
            <a:xfrm flipV="1">
              <a:off x="1555750" y="1335087"/>
              <a:ext cx="0" cy="2381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37" name="Line 13"/>
            <p:cNvSpPr>
              <a:spLocks noChangeShapeType="1"/>
            </p:cNvSpPr>
            <p:nvPr/>
          </p:nvSpPr>
          <p:spPr bwMode="auto">
            <a:xfrm>
              <a:off x="1316038" y="1358900"/>
              <a:ext cx="239713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38" name="Line 14"/>
            <p:cNvSpPr>
              <a:spLocks noChangeShapeType="1"/>
            </p:cNvSpPr>
            <p:nvPr/>
          </p:nvSpPr>
          <p:spPr bwMode="auto">
            <a:xfrm>
              <a:off x="1374775" y="1544637"/>
              <a:ext cx="180975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39" name="Line 15"/>
            <p:cNvSpPr>
              <a:spLocks noChangeShapeType="1"/>
            </p:cNvSpPr>
            <p:nvPr/>
          </p:nvSpPr>
          <p:spPr bwMode="auto">
            <a:xfrm flipH="1" flipV="1">
              <a:off x="1366838" y="1563687"/>
              <a:ext cx="360363" cy="43338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40" name="Line 16"/>
            <p:cNvSpPr>
              <a:spLocks noChangeShapeType="1"/>
            </p:cNvSpPr>
            <p:nvPr/>
          </p:nvSpPr>
          <p:spPr bwMode="auto">
            <a:xfrm>
              <a:off x="1568450" y="2035175"/>
              <a:ext cx="13970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41" name="Line 17"/>
            <p:cNvSpPr>
              <a:spLocks noChangeShapeType="1"/>
            </p:cNvSpPr>
            <p:nvPr/>
          </p:nvSpPr>
          <p:spPr bwMode="auto">
            <a:xfrm flipH="1" flipV="1">
              <a:off x="1289050" y="1751012"/>
              <a:ext cx="207963" cy="24923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42" name="Freeform 18"/>
            <p:cNvSpPr>
              <a:spLocks/>
            </p:cNvSpPr>
            <p:nvPr/>
          </p:nvSpPr>
          <p:spPr bwMode="auto">
            <a:xfrm>
              <a:off x="1497013" y="2000250"/>
              <a:ext cx="71438" cy="34925"/>
            </a:xfrm>
            <a:custGeom>
              <a:avLst/>
              <a:gdLst>
                <a:gd name="T0" fmla="*/ 0 w 45"/>
                <a:gd name="T1" fmla="*/ 0 h 22"/>
                <a:gd name="T2" fmla="*/ 20 w 45"/>
                <a:gd name="T3" fmla="*/ 16 h 22"/>
                <a:gd name="T4" fmla="*/ 45 w 45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2">
                  <a:moveTo>
                    <a:pt x="0" y="0"/>
                  </a:moveTo>
                  <a:lnTo>
                    <a:pt x="20" y="16"/>
                  </a:lnTo>
                  <a:lnTo>
                    <a:pt x="45" y="22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43" name="Line 19"/>
            <p:cNvSpPr>
              <a:spLocks noChangeShapeType="1"/>
            </p:cNvSpPr>
            <p:nvPr/>
          </p:nvSpPr>
          <p:spPr bwMode="auto">
            <a:xfrm>
              <a:off x="1128713" y="1117600"/>
              <a:ext cx="92075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44" name="Line 20"/>
            <p:cNvSpPr>
              <a:spLocks noChangeShapeType="1"/>
            </p:cNvSpPr>
            <p:nvPr/>
          </p:nvSpPr>
          <p:spPr bwMode="auto">
            <a:xfrm flipH="1">
              <a:off x="871538" y="1847850"/>
              <a:ext cx="20955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45" name="Line 21"/>
            <p:cNvSpPr>
              <a:spLocks noChangeShapeType="1"/>
            </p:cNvSpPr>
            <p:nvPr/>
          </p:nvSpPr>
          <p:spPr bwMode="auto">
            <a:xfrm>
              <a:off x="825500" y="1893887"/>
              <a:ext cx="0" cy="9366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46" name="Freeform 22"/>
            <p:cNvSpPr>
              <a:spLocks/>
            </p:cNvSpPr>
            <p:nvPr/>
          </p:nvSpPr>
          <p:spPr bwMode="auto">
            <a:xfrm>
              <a:off x="825500" y="1847850"/>
              <a:ext cx="46038" cy="46038"/>
            </a:xfrm>
            <a:custGeom>
              <a:avLst/>
              <a:gdLst>
                <a:gd name="T0" fmla="*/ 29 w 29"/>
                <a:gd name="T1" fmla="*/ 0 h 29"/>
                <a:gd name="T2" fmla="*/ 15 w 29"/>
                <a:gd name="T3" fmla="*/ 4 h 29"/>
                <a:gd name="T4" fmla="*/ 4 w 29"/>
                <a:gd name="T5" fmla="*/ 15 h 29"/>
                <a:gd name="T6" fmla="*/ 0 w 29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9">
                  <a:moveTo>
                    <a:pt x="29" y="0"/>
                  </a:moveTo>
                  <a:lnTo>
                    <a:pt x="15" y="4"/>
                  </a:lnTo>
                  <a:lnTo>
                    <a:pt x="4" y="15"/>
                  </a:lnTo>
                  <a:lnTo>
                    <a:pt x="0" y="2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47" name="Line 23"/>
            <p:cNvSpPr>
              <a:spLocks noChangeShapeType="1"/>
            </p:cNvSpPr>
            <p:nvPr/>
          </p:nvSpPr>
          <p:spPr bwMode="auto">
            <a:xfrm>
              <a:off x="871538" y="2035175"/>
              <a:ext cx="257175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48" name="Freeform 24"/>
            <p:cNvSpPr>
              <a:spLocks/>
            </p:cNvSpPr>
            <p:nvPr/>
          </p:nvSpPr>
          <p:spPr bwMode="auto">
            <a:xfrm>
              <a:off x="825500" y="1987550"/>
              <a:ext cx="46038" cy="47625"/>
            </a:xfrm>
            <a:custGeom>
              <a:avLst/>
              <a:gdLst>
                <a:gd name="T0" fmla="*/ 0 w 29"/>
                <a:gd name="T1" fmla="*/ 0 h 30"/>
                <a:gd name="T2" fmla="*/ 4 w 29"/>
                <a:gd name="T3" fmla="*/ 15 h 30"/>
                <a:gd name="T4" fmla="*/ 15 w 29"/>
                <a:gd name="T5" fmla="*/ 26 h 30"/>
                <a:gd name="T6" fmla="*/ 29 w 29"/>
                <a:gd name="T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0">
                  <a:moveTo>
                    <a:pt x="0" y="0"/>
                  </a:moveTo>
                  <a:lnTo>
                    <a:pt x="4" y="15"/>
                  </a:lnTo>
                  <a:lnTo>
                    <a:pt x="15" y="26"/>
                  </a:lnTo>
                  <a:lnTo>
                    <a:pt x="29" y="3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49" name="Line 25"/>
            <p:cNvSpPr>
              <a:spLocks noChangeShapeType="1"/>
            </p:cNvSpPr>
            <p:nvPr/>
          </p:nvSpPr>
          <p:spPr bwMode="auto">
            <a:xfrm flipH="1">
              <a:off x="1058863" y="1069975"/>
              <a:ext cx="233363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50" name="Freeform 26"/>
            <p:cNvSpPr>
              <a:spLocks/>
            </p:cNvSpPr>
            <p:nvPr/>
          </p:nvSpPr>
          <p:spPr bwMode="auto">
            <a:xfrm>
              <a:off x="1081088" y="1117600"/>
              <a:ext cx="47625" cy="46038"/>
            </a:xfrm>
            <a:custGeom>
              <a:avLst/>
              <a:gdLst>
                <a:gd name="T0" fmla="*/ 30 w 30"/>
                <a:gd name="T1" fmla="*/ 0 h 29"/>
                <a:gd name="T2" fmla="*/ 15 w 30"/>
                <a:gd name="T3" fmla="*/ 4 h 29"/>
                <a:gd name="T4" fmla="*/ 4 w 30"/>
                <a:gd name="T5" fmla="*/ 14 h 29"/>
                <a:gd name="T6" fmla="*/ 0 w 30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9">
                  <a:moveTo>
                    <a:pt x="30" y="0"/>
                  </a:moveTo>
                  <a:lnTo>
                    <a:pt x="15" y="4"/>
                  </a:lnTo>
                  <a:lnTo>
                    <a:pt x="4" y="14"/>
                  </a:lnTo>
                  <a:lnTo>
                    <a:pt x="0" y="2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51" name="Freeform 27"/>
            <p:cNvSpPr>
              <a:spLocks/>
            </p:cNvSpPr>
            <p:nvPr/>
          </p:nvSpPr>
          <p:spPr bwMode="auto">
            <a:xfrm>
              <a:off x="1220788" y="1117600"/>
              <a:ext cx="47625" cy="46038"/>
            </a:xfrm>
            <a:custGeom>
              <a:avLst/>
              <a:gdLst>
                <a:gd name="T0" fmla="*/ 30 w 30"/>
                <a:gd name="T1" fmla="*/ 29 h 29"/>
                <a:gd name="T2" fmla="*/ 26 w 30"/>
                <a:gd name="T3" fmla="*/ 14 h 29"/>
                <a:gd name="T4" fmla="*/ 15 w 30"/>
                <a:gd name="T5" fmla="*/ 4 h 29"/>
                <a:gd name="T6" fmla="*/ 0 w 3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9">
                  <a:moveTo>
                    <a:pt x="30" y="29"/>
                  </a:moveTo>
                  <a:lnTo>
                    <a:pt x="26" y="14"/>
                  </a:lnTo>
                  <a:lnTo>
                    <a:pt x="15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52" name="Freeform 28"/>
            <p:cNvSpPr>
              <a:spLocks/>
            </p:cNvSpPr>
            <p:nvPr/>
          </p:nvSpPr>
          <p:spPr bwMode="auto">
            <a:xfrm>
              <a:off x="1268413" y="1311275"/>
              <a:ext cx="47625" cy="47625"/>
            </a:xfrm>
            <a:custGeom>
              <a:avLst/>
              <a:gdLst>
                <a:gd name="T0" fmla="*/ 0 w 30"/>
                <a:gd name="T1" fmla="*/ 0 h 30"/>
                <a:gd name="T2" fmla="*/ 4 w 30"/>
                <a:gd name="T3" fmla="*/ 15 h 30"/>
                <a:gd name="T4" fmla="*/ 15 w 30"/>
                <a:gd name="T5" fmla="*/ 26 h 30"/>
                <a:gd name="T6" fmla="*/ 30 w 30"/>
                <a:gd name="T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0">
                  <a:moveTo>
                    <a:pt x="0" y="0"/>
                  </a:moveTo>
                  <a:lnTo>
                    <a:pt x="4" y="15"/>
                  </a:lnTo>
                  <a:lnTo>
                    <a:pt x="15" y="26"/>
                  </a:lnTo>
                  <a:lnTo>
                    <a:pt x="30" y="3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53" name="Freeform 29"/>
            <p:cNvSpPr>
              <a:spLocks/>
            </p:cNvSpPr>
            <p:nvPr/>
          </p:nvSpPr>
          <p:spPr bwMode="auto">
            <a:xfrm>
              <a:off x="1268413" y="1747837"/>
              <a:ext cx="20638" cy="11113"/>
            </a:xfrm>
            <a:custGeom>
              <a:avLst/>
              <a:gdLst>
                <a:gd name="T0" fmla="*/ 13 w 13"/>
                <a:gd name="T1" fmla="*/ 2 h 7"/>
                <a:gd name="T2" fmla="*/ 8 w 13"/>
                <a:gd name="T3" fmla="*/ 0 h 7"/>
                <a:gd name="T4" fmla="*/ 2 w 13"/>
                <a:gd name="T5" fmla="*/ 2 h 7"/>
                <a:gd name="T6" fmla="*/ 0 w 13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7">
                  <a:moveTo>
                    <a:pt x="13" y="2"/>
                  </a:moveTo>
                  <a:lnTo>
                    <a:pt x="8" y="0"/>
                  </a:lnTo>
                  <a:lnTo>
                    <a:pt x="2" y="2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54" name="Freeform 30"/>
            <p:cNvSpPr>
              <a:spLocks/>
            </p:cNvSpPr>
            <p:nvPr/>
          </p:nvSpPr>
          <p:spPr bwMode="auto">
            <a:xfrm>
              <a:off x="1363663" y="1544637"/>
              <a:ext cx="11113" cy="19050"/>
            </a:xfrm>
            <a:custGeom>
              <a:avLst/>
              <a:gdLst>
                <a:gd name="T0" fmla="*/ 7 w 7"/>
                <a:gd name="T1" fmla="*/ 0 h 12"/>
                <a:gd name="T2" fmla="*/ 2 w 7"/>
                <a:gd name="T3" fmla="*/ 2 h 12"/>
                <a:gd name="T4" fmla="*/ 0 w 7"/>
                <a:gd name="T5" fmla="*/ 7 h 12"/>
                <a:gd name="T6" fmla="*/ 2 w 7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2">
                  <a:moveTo>
                    <a:pt x="7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2" y="12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55" name="Freeform 31"/>
            <p:cNvSpPr>
              <a:spLocks/>
            </p:cNvSpPr>
            <p:nvPr/>
          </p:nvSpPr>
          <p:spPr bwMode="auto">
            <a:xfrm>
              <a:off x="1708150" y="1997075"/>
              <a:ext cx="23813" cy="38100"/>
            </a:xfrm>
            <a:custGeom>
              <a:avLst/>
              <a:gdLst>
                <a:gd name="T0" fmla="*/ 0 w 15"/>
                <a:gd name="T1" fmla="*/ 24 h 24"/>
                <a:gd name="T2" fmla="*/ 11 w 15"/>
                <a:gd name="T3" fmla="*/ 20 h 24"/>
                <a:gd name="T4" fmla="*/ 15 w 15"/>
                <a:gd name="T5" fmla="*/ 10 h 24"/>
                <a:gd name="T6" fmla="*/ 12 w 15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24">
                  <a:moveTo>
                    <a:pt x="0" y="24"/>
                  </a:moveTo>
                  <a:lnTo>
                    <a:pt x="11" y="20"/>
                  </a:lnTo>
                  <a:lnTo>
                    <a:pt x="15" y="10"/>
                  </a:lnTo>
                  <a:lnTo>
                    <a:pt x="12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56" name="Line 32"/>
            <p:cNvSpPr>
              <a:spLocks noChangeShapeType="1"/>
            </p:cNvSpPr>
            <p:nvPr/>
          </p:nvSpPr>
          <p:spPr bwMode="auto">
            <a:xfrm flipV="1">
              <a:off x="1058863" y="868362"/>
              <a:ext cx="115888" cy="20161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57" name="Line 33"/>
            <p:cNvSpPr>
              <a:spLocks noChangeShapeType="1"/>
            </p:cNvSpPr>
            <p:nvPr/>
          </p:nvSpPr>
          <p:spPr bwMode="auto">
            <a:xfrm>
              <a:off x="1174750" y="868362"/>
              <a:ext cx="117475" cy="20161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58" name="Freeform 34"/>
            <p:cNvSpPr>
              <a:spLocks/>
            </p:cNvSpPr>
            <p:nvPr/>
          </p:nvSpPr>
          <p:spPr bwMode="auto">
            <a:xfrm>
              <a:off x="1058863" y="868362"/>
              <a:ext cx="233363" cy="201613"/>
            </a:xfrm>
            <a:custGeom>
              <a:avLst/>
              <a:gdLst>
                <a:gd name="T0" fmla="*/ 73 w 147"/>
                <a:gd name="T1" fmla="*/ 0 h 127"/>
                <a:gd name="T2" fmla="*/ 147 w 147"/>
                <a:gd name="T3" fmla="*/ 127 h 127"/>
                <a:gd name="T4" fmla="*/ 0 w 147"/>
                <a:gd name="T5" fmla="*/ 127 h 127"/>
                <a:gd name="T6" fmla="*/ 73 w 147"/>
                <a:gd name="T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" h="127">
                  <a:moveTo>
                    <a:pt x="73" y="0"/>
                  </a:moveTo>
                  <a:lnTo>
                    <a:pt x="147" y="127"/>
                  </a:lnTo>
                  <a:lnTo>
                    <a:pt x="0" y="127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59" name="Freeform 35"/>
            <p:cNvSpPr>
              <a:spLocks/>
            </p:cNvSpPr>
            <p:nvPr/>
          </p:nvSpPr>
          <p:spPr bwMode="auto">
            <a:xfrm>
              <a:off x="1120775" y="1117600"/>
              <a:ext cx="109538" cy="0"/>
            </a:xfrm>
            <a:custGeom>
              <a:avLst/>
              <a:gdLst>
                <a:gd name="T0" fmla="*/ 5 w 69"/>
                <a:gd name="T1" fmla="*/ 69 w 69"/>
                <a:gd name="T2" fmla="*/ 0 w 69"/>
                <a:gd name="T3" fmla="*/ 5 w 6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9">
                  <a:moveTo>
                    <a:pt x="5" y="0"/>
                  </a:moveTo>
                  <a:lnTo>
                    <a:pt x="69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60" name="Freeform 36"/>
            <p:cNvSpPr>
              <a:spLocks/>
            </p:cNvSpPr>
            <p:nvPr/>
          </p:nvSpPr>
          <p:spPr bwMode="auto">
            <a:xfrm>
              <a:off x="1128713" y="1117600"/>
              <a:ext cx="101600" cy="0"/>
            </a:xfrm>
            <a:custGeom>
              <a:avLst/>
              <a:gdLst>
                <a:gd name="T0" fmla="*/ 0 w 64"/>
                <a:gd name="T1" fmla="*/ 58 w 64"/>
                <a:gd name="T2" fmla="*/ 64 w 64"/>
                <a:gd name="T3" fmla="*/ 0 w 6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4">
                  <a:moveTo>
                    <a:pt x="0" y="0"/>
                  </a:moveTo>
                  <a:lnTo>
                    <a:pt x="58" y="0"/>
                  </a:lnTo>
                  <a:lnTo>
                    <a:pt x="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61" name="Freeform 37"/>
            <p:cNvSpPr>
              <a:spLocks/>
            </p:cNvSpPr>
            <p:nvPr/>
          </p:nvSpPr>
          <p:spPr bwMode="auto">
            <a:xfrm>
              <a:off x="1112838" y="1117600"/>
              <a:ext cx="125413" cy="3175"/>
            </a:xfrm>
            <a:custGeom>
              <a:avLst/>
              <a:gdLst>
                <a:gd name="T0" fmla="*/ 5 w 79"/>
                <a:gd name="T1" fmla="*/ 0 h 2"/>
                <a:gd name="T2" fmla="*/ 79 w 79"/>
                <a:gd name="T3" fmla="*/ 2 h 2"/>
                <a:gd name="T4" fmla="*/ 0 w 79"/>
                <a:gd name="T5" fmla="*/ 2 h 2"/>
                <a:gd name="T6" fmla="*/ 5 w 79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2">
                  <a:moveTo>
                    <a:pt x="5" y="0"/>
                  </a:moveTo>
                  <a:lnTo>
                    <a:pt x="79" y="2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62" name="Freeform 38"/>
            <p:cNvSpPr>
              <a:spLocks/>
            </p:cNvSpPr>
            <p:nvPr/>
          </p:nvSpPr>
          <p:spPr bwMode="auto">
            <a:xfrm>
              <a:off x="1120775" y="1117600"/>
              <a:ext cx="117475" cy="3175"/>
            </a:xfrm>
            <a:custGeom>
              <a:avLst/>
              <a:gdLst>
                <a:gd name="T0" fmla="*/ 0 w 74"/>
                <a:gd name="T1" fmla="*/ 0 h 2"/>
                <a:gd name="T2" fmla="*/ 69 w 74"/>
                <a:gd name="T3" fmla="*/ 0 h 2"/>
                <a:gd name="T4" fmla="*/ 74 w 74"/>
                <a:gd name="T5" fmla="*/ 2 h 2"/>
                <a:gd name="T6" fmla="*/ 0 w 7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2">
                  <a:moveTo>
                    <a:pt x="0" y="0"/>
                  </a:moveTo>
                  <a:lnTo>
                    <a:pt x="69" y="0"/>
                  </a:lnTo>
                  <a:lnTo>
                    <a:pt x="7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63" name="Freeform 39"/>
            <p:cNvSpPr>
              <a:spLocks/>
            </p:cNvSpPr>
            <p:nvPr/>
          </p:nvSpPr>
          <p:spPr bwMode="auto">
            <a:xfrm>
              <a:off x="1104900" y="1120775"/>
              <a:ext cx="139700" cy="3175"/>
            </a:xfrm>
            <a:custGeom>
              <a:avLst/>
              <a:gdLst>
                <a:gd name="T0" fmla="*/ 5 w 88"/>
                <a:gd name="T1" fmla="*/ 0 h 2"/>
                <a:gd name="T2" fmla="*/ 88 w 88"/>
                <a:gd name="T3" fmla="*/ 2 h 2"/>
                <a:gd name="T4" fmla="*/ 0 w 88"/>
                <a:gd name="T5" fmla="*/ 2 h 2"/>
                <a:gd name="T6" fmla="*/ 5 w 88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2">
                  <a:moveTo>
                    <a:pt x="5" y="0"/>
                  </a:moveTo>
                  <a:lnTo>
                    <a:pt x="88" y="2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64" name="Freeform 40"/>
            <p:cNvSpPr>
              <a:spLocks/>
            </p:cNvSpPr>
            <p:nvPr/>
          </p:nvSpPr>
          <p:spPr bwMode="auto">
            <a:xfrm>
              <a:off x="1112838" y="1120775"/>
              <a:ext cx="131763" cy="3175"/>
            </a:xfrm>
            <a:custGeom>
              <a:avLst/>
              <a:gdLst>
                <a:gd name="T0" fmla="*/ 0 w 83"/>
                <a:gd name="T1" fmla="*/ 0 h 2"/>
                <a:gd name="T2" fmla="*/ 79 w 83"/>
                <a:gd name="T3" fmla="*/ 0 h 2"/>
                <a:gd name="T4" fmla="*/ 83 w 83"/>
                <a:gd name="T5" fmla="*/ 2 h 2"/>
                <a:gd name="T6" fmla="*/ 0 w 8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2">
                  <a:moveTo>
                    <a:pt x="0" y="0"/>
                  </a:moveTo>
                  <a:lnTo>
                    <a:pt x="79" y="0"/>
                  </a:lnTo>
                  <a:lnTo>
                    <a:pt x="8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65" name="Freeform 41"/>
            <p:cNvSpPr>
              <a:spLocks/>
            </p:cNvSpPr>
            <p:nvPr/>
          </p:nvSpPr>
          <p:spPr bwMode="auto">
            <a:xfrm>
              <a:off x="1098550" y="1123950"/>
              <a:ext cx="152400" cy="4763"/>
            </a:xfrm>
            <a:custGeom>
              <a:avLst/>
              <a:gdLst>
                <a:gd name="T0" fmla="*/ 4 w 96"/>
                <a:gd name="T1" fmla="*/ 0 h 3"/>
                <a:gd name="T2" fmla="*/ 96 w 96"/>
                <a:gd name="T3" fmla="*/ 3 h 3"/>
                <a:gd name="T4" fmla="*/ 0 w 96"/>
                <a:gd name="T5" fmla="*/ 3 h 3"/>
                <a:gd name="T6" fmla="*/ 4 w 9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3">
                  <a:moveTo>
                    <a:pt x="4" y="0"/>
                  </a:moveTo>
                  <a:lnTo>
                    <a:pt x="96" y="3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66" name="Freeform 42"/>
            <p:cNvSpPr>
              <a:spLocks/>
            </p:cNvSpPr>
            <p:nvPr/>
          </p:nvSpPr>
          <p:spPr bwMode="auto">
            <a:xfrm>
              <a:off x="1104900" y="1123950"/>
              <a:ext cx="146050" cy="4763"/>
            </a:xfrm>
            <a:custGeom>
              <a:avLst/>
              <a:gdLst>
                <a:gd name="T0" fmla="*/ 0 w 92"/>
                <a:gd name="T1" fmla="*/ 0 h 3"/>
                <a:gd name="T2" fmla="*/ 88 w 92"/>
                <a:gd name="T3" fmla="*/ 0 h 3"/>
                <a:gd name="T4" fmla="*/ 92 w 92"/>
                <a:gd name="T5" fmla="*/ 3 h 3"/>
                <a:gd name="T6" fmla="*/ 0 w 9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3">
                  <a:moveTo>
                    <a:pt x="0" y="0"/>
                  </a:moveTo>
                  <a:lnTo>
                    <a:pt x="88" y="0"/>
                  </a:lnTo>
                  <a:lnTo>
                    <a:pt x="9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67" name="Freeform 43"/>
            <p:cNvSpPr>
              <a:spLocks/>
            </p:cNvSpPr>
            <p:nvPr/>
          </p:nvSpPr>
          <p:spPr bwMode="auto">
            <a:xfrm>
              <a:off x="1092200" y="1128712"/>
              <a:ext cx="165100" cy="4763"/>
            </a:xfrm>
            <a:custGeom>
              <a:avLst/>
              <a:gdLst>
                <a:gd name="T0" fmla="*/ 4 w 104"/>
                <a:gd name="T1" fmla="*/ 0 h 3"/>
                <a:gd name="T2" fmla="*/ 104 w 104"/>
                <a:gd name="T3" fmla="*/ 3 h 3"/>
                <a:gd name="T4" fmla="*/ 0 w 104"/>
                <a:gd name="T5" fmla="*/ 3 h 3"/>
                <a:gd name="T6" fmla="*/ 4 w 10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3">
                  <a:moveTo>
                    <a:pt x="4" y="0"/>
                  </a:moveTo>
                  <a:lnTo>
                    <a:pt x="104" y="3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68" name="Freeform 44"/>
            <p:cNvSpPr>
              <a:spLocks/>
            </p:cNvSpPr>
            <p:nvPr/>
          </p:nvSpPr>
          <p:spPr bwMode="auto">
            <a:xfrm>
              <a:off x="1098550" y="1128712"/>
              <a:ext cx="158750" cy="4763"/>
            </a:xfrm>
            <a:custGeom>
              <a:avLst/>
              <a:gdLst>
                <a:gd name="T0" fmla="*/ 0 w 100"/>
                <a:gd name="T1" fmla="*/ 0 h 3"/>
                <a:gd name="T2" fmla="*/ 96 w 100"/>
                <a:gd name="T3" fmla="*/ 0 h 3"/>
                <a:gd name="T4" fmla="*/ 100 w 100"/>
                <a:gd name="T5" fmla="*/ 3 h 3"/>
                <a:gd name="T6" fmla="*/ 0 w 100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3">
                  <a:moveTo>
                    <a:pt x="0" y="0"/>
                  </a:moveTo>
                  <a:lnTo>
                    <a:pt x="96" y="0"/>
                  </a:lnTo>
                  <a:lnTo>
                    <a:pt x="10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69" name="Freeform 45"/>
            <p:cNvSpPr>
              <a:spLocks/>
            </p:cNvSpPr>
            <p:nvPr/>
          </p:nvSpPr>
          <p:spPr bwMode="auto">
            <a:xfrm>
              <a:off x="1087438" y="1133475"/>
              <a:ext cx="174625" cy="6350"/>
            </a:xfrm>
            <a:custGeom>
              <a:avLst/>
              <a:gdLst>
                <a:gd name="T0" fmla="*/ 3 w 110"/>
                <a:gd name="T1" fmla="*/ 0 h 4"/>
                <a:gd name="T2" fmla="*/ 110 w 110"/>
                <a:gd name="T3" fmla="*/ 4 h 4"/>
                <a:gd name="T4" fmla="*/ 0 w 110"/>
                <a:gd name="T5" fmla="*/ 4 h 4"/>
                <a:gd name="T6" fmla="*/ 3 w 110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4">
                  <a:moveTo>
                    <a:pt x="3" y="0"/>
                  </a:moveTo>
                  <a:lnTo>
                    <a:pt x="110" y="4"/>
                  </a:lnTo>
                  <a:lnTo>
                    <a:pt x="0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70" name="Freeform 46"/>
            <p:cNvSpPr>
              <a:spLocks/>
            </p:cNvSpPr>
            <p:nvPr/>
          </p:nvSpPr>
          <p:spPr bwMode="auto">
            <a:xfrm>
              <a:off x="1092200" y="1133475"/>
              <a:ext cx="169863" cy="6350"/>
            </a:xfrm>
            <a:custGeom>
              <a:avLst/>
              <a:gdLst>
                <a:gd name="T0" fmla="*/ 0 w 107"/>
                <a:gd name="T1" fmla="*/ 0 h 4"/>
                <a:gd name="T2" fmla="*/ 104 w 107"/>
                <a:gd name="T3" fmla="*/ 0 h 4"/>
                <a:gd name="T4" fmla="*/ 107 w 107"/>
                <a:gd name="T5" fmla="*/ 4 h 4"/>
                <a:gd name="T6" fmla="*/ 0 w 107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4">
                  <a:moveTo>
                    <a:pt x="0" y="0"/>
                  </a:moveTo>
                  <a:lnTo>
                    <a:pt x="104" y="0"/>
                  </a:lnTo>
                  <a:lnTo>
                    <a:pt x="10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71" name="Freeform 47"/>
            <p:cNvSpPr>
              <a:spLocks/>
            </p:cNvSpPr>
            <p:nvPr/>
          </p:nvSpPr>
          <p:spPr bwMode="auto">
            <a:xfrm>
              <a:off x="1084263" y="1139825"/>
              <a:ext cx="180975" cy="7938"/>
            </a:xfrm>
            <a:custGeom>
              <a:avLst/>
              <a:gdLst>
                <a:gd name="T0" fmla="*/ 2 w 114"/>
                <a:gd name="T1" fmla="*/ 0 h 5"/>
                <a:gd name="T2" fmla="*/ 114 w 114"/>
                <a:gd name="T3" fmla="*/ 5 h 5"/>
                <a:gd name="T4" fmla="*/ 0 w 114"/>
                <a:gd name="T5" fmla="*/ 5 h 5"/>
                <a:gd name="T6" fmla="*/ 2 w 114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5">
                  <a:moveTo>
                    <a:pt x="2" y="0"/>
                  </a:moveTo>
                  <a:lnTo>
                    <a:pt x="114" y="5"/>
                  </a:ln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72" name="Freeform 48"/>
            <p:cNvSpPr>
              <a:spLocks/>
            </p:cNvSpPr>
            <p:nvPr/>
          </p:nvSpPr>
          <p:spPr bwMode="auto">
            <a:xfrm>
              <a:off x="1087438" y="1139825"/>
              <a:ext cx="177800" cy="7938"/>
            </a:xfrm>
            <a:custGeom>
              <a:avLst/>
              <a:gdLst>
                <a:gd name="T0" fmla="*/ 0 w 112"/>
                <a:gd name="T1" fmla="*/ 0 h 5"/>
                <a:gd name="T2" fmla="*/ 110 w 112"/>
                <a:gd name="T3" fmla="*/ 0 h 5"/>
                <a:gd name="T4" fmla="*/ 112 w 112"/>
                <a:gd name="T5" fmla="*/ 5 h 5"/>
                <a:gd name="T6" fmla="*/ 0 w 11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5">
                  <a:moveTo>
                    <a:pt x="0" y="0"/>
                  </a:moveTo>
                  <a:lnTo>
                    <a:pt x="110" y="0"/>
                  </a:lnTo>
                  <a:lnTo>
                    <a:pt x="11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73" name="Freeform 49"/>
            <p:cNvSpPr>
              <a:spLocks/>
            </p:cNvSpPr>
            <p:nvPr/>
          </p:nvSpPr>
          <p:spPr bwMode="auto">
            <a:xfrm>
              <a:off x="1082675" y="1147762"/>
              <a:ext cx="185738" cy="7938"/>
            </a:xfrm>
            <a:custGeom>
              <a:avLst/>
              <a:gdLst>
                <a:gd name="T0" fmla="*/ 1 w 117"/>
                <a:gd name="T1" fmla="*/ 0 h 5"/>
                <a:gd name="T2" fmla="*/ 117 w 117"/>
                <a:gd name="T3" fmla="*/ 5 h 5"/>
                <a:gd name="T4" fmla="*/ 0 w 117"/>
                <a:gd name="T5" fmla="*/ 5 h 5"/>
                <a:gd name="T6" fmla="*/ 1 w 11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" h="5">
                  <a:moveTo>
                    <a:pt x="1" y="0"/>
                  </a:moveTo>
                  <a:lnTo>
                    <a:pt x="117" y="5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74" name="Freeform 50"/>
            <p:cNvSpPr>
              <a:spLocks/>
            </p:cNvSpPr>
            <p:nvPr/>
          </p:nvSpPr>
          <p:spPr bwMode="auto">
            <a:xfrm>
              <a:off x="1084263" y="1147762"/>
              <a:ext cx="184150" cy="7938"/>
            </a:xfrm>
            <a:custGeom>
              <a:avLst/>
              <a:gdLst>
                <a:gd name="T0" fmla="*/ 0 w 116"/>
                <a:gd name="T1" fmla="*/ 0 h 5"/>
                <a:gd name="T2" fmla="*/ 114 w 116"/>
                <a:gd name="T3" fmla="*/ 0 h 5"/>
                <a:gd name="T4" fmla="*/ 116 w 116"/>
                <a:gd name="T5" fmla="*/ 5 h 5"/>
                <a:gd name="T6" fmla="*/ 0 w 116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5">
                  <a:moveTo>
                    <a:pt x="0" y="0"/>
                  </a:moveTo>
                  <a:lnTo>
                    <a:pt x="114" y="0"/>
                  </a:lnTo>
                  <a:lnTo>
                    <a:pt x="11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75" name="Freeform 51"/>
            <p:cNvSpPr>
              <a:spLocks/>
            </p:cNvSpPr>
            <p:nvPr/>
          </p:nvSpPr>
          <p:spPr bwMode="auto">
            <a:xfrm>
              <a:off x="1081088" y="1155700"/>
              <a:ext cx="187325" cy="7938"/>
            </a:xfrm>
            <a:custGeom>
              <a:avLst/>
              <a:gdLst>
                <a:gd name="T0" fmla="*/ 1 w 118"/>
                <a:gd name="T1" fmla="*/ 0 h 5"/>
                <a:gd name="T2" fmla="*/ 118 w 118"/>
                <a:gd name="T3" fmla="*/ 5 h 5"/>
                <a:gd name="T4" fmla="*/ 0 w 118"/>
                <a:gd name="T5" fmla="*/ 5 h 5"/>
                <a:gd name="T6" fmla="*/ 1 w 11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5">
                  <a:moveTo>
                    <a:pt x="1" y="0"/>
                  </a:moveTo>
                  <a:lnTo>
                    <a:pt x="118" y="5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76" name="Freeform 52"/>
            <p:cNvSpPr>
              <a:spLocks/>
            </p:cNvSpPr>
            <p:nvPr/>
          </p:nvSpPr>
          <p:spPr bwMode="auto">
            <a:xfrm>
              <a:off x="1082675" y="1155700"/>
              <a:ext cx="185738" cy="7938"/>
            </a:xfrm>
            <a:custGeom>
              <a:avLst/>
              <a:gdLst>
                <a:gd name="T0" fmla="*/ 0 w 117"/>
                <a:gd name="T1" fmla="*/ 0 h 5"/>
                <a:gd name="T2" fmla="*/ 117 w 117"/>
                <a:gd name="T3" fmla="*/ 0 h 5"/>
                <a:gd name="T4" fmla="*/ 117 w 117"/>
                <a:gd name="T5" fmla="*/ 5 h 5"/>
                <a:gd name="T6" fmla="*/ 0 w 11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" h="5">
                  <a:moveTo>
                    <a:pt x="0" y="0"/>
                  </a:moveTo>
                  <a:lnTo>
                    <a:pt x="117" y="0"/>
                  </a:lnTo>
                  <a:lnTo>
                    <a:pt x="1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77" name="Freeform 53"/>
            <p:cNvSpPr>
              <a:spLocks/>
            </p:cNvSpPr>
            <p:nvPr/>
          </p:nvSpPr>
          <p:spPr bwMode="auto">
            <a:xfrm>
              <a:off x="1081088" y="1163637"/>
              <a:ext cx="187325" cy="147638"/>
            </a:xfrm>
            <a:custGeom>
              <a:avLst/>
              <a:gdLst>
                <a:gd name="T0" fmla="*/ 0 w 118"/>
                <a:gd name="T1" fmla="*/ 0 h 93"/>
                <a:gd name="T2" fmla="*/ 118 w 118"/>
                <a:gd name="T3" fmla="*/ 93 h 93"/>
                <a:gd name="T4" fmla="*/ 0 w 118"/>
                <a:gd name="T5" fmla="*/ 93 h 93"/>
                <a:gd name="T6" fmla="*/ 0 w 118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93">
                  <a:moveTo>
                    <a:pt x="0" y="0"/>
                  </a:moveTo>
                  <a:lnTo>
                    <a:pt x="118" y="93"/>
                  </a:lnTo>
                  <a:lnTo>
                    <a:pt x="0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78" name="Freeform 54"/>
            <p:cNvSpPr>
              <a:spLocks/>
            </p:cNvSpPr>
            <p:nvPr/>
          </p:nvSpPr>
          <p:spPr bwMode="auto">
            <a:xfrm>
              <a:off x="1081088" y="1163637"/>
              <a:ext cx="187325" cy="147638"/>
            </a:xfrm>
            <a:custGeom>
              <a:avLst/>
              <a:gdLst>
                <a:gd name="T0" fmla="*/ 0 w 118"/>
                <a:gd name="T1" fmla="*/ 0 h 93"/>
                <a:gd name="T2" fmla="*/ 118 w 118"/>
                <a:gd name="T3" fmla="*/ 0 h 93"/>
                <a:gd name="T4" fmla="*/ 118 w 118"/>
                <a:gd name="T5" fmla="*/ 93 h 93"/>
                <a:gd name="T6" fmla="*/ 0 w 118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93">
                  <a:moveTo>
                    <a:pt x="0" y="0"/>
                  </a:moveTo>
                  <a:lnTo>
                    <a:pt x="118" y="0"/>
                  </a:lnTo>
                  <a:lnTo>
                    <a:pt x="118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79" name="Freeform 55"/>
            <p:cNvSpPr>
              <a:spLocks/>
            </p:cNvSpPr>
            <p:nvPr/>
          </p:nvSpPr>
          <p:spPr bwMode="auto">
            <a:xfrm>
              <a:off x="1081088" y="1311275"/>
              <a:ext cx="188913" cy="7938"/>
            </a:xfrm>
            <a:custGeom>
              <a:avLst/>
              <a:gdLst>
                <a:gd name="T0" fmla="*/ 0 w 119"/>
                <a:gd name="T1" fmla="*/ 0 h 5"/>
                <a:gd name="T2" fmla="*/ 119 w 119"/>
                <a:gd name="T3" fmla="*/ 5 h 5"/>
                <a:gd name="T4" fmla="*/ 0 w 119"/>
                <a:gd name="T5" fmla="*/ 5 h 5"/>
                <a:gd name="T6" fmla="*/ 0 w 11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5">
                  <a:moveTo>
                    <a:pt x="0" y="0"/>
                  </a:moveTo>
                  <a:lnTo>
                    <a:pt x="119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80" name="Freeform 56"/>
            <p:cNvSpPr>
              <a:spLocks/>
            </p:cNvSpPr>
            <p:nvPr/>
          </p:nvSpPr>
          <p:spPr bwMode="auto">
            <a:xfrm>
              <a:off x="1081088" y="1311275"/>
              <a:ext cx="188913" cy="7938"/>
            </a:xfrm>
            <a:custGeom>
              <a:avLst/>
              <a:gdLst>
                <a:gd name="T0" fmla="*/ 0 w 119"/>
                <a:gd name="T1" fmla="*/ 0 h 5"/>
                <a:gd name="T2" fmla="*/ 118 w 119"/>
                <a:gd name="T3" fmla="*/ 0 h 5"/>
                <a:gd name="T4" fmla="*/ 119 w 119"/>
                <a:gd name="T5" fmla="*/ 5 h 5"/>
                <a:gd name="T6" fmla="*/ 0 w 11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5">
                  <a:moveTo>
                    <a:pt x="0" y="0"/>
                  </a:moveTo>
                  <a:lnTo>
                    <a:pt x="118" y="0"/>
                  </a:lnTo>
                  <a:lnTo>
                    <a:pt x="119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81" name="Freeform 57"/>
            <p:cNvSpPr>
              <a:spLocks/>
            </p:cNvSpPr>
            <p:nvPr/>
          </p:nvSpPr>
          <p:spPr bwMode="auto">
            <a:xfrm>
              <a:off x="1081088" y="1319212"/>
              <a:ext cx="190500" cy="7938"/>
            </a:xfrm>
            <a:custGeom>
              <a:avLst/>
              <a:gdLst>
                <a:gd name="T0" fmla="*/ 0 w 120"/>
                <a:gd name="T1" fmla="*/ 0 h 5"/>
                <a:gd name="T2" fmla="*/ 120 w 120"/>
                <a:gd name="T3" fmla="*/ 5 h 5"/>
                <a:gd name="T4" fmla="*/ 0 w 120"/>
                <a:gd name="T5" fmla="*/ 5 h 5"/>
                <a:gd name="T6" fmla="*/ 0 w 12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5">
                  <a:moveTo>
                    <a:pt x="0" y="0"/>
                  </a:moveTo>
                  <a:lnTo>
                    <a:pt x="120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82" name="Freeform 58"/>
            <p:cNvSpPr>
              <a:spLocks/>
            </p:cNvSpPr>
            <p:nvPr/>
          </p:nvSpPr>
          <p:spPr bwMode="auto">
            <a:xfrm>
              <a:off x="1081088" y="1319212"/>
              <a:ext cx="190500" cy="7938"/>
            </a:xfrm>
            <a:custGeom>
              <a:avLst/>
              <a:gdLst>
                <a:gd name="T0" fmla="*/ 0 w 120"/>
                <a:gd name="T1" fmla="*/ 0 h 5"/>
                <a:gd name="T2" fmla="*/ 119 w 120"/>
                <a:gd name="T3" fmla="*/ 0 h 5"/>
                <a:gd name="T4" fmla="*/ 120 w 120"/>
                <a:gd name="T5" fmla="*/ 5 h 5"/>
                <a:gd name="T6" fmla="*/ 0 w 12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5">
                  <a:moveTo>
                    <a:pt x="0" y="0"/>
                  </a:moveTo>
                  <a:lnTo>
                    <a:pt x="119" y="0"/>
                  </a:lnTo>
                  <a:lnTo>
                    <a:pt x="12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83" name="Freeform 59"/>
            <p:cNvSpPr>
              <a:spLocks/>
            </p:cNvSpPr>
            <p:nvPr/>
          </p:nvSpPr>
          <p:spPr bwMode="auto">
            <a:xfrm>
              <a:off x="1555750" y="1335087"/>
              <a:ext cx="12700" cy="6350"/>
            </a:xfrm>
            <a:custGeom>
              <a:avLst/>
              <a:gdLst>
                <a:gd name="T0" fmla="*/ 0 w 8"/>
                <a:gd name="T1" fmla="*/ 0 h 4"/>
                <a:gd name="T2" fmla="*/ 8 w 8"/>
                <a:gd name="T3" fmla="*/ 4 h 4"/>
                <a:gd name="T4" fmla="*/ 0 w 8"/>
                <a:gd name="T5" fmla="*/ 4 h 4"/>
                <a:gd name="T6" fmla="*/ 0 w 8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lnTo>
                    <a:pt x="8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84" name="Freeform 60"/>
            <p:cNvSpPr>
              <a:spLocks/>
            </p:cNvSpPr>
            <p:nvPr/>
          </p:nvSpPr>
          <p:spPr bwMode="auto">
            <a:xfrm>
              <a:off x="1081088" y="1327150"/>
              <a:ext cx="193675" cy="7938"/>
            </a:xfrm>
            <a:custGeom>
              <a:avLst/>
              <a:gdLst>
                <a:gd name="T0" fmla="*/ 0 w 122"/>
                <a:gd name="T1" fmla="*/ 0 h 5"/>
                <a:gd name="T2" fmla="*/ 122 w 122"/>
                <a:gd name="T3" fmla="*/ 5 h 5"/>
                <a:gd name="T4" fmla="*/ 0 w 122"/>
                <a:gd name="T5" fmla="*/ 5 h 5"/>
                <a:gd name="T6" fmla="*/ 0 w 12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" h="5">
                  <a:moveTo>
                    <a:pt x="0" y="0"/>
                  </a:moveTo>
                  <a:lnTo>
                    <a:pt x="122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85" name="Freeform 61"/>
            <p:cNvSpPr>
              <a:spLocks/>
            </p:cNvSpPr>
            <p:nvPr/>
          </p:nvSpPr>
          <p:spPr bwMode="auto">
            <a:xfrm>
              <a:off x="1081088" y="1327150"/>
              <a:ext cx="193675" cy="7938"/>
            </a:xfrm>
            <a:custGeom>
              <a:avLst/>
              <a:gdLst>
                <a:gd name="T0" fmla="*/ 0 w 122"/>
                <a:gd name="T1" fmla="*/ 0 h 5"/>
                <a:gd name="T2" fmla="*/ 120 w 122"/>
                <a:gd name="T3" fmla="*/ 0 h 5"/>
                <a:gd name="T4" fmla="*/ 122 w 122"/>
                <a:gd name="T5" fmla="*/ 5 h 5"/>
                <a:gd name="T6" fmla="*/ 0 w 12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" h="5">
                  <a:moveTo>
                    <a:pt x="0" y="0"/>
                  </a:moveTo>
                  <a:lnTo>
                    <a:pt x="120" y="0"/>
                  </a:lnTo>
                  <a:lnTo>
                    <a:pt x="1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86" name="Freeform 62"/>
            <p:cNvSpPr>
              <a:spLocks/>
            </p:cNvSpPr>
            <p:nvPr/>
          </p:nvSpPr>
          <p:spPr bwMode="auto">
            <a:xfrm>
              <a:off x="1081088" y="1335087"/>
              <a:ext cx="198438" cy="6350"/>
            </a:xfrm>
            <a:custGeom>
              <a:avLst/>
              <a:gdLst>
                <a:gd name="T0" fmla="*/ 0 w 125"/>
                <a:gd name="T1" fmla="*/ 0 h 4"/>
                <a:gd name="T2" fmla="*/ 125 w 125"/>
                <a:gd name="T3" fmla="*/ 4 h 4"/>
                <a:gd name="T4" fmla="*/ 0 w 125"/>
                <a:gd name="T5" fmla="*/ 4 h 4"/>
                <a:gd name="T6" fmla="*/ 0 w 12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4">
                  <a:moveTo>
                    <a:pt x="0" y="0"/>
                  </a:moveTo>
                  <a:lnTo>
                    <a:pt x="125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87" name="Freeform 63"/>
            <p:cNvSpPr>
              <a:spLocks/>
            </p:cNvSpPr>
            <p:nvPr/>
          </p:nvSpPr>
          <p:spPr bwMode="auto">
            <a:xfrm>
              <a:off x="1081088" y="1335087"/>
              <a:ext cx="198438" cy="6350"/>
            </a:xfrm>
            <a:custGeom>
              <a:avLst/>
              <a:gdLst>
                <a:gd name="T0" fmla="*/ 0 w 125"/>
                <a:gd name="T1" fmla="*/ 0 h 4"/>
                <a:gd name="T2" fmla="*/ 122 w 125"/>
                <a:gd name="T3" fmla="*/ 0 h 4"/>
                <a:gd name="T4" fmla="*/ 125 w 125"/>
                <a:gd name="T5" fmla="*/ 4 h 4"/>
                <a:gd name="T6" fmla="*/ 0 w 12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4">
                  <a:moveTo>
                    <a:pt x="0" y="0"/>
                  </a:moveTo>
                  <a:lnTo>
                    <a:pt x="122" y="0"/>
                  </a:lnTo>
                  <a:lnTo>
                    <a:pt x="12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88" name="Freeform 64"/>
            <p:cNvSpPr>
              <a:spLocks/>
            </p:cNvSpPr>
            <p:nvPr/>
          </p:nvSpPr>
          <p:spPr bwMode="auto">
            <a:xfrm>
              <a:off x="1081088" y="1341437"/>
              <a:ext cx="204788" cy="6350"/>
            </a:xfrm>
            <a:custGeom>
              <a:avLst/>
              <a:gdLst>
                <a:gd name="T0" fmla="*/ 0 w 129"/>
                <a:gd name="T1" fmla="*/ 0 h 4"/>
                <a:gd name="T2" fmla="*/ 129 w 129"/>
                <a:gd name="T3" fmla="*/ 4 h 4"/>
                <a:gd name="T4" fmla="*/ 0 w 129"/>
                <a:gd name="T5" fmla="*/ 4 h 4"/>
                <a:gd name="T6" fmla="*/ 0 w 12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" h="4">
                  <a:moveTo>
                    <a:pt x="0" y="0"/>
                  </a:moveTo>
                  <a:lnTo>
                    <a:pt x="129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89" name="Freeform 65"/>
            <p:cNvSpPr>
              <a:spLocks/>
            </p:cNvSpPr>
            <p:nvPr/>
          </p:nvSpPr>
          <p:spPr bwMode="auto">
            <a:xfrm>
              <a:off x="1081088" y="1341437"/>
              <a:ext cx="204788" cy="6350"/>
            </a:xfrm>
            <a:custGeom>
              <a:avLst/>
              <a:gdLst>
                <a:gd name="T0" fmla="*/ 0 w 129"/>
                <a:gd name="T1" fmla="*/ 0 h 4"/>
                <a:gd name="T2" fmla="*/ 125 w 129"/>
                <a:gd name="T3" fmla="*/ 0 h 4"/>
                <a:gd name="T4" fmla="*/ 129 w 129"/>
                <a:gd name="T5" fmla="*/ 4 h 4"/>
                <a:gd name="T6" fmla="*/ 0 w 12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" h="4">
                  <a:moveTo>
                    <a:pt x="0" y="0"/>
                  </a:moveTo>
                  <a:lnTo>
                    <a:pt x="125" y="0"/>
                  </a:lnTo>
                  <a:lnTo>
                    <a:pt x="129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90" name="Freeform 66"/>
            <p:cNvSpPr>
              <a:spLocks/>
            </p:cNvSpPr>
            <p:nvPr/>
          </p:nvSpPr>
          <p:spPr bwMode="auto">
            <a:xfrm>
              <a:off x="1081088" y="1347787"/>
              <a:ext cx="211138" cy="4763"/>
            </a:xfrm>
            <a:custGeom>
              <a:avLst/>
              <a:gdLst>
                <a:gd name="T0" fmla="*/ 0 w 133"/>
                <a:gd name="T1" fmla="*/ 0 h 3"/>
                <a:gd name="T2" fmla="*/ 133 w 133"/>
                <a:gd name="T3" fmla="*/ 3 h 3"/>
                <a:gd name="T4" fmla="*/ 0 w 133"/>
                <a:gd name="T5" fmla="*/ 3 h 3"/>
                <a:gd name="T6" fmla="*/ 0 w 13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3">
                  <a:moveTo>
                    <a:pt x="0" y="0"/>
                  </a:moveTo>
                  <a:lnTo>
                    <a:pt x="133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91" name="Freeform 67"/>
            <p:cNvSpPr>
              <a:spLocks/>
            </p:cNvSpPr>
            <p:nvPr/>
          </p:nvSpPr>
          <p:spPr bwMode="auto">
            <a:xfrm>
              <a:off x="1081088" y="1347787"/>
              <a:ext cx="211138" cy="4763"/>
            </a:xfrm>
            <a:custGeom>
              <a:avLst/>
              <a:gdLst>
                <a:gd name="T0" fmla="*/ 0 w 133"/>
                <a:gd name="T1" fmla="*/ 0 h 3"/>
                <a:gd name="T2" fmla="*/ 129 w 133"/>
                <a:gd name="T3" fmla="*/ 0 h 3"/>
                <a:gd name="T4" fmla="*/ 133 w 133"/>
                <a:gd name="T5" fmla="*/ 3 h 3"/>
                <a:gd name="T6" fmla="*/ 0 w 13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3">
                  <a:moveTo>
                    <a:pt x="0" y="0"/>
                  </a:moveTo>
                  <a:lnTo>
                    <a:pt x="129" y="0"/>
                  </a:lnTo>
                  <a:lnTo>
                    <a:pt x="13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92" name="Freeform 68"/>
            <p:cNvSpPr>
              <a:spLocks/>
            </p:cNvSpPr>
            <p:nvPr/>
          </p:nvSpPr>
          <p:spPr bwMode="auto">
            <a:xfrm>
              <a:off x="1081088" y="1352550"/>
              <a:ext cx="217488" cy="3175"/>
            </a:xfrm>
            <a:custGeom>
              <a:avLst/>
              <a:gdLst>
                <a:gd name="T0" fmla="*/ 0 w 137"/>
                <a:gd name="T1" fmla="*/ 0 h 2"/>
                <a:gd name="T2" fmla="*/ 137 w 137"/>
                <a:gd name="T3" fmla="*/ 2 h 2"/>
                <a:gd name="T4" fmla="*/ 0 w 137"/>
                <a:gd name="T5" fmla="*/ 2 h 2"/>
                <a:gd name="T6" fmla="*/ 0 w 137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2">
                  <a:moveTo>
                    <a:pt x="0" y="0"/>
                  </a:moveTo>
                  <a:lnTo>
                    <a:pt x="137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93" name="Freeform 69"/>
            <p:cNvSpPr>
              <a:spLocks/>
            </p:cNvSpPr>
            <p:nvPr/>
          </p:nvSpPr>
          <p:spPr bwMode="auto">
            <a:xfrm>
              <a:off x="1081088" y="1352550"/>
              <a:ext cx="217488" cy="3175"/>
            </a:xfrm>
            <a:custGeom>
              <a:avLst/>
              <a:gdLst>
                <a:gd name="T0" fmla="*/ 0 w 137"/>
                <a:gd name="T1" fmla="*/ 0 h 2"/>
                <a:gd name="T2" fmla="*/ 133 w 137"/>
                <a:gd name="T3" fmla="*/ 0 h 2"/>
                <a:gd name="T4" fmla="*/ 137 w 137"/>
                <a:gd name="T5" fmla="*/ 2 h 2"/>
                <a:gd name="T6" fmla="*/ 0 w 137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2">
                  <a:moveTo>
                    <a:pt x="0" y="0"/>
                  </a:moveTo>
                  <a:lnTo>
                    <a:pt x="133" y="0"/>
                  </a:lnTo>
                  <a:lnTo>
                    <a:pt x="137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1081088" y="1355725"/>
              <a:ext cx="225425" cy="1588"/>
            </a:xfrm>
            <a:custGeom>
              <a:avLst/>
              <a:gdLst>
                <a:gd name="T0" fmla="*/ 0 w 142"/>
                <a:gd name="T1" fmla="*/ 0 h 1"/>
                <a:gd name="T2" fmla="*/ 142 w 142"/>
                <a:gd name="T3" fmla="*/ 1 h 1"/>
                <a:gd name="T4" fmla="*/ 0 w 142"/>
                <a:gd name="T5" fmla="*/ 1 h 1"/>
                <a:gd name="T6" fmla="*/ 0 w 14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1">
                  <a:moveTo>
                    <a:pt x="0" y="0"/>
                  </a:moveTo>
                  <a:lnTo>
                    <a:pt x="14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1081088" y="1355725"/>
              <a:ext cx="225425" cy="1588"/>
            </a:xfrm>
            <a:custGeom>
              <a:avLst/>
              <a:gdLst>
                <a:gd name="T0" fmla="*/ 0 w 142"/>
                <a:gd name="T1" fmla="*/ 0 h 1"/>
                <a:gd name="T2" fmla="*/ 137 w 142"/>
                <a:gd name="T3" fmla="*/ 0 h 1"/>
                <a:gd name="T4" fmla="*/ 142 w 142"/>
                <a:gd name="T5" fmla="*/ 1 h 1"/>
                <a:gd name="T6" fmla="*/ 0 w 14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1">
                  <a:moveTo>
                    <a:pt x="0" y="0"/>
                  </a:moveTo>
                  <a:lnTo>
                    <a:pt x="137" y="0"/>
                  </a:lnTo>
                  <a:lnTo>
                    <a:pt x="14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1555750" y="1341437"/>
              <a:ext cx="41275" cy="17463"/>
            </a:xfrm>
            <a:custGeom>
              <a:avLst/>
              <a:gdLst>
                <a:gd name="T0" fmla="*/ 0 w 26"/>
                <a:gd name="T1" fmla="*/ 0 h 11"/>
                <a:gd name="T2" fmla="*/ 26 w 26"/>
                <a:gd name="T3" fmla="*/ 11 h 11"/>
                <a:gd name="T4" fmla="*/ 0 w 26"/>
                <a:gd name="T5" fmla="*/ 11 h 11"/>
                <a:gd name="T6" fmla="*/ 0 w 26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1">
                  <a:moveTo>
                    <a:pt x="0" y="0"/>
                  </a:moveTo>
                  <a:lnTo>
                    <a:pt x="26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1555750" y="1341437"/>
              <a:ext cx="41275" cy="17463"/>
            </a:xfrm>
            <a:custGeom>
              <a:avLst/>
              <a:gdLst>
                <a:gd name="T0" fmla="*/ 0 w 26"/>
                <a:gd name="T1" fmla="*/ 0 h 11"/>
                <a:gd name="T2" fmla="*/ 8 w 26"/>
                <a:gd name="T3" fmla="*/ 0 h 11"/>
                <a:gd name="T4" fmla="*/ 26 w 26"/>
                <a:gd name="T5" fmla="*/ 11 h 11"/>
                <a:gd name="T6" fmla="*/ 0 w 26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1">
                  <a:moveTo>
                    <a:pt x="0" y="0"/>
                  </a:moveTo>
                  <a:lnTo>
                    <a:pt x="8" y="0"/>
                  </a:lnTo>
                  <a:lnTo>
                    <a:pt x="26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1081088" y="1357312"/>
              <a:ext cx="234950" cy="1588"/>
            </a:xfrm>
            <a:custGeom>
              <a:avLst/>
              <a:gdLst>
                <a:gd name="T0" fmla="*/ 0 w 148"/>
                <a:gd name="T1" fmla="*/ 0 h 1"/>
                <a:gd name="T2" fmla="*/ 148 w 148"/>
                <a:gd name="T3" fmla="*/ 1 h 1"/>
                <a:gd name="T4" fmla="*/ 0 w 148"/>
                <a:gd name="T5" fmla="*/ 1 h 1"/>
                <a:gd name="T6" fmla="*/ 0 w 14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8" h="1">
                  <a:moveTo>
                    <a:pt x="0" y="0"/>
                  </a:moveTo>
                  <a:lnTo>
                    <a:pt x="148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1081088" y="1357312"/>
              <a:ext cx="234950" cy="1588"/>
            </a:xfrm>
            <a:custGeom>
              <a:avLst/>
              <a:gdLst>
                <a:gd name="T0" fmla="*/ 0 w 148"/>
                <a:gd name="T1" fmla="*/ 0 h 1"/>
                <a:gd name="T2" fmla="*/ 142 w 148"/>
                <a:gd name="T3" fmla="*/ 0 h 1"/>
                <a:gd name="T4" fmla="*/ 148 w 148"/>
                <a:gd name="T5" fmla="*/ 1 h 1"/>
                <a:gd name="T6" fmla="*/ 0 w 14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8" h="1">
                  <a:moveTo>
                    <a:pt x="0" y="0"/>
                  </a:moveTo>
                  <a:lnTo>
                    <a:pt x="142" y="0"/>
                  </a:lnTo>
                  <a:lnTo>
                    <a:pt x="148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1081088" y="1358900"/>
              <a:ext cx="677863" cy="92075"/>
            </a:xfrm>
            <a:custGeom>
              <a:avLst/>
              <a:gdLst>
                <a:gd name="T0" fmla="*/ 0 w 427"/>
                <a:gd name="T1" fmla="*/ 0 h 58"/>
                <a:gd name="T2" fmla="*/ 427 w 427"/>
                <a:gd name="T3" fmla="*/ 58 h 58"/>
                <a:gd name="T4" fmla="*/ 0 w 427"/>
                <a:gd name="T5" fmla="*/ 58 h 58"/>
                <a:gd name="T6" fmla="*/ 0 w 427"/>
                <a:gd name="T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7" h="58">
                  <a:moveTo>
                    <a:pt x="0" y="0"/>
                  </a:moveTo>
                  <a:lnTo>
                    <a:pt x="427" y="58"/>
                  </a:ln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1081088" y="1358900"/>
              <a:ext cx="677863" cy="92075"/>
            </a:xfrm>
            <a:custGeom>
              <a:avLst/>
              <a:gdLst>
                <a:gd name="T0" fmla="*/ 0 w 427"/>
                <a:gd name="T1" fmla="*/ 0 h 58"/>
                <a:gd name="T2" fmla="*/ 325 w 427"/>
                <a:gd name="T3" fmla="*/ 0 h 58"/>
                <a:gd name="T4" fmla="*/ 427 w 427"/>
                <a:gd name="T5" fmla="*/ 58 h 58"/>
                <a:gd name="T6" fmla="*/ 0 w 427"/>
                <a:gd name="T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7" h="58">
                  <a:moveTo>
                    <a:pt x="0" y="0"/>
                  </a:moveTo>
                  <a:lnTo>
                    <a:pt x="325" y="0"/>
                  </a:lnTo>
                  <a:lnTo>
                    <a:pt x="427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1081088" y="1450975"/>
              <a:ext cx="515938" cy="93663"/>
            </a:xfrm>
            <a:custGeom>
              <a:avLst/>
              <a:gdLst>
                <a:gd name="T0" fmla="*/ 0 w 325"/>
                <a:gd name="T1" fmla="*/ 0 h 59"/>
                <a:gd name="T2" fmla="*/ 325 w 325"/>
                <a:gd name="T3" fmla="*/ 59 h 59"/>
                <a:gd name="T4" fmla="*/ 0 w 325"/>
                <a:gd name="T5" fmla="*/ 59 h 59"/>
                <a:gd name="T6" fmla="*/ 0 w 325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5" h="59">
                  <a:moveTo>
                    <a:pt x="0" y="0"/>
                  </a:moveTo>
                  <a:lnTo>
                    <a:pt x="325" y="59"/>
                  </a:lnTo>
                  <a:lnTo>
                    <a:pt x="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1081088" y="1450975"/>
              <a:ext cx="677863" cy="93663"/>
            </a:xfrm>
            <a:custGeom>
              <a:avLst/>
              <a:gdLst>
                <a:gd name="T0" fmla="*/ 0 w 427"/>
                <a:gd name="T1" fmla="*/ 0 h 59"/>
                <a:gd name="T2" fmla="*/ 427 w 427"/>
                <a:gd name="T3" fmla="*/ 0 h 59"/>
                <a:gd name="T4" fmla="*/ 325 w 427"/>
                <a:gd name="T5" fmla="*/ 59 h 59"/>
                <a:gd name="T6" fmla="*/ 0 w 427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7" h="59">
                  <a:moveTo>
                    <a:pt x="0" y="0"/>
                  </a:moveTo>
                  <a:lnTo>
                    <a:pt x="427" y="0"/>
                  </a:lnTo>
                  <a:lnTo>
                    <a:pt x="325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1081088" y="1544637"/>
              <a:ext cx="292100" cy="0"/>
            </a:xfrm>
            <a:custGeom>
              <a:avLst/>
              <a:gdLst>
                <a:gd name="T0" fmla="*/ 0 w 184"/>
                <a:gd name="T1" fmla="*/ 184 w 184"/>
                <a:gd name="T2" fmla="*/ 0 w 18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84">
                  <a:moveTo>
                    <a:pt x="0" y="0"/>
                  </a:moveTo>
                  <a:lnTo>
                    <a:pt x="1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1081088" y="1544637"/>
              <a:ext cx="293688" cy="0"/>
            </a:xfrm>
            <a:custGeom>
              <a:avLst/>
              <a:gdLst>
                <a:gd name="T0" fmla="*/ 0 w 185"/>
                <a:gd name="T1" fmla="*/ 185 w 185"/>
                <a:gd name="T2" fmla="*/ 184 w 185"/>
                <a:gd name="T3" fmla="*/ 0 w 18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5">
                  <a:moveTo>
                    <a:pt x="0" y="0"/>
                  </a:moveTo>
                  <a:lnTo>
                    <a:pt x="185" y="0"/>
                  </a:lnTo>
                  <a:lnTo>
                    <a:pt x="1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1081088" y="1544637"/>
              <a:ext cx="290513" cy="1588"/>
            </a:xfrm>
            <a:custGeom>
              <a:avLst/>
              <a:gdLst>
                <a:gd name="T0" fmla="*/ 0 w 183"/>
                <a:gd name="T1" fmla="*/ 0 h 1"/>
                <a:gd name="T2" fmla="*/ 183 w 183"/>
                <a:gd name="T3" fmla="*/ 1 h 1"/>
                <a:gd name="T4" fmla="*/ 0 w 183"/>
                <a:gd name="T5" fmla="*/ 1 h 1"/>
                <a:gd name="T6" fmla="*/ 0 w 18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3" h="1">
                  <a:moveTo>
                    <a:pt x="0" y="0"/>
                  </a:moveTo>
                  <a:lnTo>
                    <a:pt x="183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1081088" y="1544637"/>
              <a:ext cx="292100" cy="1588"/>
            </a:xfrm>
            <a:custGeom>
              <a:avLst/>
              <a:gdLst>
                <a:gd name="T0" fmla="*/ 0 w 184"/>
                <a:gd name="T1" fmla="*/ 0 h 1"/>
                <a:gd name="T2" fmla="*/ 184 w 184"/>
                <a:gd name="T3" fmla="*/ 0 h 1"/>
                <a:gd name="T4" fmla="*/ 183 w 184"/>
                <a:gd name="T5" fmla="*/ 1 h 1"/>
                <a:gd name="T6" fmla="*/ 0 w 18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4" h="1">
                  <a:moveTo>
                    <a:pt x="0" y="0"/>
                  </a:moveTo>
                  <a:lnTo>
                    <a:pt x="184" y="0"/>
                  </a:lnTo>
                  <a:lnTo>
                    <a:pt x="18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1081088" y="1546225"/>
              <a:ext cx="287338" cy="0"/>
            </a:xfrm>
            <a:custGeom>
              <a:avLst/>
              <a:gdLst>
                <a:gd name="T0" fmla="*/ 0 w 181"/>
                <a:gd name="T1" fmla="*/ 181 w 181"/>
                <a:gd name="T2" fmla="*/ 0 w 18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81">
                  <a:moveTo>
                    <a:pt x="0" y="0"/>
                  </a:moveTo>
                  <a:lnTo>
                    <a:pt x="1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1081088" y="1546225"/>
              <a:ext cx="290513" cy="0"/>
            </a:xfrm>
            <a:custGeom>
              <a:avLst/>
              <a:gdLst>
                <a:gd name="T0" fmla="*/ 0 w 183"/>
                <a:gd name="T1" fmla="*/ 183 w 183"/>
                <a:gd name="T2" fmla="*/ 181 w 183"/>
                <a:gd name="T3" fmla="*/ 0 w 18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3">
                  <a:moveTo>
                    <a:pt x="0" y="0"/>
                  </a:moveTo>
                  <a:lnTo>
                    <a:pt x="183" y="0"/>
                  </a:lnTo>
                  <a:lnTo>
                    <a:pt x="1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1081088" y="1546225"/>
              <a:ext cx="285750" cy="1588"/>
            </a:xfrm>
            <a:custGeom>
              <a:avLst/>
              <a:gdLst>
                <a:gd name="T0" fmla="*/ 0 w 180"/>
                <a:gd name="T1" fmla="*/ 0 h 1"/>
                <a:gd name="T2" fmla="*/ 180 w 180"/>
                <a:gd name="T3" fmla="*/ 1 h 1"/>
                <a:gd name="T4" fmla="*/ 0 w 180"/>
                <a:gd name="T5" fmla="*/ 1 h 1"/>
                <a:gd name="T6" fmla="*/ 0 w 18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1">
                  <a:moveTo>
                    <a:pt x="0" y="0"/>
                  </a:moveTo>
                  <a:lnTo>
                    <a:pt x="18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1081088" y="1546225"/>
              <a:ext cx="287338" cy="1588"/>
            </a:xfrm>
            <a:custGeom>
              <a:avLst/>
              <a:gdLst>
                <a:gd name="T0" fmla="*/ 0 w 181"/>
                <a:gd name="T1" fmla="*/ 0 h 1"/>
                <a:gd name="T2" fmla="*/ 181 w 181"/>
                <a:gd name="T3" fmla="*/ 0 h 1"/>
                <a:gd name="T4" fmla="*/ 180 w 181"/>
                <a:gd name="T5" fmla="*/ 1 h 1"/>
                <a:gd name="T6" fmla="*/ 0 w 18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1" h="1">
                  <a:moveTo>
                    <a:pt x="0" y="0"/>
                  </a:moveTo>
                  <a:lnTo>
                    <a:pt x="181" y="0"/>
                  </a:lnTo>
                  <a:lnTo>
                    <a:pt x="18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1081088" y="1547812"/>
              <a:ext cx="284163" cy="1588"/>
            </a:xfrm>
            <a:custGeom>
              <a:avLst/>
              <a:gdLst>
                <a:gd name="T0" fmla="*/ 0 w 179"/>
                <a:gd name="T1" fmla="*/ 0 h 1"/>
                <a:gd name="T2" fmla="*/ 179 w 179"/>
                <a:gd name="T3" fmla="*/ 1 h 1"/>
                <a:gd name="T4" fmla="*/ 0 w 179"/>
                <a:gd name="T5" fmla="*/ 1 h 1"/>
                <a:gd name="T6" fmla="*/ 0 w 17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9" h="1">
                  <a:moveTo>
                    <a:pt x="0" y="0"/>
                  </a:moveTo>
                  <a:lnTo>
                    <a:pt x="179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1081088" y="1547812"/>
              <a:ext cx="285750" cy="1588"/>
            </a:xfrm>
            <a:custGeom>
              <a:avLst/>
              <a:gdLst>
                <a:gd name="T0" fmla="*/ 0 w 180"/>
                <a:gd name="T1" fmla="*/ 0 h 1"/>
                <a:gd name="T2" fmla="*/ 180 w 180"/>
                <a:gd name="T3" fmla="*/ 0 h 1"/>
                <a:gd name="T4" fmla="*/ 179 w 180"/>
                <a:gd name="T5" fmla="*/ 1 h 1"/>
                <a:gd name="T6" fmla="*/ 0 w 18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1">
                  <a:moveTo>
                    <a:pt x="0" y="0"/>
                  </a:moveTo>
                  <a:lnTo>
                    <a:pt x="180" y="0"/>
                  </a:lnTo>
                  <a:lnTo>
                    <a:pt x="179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1081088" y="1549400"/>
              <a:ext cx="284163" cy="1588"/>
            </a:xfrm>
            <a:custGeom>
              <a:avLst/>
              <a:gdLst>
                <a:gd name="T0" fmla="*/ 0 w 179"/>
                <a:gd name="T1" fmla="*/ 0 h 1"/>
                <a:gd name="T2" fmla="*/ 179 w 179"/>
                <a:gd name="T3" fmla="*/ 1 h 1"/>
                <a:gd name="T4" fmla="*/ 0 w 179"/>
                <a:gd name="T5" fmla="*/ 1 h 1"/>
                <a:gd name="T6" fmla="*/ 0 w 17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9" h="1">
                  <a:moveTo>
                    <a:pt x="0" y="0"/>
                  </a:moveTo>
                  <a:lnTo>
                    <a:pt x="179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1081088" y="1549400"/>
              <a:ext cx="284163" cy="1588"/>
            </a:xfrm>
            <a:custGeom>
              <a:avLst/>
              <a:gdLst>
                <a:gd name="T0" fmla="*/ 0 w 179"/>
                <a:gd name="T1" fmla="*/ 0 h 1"/>
                <a:gd name="T2" fmla="*/ 179 w 179"/>
                <a:gd name="T3" fmla="*/ 0 h 1"/>
                <a:gd name="T4" fmla="*/ 179 w 179"/>
                <a:gd name="T5" fmla="*/ 1 h 1"/>
                <a:gd name="T6" fmla="*/ 0 w 17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9" h="1">
                  <a:moveTo>
                    <a:pt x="0" y="0"/>
                  </a:moveTo>
                  <a:lnTo>
                    <a:pt x="179" y="0"/>
                  </a:lnTo>
                  <a:lnTo>
                    <a:pt x="179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1081088" y="1550987"/>
              <a:ext cx="282575" cy="3175"/>
            </a:xfrm>
            <a:custGeom>
              <a:avLst/>
              <a:gdLst>
                <a:gd name="T0" fmla="*/ 0 w 178"/>
                <a:gd name="T1" fmla="*/ 0 h 2"/>
                <a:gd name="T2" fmla="*/ 178 w 178"/>
                <a:gd name="T3" fmla="*/ 2 h 2"/>
                <a:gd name="T4" fmla="*/ 0 w 178"/>
                <a:gd name="T5" fmla="*/ 2 h 2"/>
                <a:gd name="T6" fmla="*/ 0 w 178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2">
                  <a:moveTo>
                    <a:pt x="0" y="0"/>
                  </a:moveTo>
                  <a:lnTo>
                    <a:pt x="178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1081088" y="1550987"/>
              <a:ext cx="284163" cy="3175"/>
            </a:xfrm>
            <a:custGeom>
              <a:avLst/>
              <a:gdLst>
                <a:gd name="T0" fmla="*/ 0 w 179"/>
                <a:gd name="T1" fmla="*/ 0 h 2"/>
                <a:gd name="T2" fmla="*/ 179 w 179"/>
                <a:gd name="T3" fmla="*/ 0 h 2"/>
                <a:gd name="T4" fmla="*/ 178 w 179"/>
                <a:gd name="T5" fmla="*/ 2 h 2"/>
                <a:gd name="T6" fmla="*/ 0 w 179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9" h="2">
                  <a:moveTo>
                    <a:pt x="0" y="0"/>
                  </a:moveTo>
                  <a:lnTo>
                    <a:pt x="179" y="0"/>
                  </a:lnTo>
                  <a:lnTo>
                    <a:pt x="178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1081088" y="1554162"/>
              <a:ext cx="282575" cy="1588"/>
            </a:xfrm>
            <a:custGeom>
              <a:avLst/>
              <a:gdLst>
                <a:gd name="T0" fmla="*/ 0 w 178"/>
                <a:gd name="T1" fmla="*/ 0 h 1"/>
                <a:gd name="T2" fmla="*/ 178 w 178"/>
                <a:gd name="T3" fmla="*/ 1 h 1"/>
                <a:gd name="T4" fmla="*/ 0 w 178"/>
                <a:gd name="T5" fmla="*/ 1 h 1"/>
                <a:gd name="T6" fmla="*/ 0 w 17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1">
                  <a:moveTo>
                    <a:pt x="0" y="0"/>
                  </a:moveTo>
                  <a:lnTo>
                    <a:pt x="178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1081088" y="1554162"/>
              <a:ext cx="282575" cy="1588"/>
            </a:xfrm>
            <a:custGeom>
              <a:avLst/>
              <a:gdLst>
                <a:gd name="T0" fmla="*/ 0 w 178"/>
                <a:gd name="T1" fmla="*/ 0 h 1"/>
                <a:gd name="T2" fmla="*/ 178 w 178"/>
                <a:gd name="T3" fmla="*/ 0 h 1"/>
                <a:gd name="T4" fmla="*/ 178 w 178"/>
                <a:gd name="T5" fmla="*/ 1 h 1"/>
                <a:gd name="T6" fmla="*/ 0 w 17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1">
                  <a:moveTo>
                    <a:pt x="0" y="0"/>
                  </a:moveTo>
                  <a:lnTo>
                    <a:pt x="178" y="0"/>
                  </a:lnTo>
                  <a:lnTo>
                    <a:pt x="178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1081088" y="1555750"/>
              <a:ext cx="282575" cy="1588"/>
            </a:xfrm>
            <a:custGeom>
              <a:avLst/>
              <a:gdLst>
                <a:gd name="T0" fmla="*/ 0 w 178"/>
                <a:gd name="T1" fmla="*/ 0 h 1"/>
                <a:gd name="T2" fmla="*/ 178 w 178"/>
                <a:gd name="T3" fmla="*/ 1 h 1"/>
                <a:gd name="T4" fmla="*/ 0 w 178"/>
                <a:gd name="T5" fmla="*/ 1 h 1"/>
                <a:gd name="T6" fmla="*/ 0 w 17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1">
                  <a:moveTo>
                    <a:pt x="0" y="0"/>
                  </a:moveTo>
                  <a:lnTo>
                    <a:pt x="178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1081088" y="1555750"/>
              <a:ext cx="282575" cy="1588"/>
            </a:xfrm>
            <a:custGeom>
              <a:avLst/>
              <a:gdLst>
                <a:gd name="T0" fmla="*/ 0 w 178"/>
                <a:gd name="T1" fmla="*/ 0 h 1"/>
                <a:gd name="T2" fmla="*/ 178 w 178"/>
                <a:gd name="T3" fmla="*/ 0 h 1"/>
                <a:gd name="T4" fmla="*/ 178 w 178"/>
                <a:gd name="T5" fmla="*/ 1 h 1"/>
                <a:gd name="T6" fmla="*/ 0 w 17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1">
                  <a:moveTo>
                    <a:pt x="0" y="0"/>
                  </a:moveTo>
                  <a:lnTo>
                    <a:pt x="178" y="0"/>
                  </a:lnTo>
                  <a:lnTo>
                    <a:pt x="178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1081088" y="1557337"/>
              <a:ext cx="282575" cy="3175"/>
            </a:xfrm>
            <a:custGeom>
              <a:avLst/>
              <a:gdLst>
                <a:gd name="T0" fmla="*/ 0 w 178"/>
                <a:gd name="T1" fmla="*/ 0 h 2"/>
                <a:gd name="T2" fmla="*/ 178 w 178"/>
                <a:gd name="T3" fmla="*/ 2 h 2"/>
                <a:gd name="T4" fmla="*/ 0 w 178"/>
                <a:gd name="T5" fmla="*/ 2 h 2"/>
                <a:gd name="T6" fmla="*/ 0 w 178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2">
                  <a:moveTo>
                    <a:pt x="0" y="0"/>
                  </a:moveTo>
                  <a:lnTo>
                    <a:pt x="178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1081088" y="1557337"/>
              <a:ext cx="282575" cy="3175"/>
            </a:xfrm>
            <a:custGeom>
              <a:avLst/>
              <a:gdLst>
                <a:gd name="T0" fmla="*/ 0 w 178"/>
                <a:gd name="T1" fmla="*/ 0 h 2"/>
                <a:gd name="T2" fmla="*/ 178 w 178"/>
                <a:gd name="T3" fmla="*/ 0 h 2"/>
                <a:gd name="T4" fmla="*/ 178 w 178"/>
                <a:gd name="T5" fmla="*/ 2 h 2"/>
                <a:gd name="T6" fmla="*/ 0 w 178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2">
                  <a:moveTo>
                    <a:pt x="0" y="0"/>
                  </a:moveTo>
                  <a:lnTo>
                    <a:pt x="178" y="0"/>
                  </a:lnTo>
                  <a:lnTo>
                    <a:pt x="178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1081088" y="1560512"/>
              <a:ext cx="284163" cy="1588"/>
            </a:xfrm>
            <a:custGeom>
              <a:avLst/>
              <a:gdLst>
                <a:gd name="T0" fmla="*/ 0 w 179"/>
                <a:gd name="T1" fmla="*/ 0 h 1"/>
                <a:gd name="T2" fmla="*/ 179 w 179"/>
                <a:gd name="T3" fmla="*/ 1 h 1"/>
                <a:gd name="T4" fmla="*/ 0 w 179"/>
                <a:gd name="T5" fmla="*/ 1 h 1"/>
                <a:gd name="T6" fmla="*/ 0 w 17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9" h="1">
                  <a:moveTo>
                    <a:pt x="0" y="0"/>
                  </a:moveTo>
                  <a:lnTo>
                    <a:pt x="179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1081088" y="1560512"/>
              <a:ext cx="284163" cy="1588"/>
            </a:xfrm>
            <a:custGeom>
              <a:avLst/>
              <a:gdLst>
                <a:gd name="T0" fmla="*/ 0 w 179"/>
                <a:gd name="T1" fmla="*/ 0 h 1"/>
                <a:gd name="T2" fmla="*/ 178 w 179"/>
                <a:gd name="T3" fmla="*/ 0 h 1"/>
                <a:gd name="T4" fmla="*/ 179 w 179"/>
                <a:gd name="T5" fmla="*/ 1 h 1"/>
                <a:gd name="T6" fmla="*/ 0 w 17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9" h="1">
                  <a:moveTo>
                    <a:pt x="0" y="0"/>
                  </a:moveTo>
                  <a:lnTo>
                    <a:pt x="178" y="0"/>
                  </a:lnTo>
                  <a:lnTo>
                    <a:pt x="179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1555750" y="1563687"/>
              <a:ext cx="7938" cy="4763"/>
            </a:xfrm>
            <a:custGeom>
              <a:avLst/>
              <a:gdLst>
                <a:gd name="T0" fmla="*/ 0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0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5" y="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1555750" y="1544637"/>
              <a:ext cx="7938" cy="19050"/>
            </a:xfrm>
            <a:custGeom>
              <a:avLst/>
              <a:gdLst>
                <a:gd name="T0" fmla="*/ 0 w 5"/>
                <a:gd name="T1" fmla="*/ 0 h 12"/>
                <a:gd name="T2" fmla="*/ 5 w 5"/>
                <a:gd name="T3" fmla="*/ 12 h 12"/>
                <a:gd name="T4" fmla="*/ 0 w 5"/>
                <a:gd name="T5" fmla="*/ 12 h 12"/>
                <a:gd name="T6" fmla="*/ 0 w 5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2">
                  <a:moveTo>
                    <a:pt x="0" y="0"/>
                  </a:moveTo>
                  <a:lnTo>
                    <a:pt x="5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1555750" y="1544637"/>
              <a:ext cx="41275" cy="19050"/>
            </a:xfrm>
            <a:custGeom>
              <a:avLst/>
              <a:gdLst>
                <a:gd name="T0" fmla="*/ 0 w 26"/>
                <a:gd name="T1" fmla="*/ 0 h 12"/>
                <a:gd name="T2" fmla="*/ 26 w 26"/>
                <a:gd name="T3" fmla="*/ 0 h 12"/>
                <a:gd name="T4" fmla="*/ 5 w 26"/>
                <a:gd name="T5" fmla="*/ 12 h 12"/>
                <a:gd name="T6" fmla="*/ 0 w 26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2">
                  <a:moveTo>
                    <a:pt x="0" y="0"/>
                  </a:moveTo>
                  <a:lnTo>
                    <a:pt x="26" y="0"/>
                  </a:lnTo>
                  <a:lnTo>
                    <a:pt x="5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1081088" y="1562100"/>
              <a:ext cx="285750" cy="1588"/>
            </a:xfrm>
            <a:custGeom>
              <a:avLst/>
              <a:gdLst>
                <a:gd name="T0" fmla="*/ 0 w 180"/>
                <a:gd name="T1" fmla="*/ 0 h 1"/>
                <a:gd name="T2" fmla="*/ 180 w 180"/>
                <a:gd name="T3" fmla="*/ 1 h 1"/>
                <a:gd name="T4" fmla="*/ 0 w 180"/>
                <a:gd name="T5" fmla="*/ 1 h 1"/>
                <a:gd name="T6" fmla="*/ 0 w 18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1">
                  <a:moveTo>
                    <a:pt x="0" y="0"/>
                  </a:moveTo>
                  <a:lnTo>
                    <a:pt x="18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1081088" y="1562100"/>
              <a:ext cx="285750" cy="1588"/>
            </a:xfrm>
            <a:custGeom>
              <a:avLst/>
              <a:gdLst>
                <a:gd name="T0" fmla="*/ 0 w 180"/>
                <a:gd name="T1" fmla="*/ 0 h 1"/>
                <a:gd name="T2" fmla="*/ 179 w 180"/>
                <a:gd name="T3" fmla="*/ 0 h 1"/>
                <a:gd name="T4" fmla="*/ 180 w 180"/>
                <a:gd name="T5" fmla="*/ 1 h 1"/>
                <a:gd name="T6" fmla="*/ 0 w 18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1">
                  <a:moveTo>
                    <a:pt x="0" y="0"/>
                  </a:moveTo>
                  <a:lnTo>
                    <a:pt x="179" y="0"/>
                  </a:lnTo>
                  <a:lnTo>
                    <a:pt x="18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1081088" y="1563687"/>
              <a:ext cx="438150" cy="184150"/>
            </a:xfrm>
            <a:custGeom>
              <a:avLst/>
              <a:gdLst>
                <a:gd name="T0" fmla="*/ 0 w 276"/>
                <a:gd name="T1" fmla="*/ 0 h 116"/>
                <a:gd name="T2" fmla="*/ 276 w 276"/>
                <a:gd name="T3" fmla="*/ 116 h 116"/>
                <a:gd name="T4" fmla="*/ 0 w 276"/>
                <a:gd name="T5" fmla="*/ 116 h 116"/>
                <a:gd name="T6" fmla="*/ 0 w 276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6" h="116">
                  <a:moveTo>
                    <a:pt x="0" y="0"/>
                  </a:moveTo>
                  <a:lnTo>
                    <a:pt x="276" y="116"/>
                  </a:lnTo>
                  <a:lnTo>
                    <a:pt x="0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1081088" y="1563687"/>
              <a:ext cx="438150" cy="184150"/>
            </a:xfrm>
            <a:custGeom>
              <a:avLst/>
              <a:gdLst>
                <a:gd name="T0" fmla="*/ 0 w 276"/>
                <a:gd name="T1" fmla="*/ 0 h 116"/>
                <a:gd name="T2" fmla="*/ 180 w 276"/>
                <a:gd name="T3" fmla="*/ 0 h 116"/>
                <a:gd name="T4" fmla="*/ 276 w 276"/>
                <a:gd name="T5" fmla="*/ 116 h 116"/>
                <a:gd name="T6" fmla="*/ 0 w 276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6" h="116">
                  <a:moveTo>
                    <a:pt x="0" y="0"/>
                  </a:moveTo>
                  <a:lnTo>
                    <a:pt x="180" y="0"/>
                  </a:lnTo>
                  <a:lnTo>
                    <a:pt x="276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1279525" y="1747837"/>
              <a:ext cx="239713" cy="0"/>
            </a:xfrm>
            <a:custGeom>
              <a:avLst/>
              <a:gdLst>
                <a:gd name="T0" fmla="*/ 0 w 151"/>
                <a:gd name="T1" fmla="*/ 151 w 151"/>
                <a:gd name="T2" fmla="*/ 1 w 151"/>
                <a:gd name="T3" fmla="*/ 0 w 15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51">
                  <a:moveTo>
                    <a:pt x="0" y="0"/>
                  </a:moveTo>
                  <a:lnTo>
                    <a:pt x="151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34" name="Rectangle 110"/>
            <p:cNvSpPr>
              <a:spLocks noChangeArrowheads="1"/>
            </p:cNvSpPr>
            <p:nvPr/>
          </p:nvSpPr>
          <p:spPr bwMode="auto">
            <a:xfrm>
              <a:off x="1279525" y="1747837"/>
              <a:ext cx="239713" cy="15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1081088" y="1747837"/>
              <a:ext cx="198438" cy="0"/>
            </a:xfrm>
            <a:custGeom>
              <a:avLst/>
              <a:gdLst>
                <a:gd name="T0" fmla="*/ 0 w 125"/>
                <a:gd name="T1" fmla="*/ 125 w 125"/>
                <a:gd name="T2" fmla="*/ 0 w 1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25">
                  <a:moveTo>
                    <a:pt x="0" y="0"/>
                  </a:move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36" name="Rectangle 112"/>
            <p:cNvSpPr>
              <a:spLocks noChangeArrowheads="1"/>
            </p:cNvSpPr>
            <p:nvPr/>
          </p:nvSpPr>
          <p:spPr bwMode="auto">
            <a:xfrm>
              <a:off x="1081088" y="1747837"/>
              <a:ext cx="198438" cy="15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1081088" y="1747837"/>
              <a:ext cx="196850" cy="0"/>
            </a:xfrm>
            <a:custGeom>
              <a:avLst/>
              <a:gdLst>
                <a:gd name="T0" fmla="*/ 0 w 124"/>
                <a:gd name="T1" fmla="*/ 124 w 124"/>
                <a:gd name="T2" fmla="*/ 0 w 1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24">
                  <a:moveTo>
                    <a:pt x="0" y="0"/>
                  </a:moveTo>
                  <a:lnTo>
                    <a:pt x="1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1081088" y="1747837"/>
              <a:ext cx="198438" cy="0"/>
            </a:xfrm>
            <a:custGeom>
              <a:avLst/>
              <a:gdLst>
                <a:gd name="T0" fmla="*/ 0 w 125"/>
                <a:gd name="T1" fmla="*/ 125 w 125"/>
                <a:gd name="T2" fmla="*/ 124 w 125"/>
                <a:gd name="T3" fmla="*/ 0 w 1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5">
                  <a:moveTo>
                    <a:pt x="0" y="0"/>
                  </a:moveTo>
                  <a:lnTo>
                    <a:pt x="125" y="0"/>
                  </a:lnTo>
                  <a:lnTo>
                    <a:pt x="1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1281113" y="1747837"/>
              <a:ext cx="238125" cy="0"/>
            </a:xfrm>
            <a:custGeom>
              <a:avLst/>
              <a:gdLst>
                <a:gd name="T0" fmla="*/ 0 w 150"/>
                <a:gd name="T1" fmla="*/ 150 w 150"/>
                <a:gd name="T2" fmla="*/ 2 w 150"/>
                <a:gd name="T3" fmla="*/ 0 w 1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50">
                  <a:moveTo>
                    <a:pt x="0" y="0"/>
                  </a:moveTo>
                  <a:lnTo>
                    <a:pt x="15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40" name="Rectangle 116"/>
            <p:cNvSpPr>
              <a:spLocks noChangeArrowheads="1"/>
            </p:cNvSpPr>
            <p:nvPr/>
          </p:nvSpPr>
          <p:spPr bwMode="auto">
            <a:xfrm>
              <a:off x="1281113" y="1747837"/>
              <a:ext cx="238125" cy="15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1081088" y="1747837"/>
              <a:ext cx="193675" cy="0"/>
            </a:xfrm>
            <a:custGeom>
              <a:avLst/>
              <a:gdLst>
                <a:gd name="T0" fmla="*/ 0 w 122"/>
                <a:gd name="T1" fmla="*/ 122 w 122"/>
                <a:gd name="T2" fmla="*/ 0 w 12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22">
                  <a:moveTo>
                    <a:pt x="0" y="0"/>
                  </a:moveTo>
                  <a:lnTo>
                    <a:pt x="1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1081088" y="1747837"/>
              <a:ext cx="196850" cy="0"/>
            </a:xfrm>
            <a:custGeom>
              <a:avLst/>
              <a:gdLst>
                <a:gd name="T0" fmla="*/ 0 w 124"/>
                <a:gd name="T1" fmla="*/ 124 w 124"/>
                <a:gd name="T2" fmla="*/ 122 w 124"/>
                <a:gd name="T3" fmla="*/ 0 w 1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4">
                  <a:moveTo>
                    <a:pt x="0" y="0"/>
                  </a:moveTo>
                  <a:lnTo>
                    <a:pt x="124" y="0"/>
                  </a:lnTo>
                  <a:lnTo>
                    <a:pt x="1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1284288" y="1747837"/>
              <a:ext cx="236538" cy="1588"/>
            </a:xfrm>
            <a:custGeom>
              <a:avLst/>
              <a:gdLst>
                <a:gd name="T0" fmla="*/ 0 w 149"/>
                <a:gd name="T1" fmla="*/ 0 h 1"/>
                <a:gd name="T2" fmla="*/ 149 w 149"/>
                <a:gd name="T3" fmla="*/ 1 h 1"/>
                <a:gd name="T4" fmla="*/ 1 w 149"/>
                <a:gd name="T5" fmla="*/ 1 h 1"/>
                <a:gd name="T6" fmla="*/ 0 w 14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1">
                  <a:moveTo>
                    <a:pt x="0" y="0"/>
                  </a:moveTo>
                  <a:lnTo>
                    <a:pt x="149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1284288" y="1747837"/>
              <a:ext cx="236538" cy="1588"/>
            </a:xfrm>
            <a:custGeom>
              <a:avLst/>
              <a:gdLst>
                <a:gd name="T0" fmla="*/ 0 w 149"/>
                <a:gd name="T1" fmla="*/ 0 h 1"/>
                <a:gd name="T2" fmla="*/ 148 w 149"/>
                <a:gd name="T3" fmla="*/ 0 h 1"/>
                <a:gd name="T4" fmla="*/ 149 w 149"/>
                <a:gd name="T5" fmla="*/ 1 h 1"/>
                <a:gd name="T6" fmla="*/ 0 w 14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1">
                  <a:moveTo>
                    <a:pt x="0" y="0"/>
                  </a:moveTo>
                  <a:lnTo>
                    <a:pt x="148" y="0"/>
                  </a:lnTo>
                  <a:lnTo>
                    <a:pt x="149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1081088" y="1747837"/>
              <a:ext cx="192088" cy="1588"/>
            </a:xfrm>
            <a:custGeom>
              <a:avLst/>
              <a:gdLst>
                <a:gd name="T0" fmla="*/ 0 w 121"/>
                <a:gd name="T1" fmla="*/ 0 h 1"/>
                <a:gd name="T2" fmla="*/ 121 w 121"/>
                <a:gd name="T3" fmla="*/ 1 h 1"/>
                <a:gd name="T4" fmla="*/ 0 w 121"/>
                <a:gd name="T5" fmla="*/ 1 h 1"/>
                <a:gd name="T6" fmla="*/ 0 w 1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1">
                  <a:moveTo>
                    <a:pt x="0" y="0"/>
                  </a:moveTo>
                  <a:lnTo>
                    <a:pt x="12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1081088" y="1747837"/>
              <a:ext cx="193675" cy="1588"/>
            </a:xfrm>
            <a:custGeom>
              <a:avLst/>
              <a:gdLst>
                <a:gd name="T0" fmla="*/ 0 w 122"/>
                <a:gd name="T1" fmla="*/ 0 h 1"/>
                <a:gd name="T2" fmla="*/ 122 w 122"/>
                <a:gd name="T3" fmla="*/ 0 h 1"/>
                <a:gd name="T4" fmla="*/ 121 w 122"/>
                <a:gd name="T5" fmla="*/ 1 h 1"/>
                <a:gd name="T6" fmla="*/ 0 w 12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" h="1">
                  <a:moveTo>
                    <a:pt x="0" y="0"/>
                  </a:moveTo>
                  <a:lnTo>
                    <a:pt x="122" y="0"/>
                  </a:lnTo>
                  <a:lnTo>
                    <a:pt x="12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1285875" y="1749425"/>
              <a:ext cx="234950" cy="0"/>
            </a:xfrm>
            <a:custGeom>
              <a:avLst/>
              <a:gdLst>
                <a:gd name="T0" fmla="*/ 0 w 148"/>
                <a:gd name="T1" fmla="*/ 148 w 148"/>
                <a:gd name="T2" fmla="*/ 1 w 148"/>
                <a:gd name="T3" fmla="*/ 0 w 1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8">
                  <a:moveTo>
                    <a:pt x="0" y="0"/>
                  </a:moveTo>
                  <a:lnTo>
                    <a:pt x="148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48" name="Rectangle 124"/>
            <p:cNvSpPr>
              <a:spLocks noChangeArrowheads="1"/>
            </p:cNvSpPr>
            <p:nvPr/>
          </p:nvSpPr>
          <p:spPr bwMode="auto">
            <a:xfrm>
              <a:off x="1285875" y="1749425"/>
              <a:ext cx="234950" cy="15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1081088" y="1749425"/>
              <a:ext cx="190500" cy="1588"/>
            </a:xfrm>
            <a:custGeom>
              <a:avLst/>
              <a:gdLst>
                <a:gd name="T0" fmla="*/ 0 w 120"/>
                <a:gd name="T1" fmla="*/ 0 h 1"/>
                <a:gd name="T2" fmla="*/ 120 w 120"/>
                <a:gd name="T3" fmla="*/ 1 h 1"/>
                <a:gd name="T4" fmla="*/ 0 w 120"/>
                <a:gd name="T5" fmla="*/ 1 h 1"/>
                <a:gd name="T6" fmla="*/ 0 w 12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1">
                  <a:moveTo>
                    <a:pt x="0" y="0"/>
                  </a:moveTo>
                  <a:lnTo>
                    <a:pt x="12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1081088" y="1749425"/>
              <a:ext cx="192088" cy="1588"/>
            </a:xfrm>
            <a:custGeom>
              <a:avLst/>
              <a:gdLst>
                <a:gd name="T0" fmla="*/ 0 w 121"/>
                <a:gd name="T1" fmla="*/ 0 h 1"/>
                <a:gd name="T2" fmla="*/ 121 w 121"/>
                <a:gd name="T3" fmla="*/ 0 h 1"/>
                <a:gd name="T4" fmla="*/ 120 w 121"/>
                <a:gd name="T5" fmla="*/ 1 h 1"/>
                <a:gd name="T6" fmla="*/ 0 w 1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1">
                  <a:moveTo>
                    <a:pt x="0" y="0"/>
                  </a:moveTo>
                  <a:lnTo>
                    <a:pt x="121" y="0"/>
                  </a:lnTo>
                  <a:lnTo>
                    <a:pt x="12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1287463" y="1749425"/>
              <a:ext cx="234950" cy="1588"/>
            </a:xfrm>
            <a:custGeom>
              <a:avLst/>
              <a:gdLst>
                <a:gd name="T0" fmla="*/ 0 w 148"/>
                <a:gd name="T1" fmla="*/ 0 h 1"/>
                <a:gd name="T2" fmla="*/ 148 w 148"/>
                <a:gd name="T3" fmla="*/ 1 h 1"/>
                <a:gd name="T4" fmla="*/ 1 w 148"/>
                <a:gd name="T5" fmla="*/ 1 h 1"/>
                <a:gd name="T6" fmla="*/ 0 w 14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8" h="1">
                  <a:moveTo>
                    <a:pt x="0" y="0"/>
                  </a:moveTo>
                  <a:lnTo>
                    <a:pt x="148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1287463" y="1749425"/>
              <a:ext cx="234950" cy="1588"/>
            </a:xfrm>
            <a:custGeom>
              <a:avLst/>
              <a:gdLst>
                <a:gd name="T0" fmla="*/ 0 w 148"/>
                <a:gd name="T1" fmla="*/ 0 h 1"/>
                <a:gd name="T2" fmla="*/ 147 w 148"/>
                <a:gd name="T3" fmla="*/ 0 h 1"/>
                <a:gd name="T4" fmla="*/ 148 w 148"/>
                <a:gd name="T5" fmla="*/ 1 h 1"/>
                <a:gd name="T6" fmla="*/ 0 w 14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8" h="1">
                  <a:moveTo>
                    <a:pt x="0" y="0"/>
                  </a:moveTo>
                  <a:lnTo>
                    <a:pt x="147" y="0"/>
                  </a:lnTo>
                  <a:lnTo>
                    <a:pt x="148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1081088" y="1751012"/>
              <a:ext cx="188913" cy="1588"/>
            </a:xfrm>
            <a:custGeom>
              <a:avLst/>
              <a:gdLst>
                <a:gd name="T0" fmla="*/ 0 w 119"/>
                <a:gd name="T1" fmla="*/ 0 h 1"/>
                <a:gd name="T2" fmla="*/ 119 w 119"/>
                <a:gd name="T3" fmla="*/ 1 h 1"/>
                <a:gd name="T4" fmla="*/ 0 w 119"/>
                <a:gd name="T5" fmla="*/ 1 h 1"/>
                <a:gd name="T6" fmla="*/ 0 w 1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1">
                  <a:moveTo>
                    <a:pt x="0" y="0"/>
                  </a:moveTo>
                  <a:lnTo>
                    <a:pt x="119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1081088" y="1751012"/>
              <a:ext cx="190500" cy="1588"/>
            </a:xfrm>
            <a:custGeom>
              <a:avLst/>
              <a:gdLst>
                <a:gd name="T0" fmla="*/ 0 w 120"/>
                <a:gd name="T1" fmla="*/ 0 h 1"/>
                <a:gd name="T2" fmla="*/ 120 w 120"/>
                <a:gd name="T3" fmla="*/ 0 h 1"/>
                <a:gd name="T4" fmla="*/ 119 w 120"/>
                <a:gd name="T5" fmla="*/ 1 h 1"/>
                <a:gd name="T6" fmla="*/ 0 w 12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1">
                  <a:moveTo>
                    <a:pt x="0" y="0"/>
                  </a:moveTo>
                  <a:lnTo>
                    <a:pt x="120" y="0"/>
                  </a:lnTo>
                  <a:lnTo>
                    <a:pt x="119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1081088" y="1752600"/>
              <a:ext cx="188913" cy="1588"/>
            </a:xfrm>
            <a:custGeom>
              <a:avLst/>
              <a:gdLst>
                <a:gd name="T0" fmla="*/ 0 w 119"/>
                <a:gd name="T1" fmla="*/ 0 h 1"/>
                <a:gd name="T2" fmla="*/ 119 w 119"/>
                <a:gd name="T3" fmla="*/ 1 h 1"/>
                <a:gd name="T4" fmla="*/ 0 w 119"/>
                <a:gd name="T5" fmla="*/ 1 h 1"/>
                <a:gd name="T6" fmla="*/ 0 w 1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1">
                  <a:moveTo>
                    <a:pt x="0" y="0"/>
                  </a:moveTo>
                  <a:lnTo>
                    <a:pt x="119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1081088" y="1752600"/>
              <a:ext cx="188913" cy="1588"/>
            </a:xfrm>
            <a:custGeom>
              <a:avLst/>
              <a:gdLst>
                <a:gd name="T0" fmla="*/ 0 w 119"/>
                <a:gd name="T1" fmla="*/ 0 h 1"/>
                <a:gd name="T2" fmla="*/ 119 w 119"/>
                <a:gd name="T3" fmla="*/ 0 h 1"/>
                <a:gd name="T4" fmla="*/ 119 w 119"/>
                <a:gd name="T5" fmla="*/ 1 h 1"/>
                <a:gd name="T6" fmla="*/ 0 w 1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1">
                  <a:moveTo>
                    <a:pt x="0" y="0"/>
                  </a:moveTo>
                  <a:lnTo>
                    <a:pt x="119" y="0"/>
                  </a:lnTo>
                  <a:lnTo>
                    <a:pt x="119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1081088" y="1754187"/>
              <a:ext cx="187325" cy="3175"/>
            </a:xfrm>
            <a:custGeom>
              <a:avLst/>
              <a:gdLst>
                <a:gd name="T0" fmla="*/ 0 w 118"/>
                <a:gd name="T1" fmla="*/ 0 h 2"/>
                <a:gd name="T2" fmla="*/ 118 w 118"/>
                <a:gd name="T3" fmla="*/ 2 h 2"/>
                <a:gd name="T4" fmla="*/ 0 w 118"/>
                <a:gd name="T5" fmla="*/ 2 h 2"/>
                <a:gd name="T6" fmla="*/ 0 w 118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2">
                  <a:moveTo>
                    <a:pt x="0" y="0"/>
                  </a:moveTo>
                  <a:lnTo>
                    <a:pt x="118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1081088" y="1754187"/>
              <a:ext cx="188913" cy="3175"/>
            </a:xfrm>
            <a:custGeom>
              <a:avLst/>
              <a:gdLst>
                <a:gd name="T0" fmla="*/ 0 w 119"/>
                <a:gd name="T1" fmla="*/ 0 h 2"/>
                <a:gd name="T2" fmla="*/ 119 w 119"/>
                <a:gd name="T3" fmla="*/ 0 h 2"/>
                <a:gd name="T4" fmla="*/ 118 w 119"/>
                <a:gd name="T5" fmla="*/ 2 h 2"/>
                <a:gd name="T6" fmla="*/ 0 w 119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2">
                  <a:moveTo>
                    <a:pt x="0" y="0"/>
                  </a:moveTo>
                  <a:lnTo>
                    <a:pt x="119" y="0"/>
                  </a:lnTo>
                  <a:lnTo>
                    <a:pt x="118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1081088" y="1757362"/>
              <a:ext cx="187325" cy="1588"/>
            </a:xfrm>
            <a:custGeom>
              <a:avLst/>
              <a:gdLst>
                <a:gd name="T0" fmla="*/ 0 w 118"/>
                <a:gd name="T1" fmla="*/ 0 h 1"/>
                <a:gd name="T2" fmla="*/ 118 w 118"/>
                <a:gd name="T3" fmla="*/ 1 h 1"/>
                <a:gd name="T4" fmla="*/ 0 w 118"/>
                <a:gd name="T5" fmla="*/ 1 h 1"/>
                <a:gd name="T6" fmla="*/ 0 w 11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1">
                  <a:moveTo>
                    <a:pt x="0" y="0"/>
                  </a:moveTo>
                  <a:lnTo>
                    <a:pt x="118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1081088" y="1757362"/>
              <a:ext cx="187325" cy="1588"/>
            </a:xfrm>
            <a:custGeom>
              <a:avLst/>
              <a:gdLst>
                <a:gd name="T0" fmla="*/ 0 w 118"/>
                <a:gd name="T1" fmla="*/ 0 h 1"/>
                <a:gd name="T2" fmla="*/ 118 w 118"/>
                <a:gd name="T3" fmla="*/ 0 h 1"/>
                <a:gd name="T4" fmla="*/ 118 w 118"/>
                <a:gd name="T5" fmla="*/ 1 h 1"/>
                <a:gd name="T6" fmla="*/ 0 w 11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1">
                  <a:moveTo>
                    <a:pt x="0" y="0"/>
                  </a:moveTo>
                  <a:lnTo>
                    <a:pt x="118" y="0"/>
                  </a:lnTo>
                  <a:lnTo>
                    <a:pt x="118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1081088" y="1758950"/>
              <a:ext cx="187325" cy="88900"/>
            </a:xfrm>
            <a:custGeom>
              <a:avLst/>
              <a:gdLst>
                <a:gd name="T0" fmla="*/ 0 w 118"/>
                <a:gd name="T1" fmla="*/ 0 h 56"/>
                <a:gd name="T2" fmla="*/ 118 w 118"/>
                <a:gd name="T3" fmla="*/ 56 h 56"/>
                <a:gd name="T4" fmla="*/ 0 w 118"/>
                <a:gd name="T5" fmla="*/ 56 h 56"/>
                <a:gd name="T6" fmla="*/ 0 w 118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56">
                  <a:moveTo>
                    <a:pt x="0" y="0"/>
                  </a:moveTo>
                  <a:lnTo>
                    <a:pt x="118" y="56"/>
                  </a:lnTo>
                  <a:lnTo>
                    <a:pt x="0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1081088" y="1758950"/>
              <a:ext cx="187325" cy="88900"/>
            </a:xfrm>
            <a:custGeom>
              <a:avLst/>
              <a:gdLst>
                <a:gd name="T0" fmla="*/ 0 w 118"/>
                <a:gd name="T1" fmla="*/ 0 h 56"/>
                <a:gd name="T2" fmla="*/ 118 w 118"/>
                <a:gd name="T3" fmla="*/ 0 h 56"/>
                <a:gd name="T4" fmla="*/ 118 w 118"/>
                <a:gd name="T5" fmla="*/ 56 h 56"/>
                <a:gd name="T6" fmla="*/ 0 w 118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56">
                  <a:moveTo>
                    <a:pt x="0" y="0"/>
                  </a:moveTo>
                  <a:lnTo>
                    <a:pt x="118" y="0"/>
                  </a:lnTo>
                  <a:lnTo>
                    <a:pt x="118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863600" y="1847850"/>
              <a:ext cx="404813" cy="1588"/>
            </a:xfrm>
            <a:custGeom>
              <a:avLst/>
              <a:gdLst>
                <a:gd name="T0" fmla="*/ 5 w 255"/>
                <a:gd name="T1" fmla="*/ 0 h 1"/>
                <a:gd name="T2" fmla="*/ 255 w 255"/>
                <a:gd name="T3" fmla="*/ 1 h 1"/>
                <a:gd name="T4" fmla="*/ 0 w 255"/>
                <a:gd name="T5" fmla="*/ 1 h 1"/>
                <a:gd name="T6" fmla="*/ 5 w 25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" h="1">
                  <a:moveTo>
                    <a:pt x="5" y="0"/>
                  </a:moveTo>
                  <a:lnTo>
                    <a:pt x="255" y="1"/>
                  </a:lnTo>
                  <a:lnTo>
                    <a:pt x="0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871538" y="1847850"/>
              <a:ext cx="396875" cy="1588"/>
            </a:xfrm>
            <a:custGeom>
              <a:avLst/>
              <a:gdLst>
                <a:gd name="T0" fmla="*/ 0 w 250"/>
                <a:gd name="T1" fmla="*/ 0 h 1"/>
                <a:gd name="T2" fmla="*/ 250 w 250"/>
                <a:gd name="T3" fmla="*/ 0 h 1"/>
                <a:gd name="T4" fmla="*/ 250 w 250"/>
                <a:gd name="T5" fmla="*/ 1 h 1"/>
                <a:gd name="T6" fmla="*/ 0 w 25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0" h="1">
                  <a:moveTo>
                    <a:pt x="0" y="0"/>
                  </a:moveTo>
                  <a:lnTo>
                    <a:pt x="250" y="0"/>
                  </a:lnTo>
                  <a:lnTo>
                    <a:pt x="25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854075" y="1849437"/>
              <a:ext cx="414338" cy="1588"/>
            </a:xfrm>
            <a:custGeom>
              <a:avLst/>
              <a:gdLst>
                <a:gd name="T0" fmla="*/ 6 w 261"/>
                <a:gd name="T1" fmla="*/ 0 h 1"/>
                <a:gd name="T2" fmla="*/ 261 w 261"/>
                <a:gd name="T3" fmla="*/ 1 h 1"/>
                <a:gd name="T4" fmla="*/ 0 w 261"/>
                <a:gd name="T5" fmla="*/ 1 h 1"/>
                <a:gd name="T6" fmla="*/ 6 w 26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1">
                  <a:moveTo>
                    <a:pt x="6" y="0"/>
                  </a:moveTo>
                  <a:lnTo>
                    <a:pt x="261" y="1"/>
                  </a:lnTo>
                  <a:lnTo>
                    <a:pt x="0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863600" y="1849437"/>
              <a:ext cx="404813" cy="1588"/>
            </a:xfrm>
            <a:custGeom>
              <a:avLst/>
              <a:gdLst>
                <a:gd name="T0" fmla="*/ 0 w 255"/>
                <a:gd name="T1" fmla="*/ 0 h 1"/>
                <a:gd name="T2" fmla="*/ 255 w 255"/>
                <a:gd name="T3" fmla="*/ 0 h 1"/>
                <a:gd name="T4" fmla="*/ 255 w 255"/>
                <a:gd name="T5" fmla="*/ 1 h 1"/>
                <a:gd name="T6" fmla="*/ 0 w 25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" h="1">
                  <a:moveTo>
                    <a:pt x="0" y="0"/>
                  </a:moveTo>
                  <a:lnTo>
                    <a:pt x="255" y="0"/>
                  </a:lnTo>
                  <a:lnTo>
                    <a:pt x="255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846138" y="1851025"/>
              <a:ext cx="422275" cy="4763"/>
            </a:xfrm>
            <a:custGeom>
              <a:avLst/>
              <a:gdLst>
                <a:gd name="T0" fmla="*/ 5 w 266"/>
                <a:gd name="T1" fmla="*/ 0 h 3"/>
                <a:gd name="T2" fmla="*/ 266 w 266"/>
                <a:gd name="T3" fmla="*/ 3 h 3"/>
                <a:gd name="T4" fmla="*/ 0 w 266"/>
                <a:gd name="T5" fmla="*/ 3 h 3"/>
                <a:gd name="T6" fmla="*/ 5 w 26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" h="3">
                  <a:moveTo>
                    <a:pt x="5" y="0"/>
                  </a:moveTo>
                  <a:lnTo>
                    <a:pt x="266" y="3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854075" y="1851025"/>
              <a:ext cx="414338" cy="4763"/>
            </a:xfrm>
            <a:custGeom>
              <a:avLst/>
              <a:gdLst>
                <a:gd name="T0" fmla="*/ 0 w 261"/>
                <a:gd name="T1" fmla="*/ 0 h 3"/>
                <a:gd name="T2" fmla="*/ 261 w 261"/>
                <a:gd name="T3" fmla="*/ 0 h 3"/>
                <a:gd name="T4" fmla="*/ 261 w 261"/>
                <a:gd name="T5" fmla="*/ 3 h 3"/>
                <a:gd name="T6" fmla="*/ 0 w 26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3">
                  <a:moveTo>
                    <a:pt x="0" y="0"/>
                  </a:moveTo>
                  <a:lnTo>
                    <a:pt x="261" y="0"/>
                  </a:lnTo>
                  <a:lnTo>
                    <a:pt x="26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839788" y="1855787"/>
              <a:ext cx="428625" cy="6350"/>
            </a:xfrm>
            <a:custGeom>
              <a:avLst/>
              <a:gdLst>
                <a:gd name="T0" fmla="*/ 4 w 270"/>
                <a:gd name="T1" fmla="*/ 0 h 4"/>
                <a:gd name="T2" fmla="*/ 270 w 270"/>
                <a:gd name="T3" fmla="*/ 4 h 4"/>
                <a:gd name="T4" fmla="*/ 0 w 270"/>
                <a:gd name="T5" fmla="*/ 4 h 4"/>
                <a:gd name="T6" fmla="*/ 4 w 270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0" h="4">
                  <a:moveTo>
                    <a:pt x="4" y="0"/>
                  </a:moveTo>
                  <a:lnTo>
                    <a:pt x="270" y="4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846138" y="1855787"/>
              <a:ext cx="422275" cy="6350"/>
            </a:xfrm>
            <a:custGeom>
              <a:avLst/>
              <a:gdLst>
                <a:gd name="T0" fmla="*/ 0 w 266"/>
                <a:gd name="T1" fmla="*/ 0 h 4"/>
                <a:gd name="T2" fmla="*/ 266 w 266"/>
                <a:gd name="T3" fmla="*/ 0 h 4"/>
                <a:gd name="T4" fmla="*/ 266 w 266"/>
                <a:gd name="T5" fmla="*/ 4 h 4"/>
                <a:gd name="T6" fmla="*/ 0 w 26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" h="4">
                  <a:moveTo>
                    <a:pt x="0" y="0"/>
                  </a:moveTo>
                  <a:lnTo>
                    <a:pt x="266" y="0"/>
                  </a:lnTo>
                  <a:lnTo>
                    <a:pt x="26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833438" y="1862137"/>
              <a:ext cx="434975" cy="6350"/>
            </a:xfrm>
            <a:custGeom>
              <a:avLst/>
              <a:gdLst>
                <a:gd name="T0" fmla="*/ 4 w 274"/>
                <a:gd name="T1" fmla="*/ 0 h 4"/>
                <a:gd name="T2" fmla="*/ 274 w 274"/>
                <a:gd name="T3" fmla="*/ 4 h 4"/>
                <a:gd name="T4" fmla="*/ 0 w 274"/>
                <a:gd name="T5" fmla="*/ 4 h 4"/>
                <a:gd name="T6" fmla="*/ 4 w 27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4" h="4">
                  <a:moveTo>
                    <a:pt x="4" y="0"/>
                  </a:moveTo>
                  <a:lnTo>
                    <a:pt x="274" y="4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839788" y="1862137"/>
              <a:ext cx="428625" cy="6350"/>
            </a:xfrm>
            <a:custGeom>
              <a:avLst/>
              <a:gdLst>
                <a:gd name="T0" fmla="*/ 0 w 270"/>
                <a:gd name="T1" fmla="*/ 0 h 4"/>
                <a:gd name="T2" fmla="*/ 270 w 270"/>
                <a:gd name="T3" fmla="*/ 0 h 4"/>
                <a:gd name="T4" fmla="*/ 270 w 270"/>
                <a:gd name="T5" fmla="*/ 4 h 4"/>
                <a:gd name="T6" fmla="*/ 0 w 270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0" h="4">
                  <a:moveTo>
                    <a:pt x="0" y="0"/>
                  </a:moveTo>
                  <a:lnTo>
                    <a:pt x="270" y="0"/>
                  </a:lnTo>
                  <a:lnTo>
                    <a:pt x="27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828675" y="1868487"/>
              <a:ext cx="439738" cy="7938"/>
            </a:xfrm>
            <a:custGeom>
              <a:avLst/>
              <a:gdLst>
                <a:gd name="T0" fmla="*/ 3 w 277"/>
                <a:gd name="T1" fmla="*/ 0 h 5"/>
                <a:gd name="T2" fmla="*/ 277 w 277"/>
                <a:gd name="T3" fmla="*/ 5 h 5"/>
                <a:gd name="T4" fmla="*/ 0 w 277"/>
                <a:gd name="T5" fmla="*/ 5 h 5"/>
                <a:gd name="T6" fmla="*/ 3 w 27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7" h="5">
                  <a:moveTo>
                    <a:pt x="3" y="0"/>
                  </a:moveTo>
                  <a:lnTo>
                    <a:pt x="277" y="5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833438" y="1868487"/>
              <a:ext cx="434975" cy="7938"/>
            </a:xfrm>
            <a:custGeom>
              <a:avLst/>
              <a:gdLst>
                <a:gd name="T0" fmla="*/ 0 w 274"/>
                <a:gd name="T1" fmla="*/ 0 h 5"/>
                <a:gd name="T2" fmla="*/ 274 w 274"/>
                <a:gd name="T3" fmla="*/ 0 h 5"/>
                <a:gd name="T4" fmla="*/ 274 w 274"/>
                <a:gd name="T5" fmla="*/ 5 h 5"/>
                <a:gd name="T6" fmla="*/ 0 w 274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4" h="5">
                  <a:moveTo>
                    <a:pt x="0" y="0"/>
                  </a:moveTo>
                  <a:lnTo>
                    <a:pt x="274" y="0"/>
                  </a:lnTo>
                  <a:lnTo>
                    <a:pt x="274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825500" y="1876425"/>
              <a:ext cx="442913" cy="9525"/>
            </a:xfrm>
            <a:custGeom>
              <a:avLst/>
              <a:gdLst>
                <a:gd name="T0" fmla="*/ 2 w 279"/>
                <a:gd name="T1" fmla="*/ 0 h 6"/>
                <a:gd name="T2" fmla="*/ 279 w 279"/>
                <a:gd name="T3" fmla="*/ 6 h 6"/>
                <a:gd name="T4" fmla="*/ 0 w 279"/>
                <a:gd name="T5" fmla="*/ 6 h 6"/>
                <a:gd name="T6" fmla="*/ 2 w 279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9" h="6">
                  <a:moveTo>
                    <a:pt x="2" y="0"/>
                  </a:moveTo>
                  <a:lnTo>
                    <a:pt x="279" y="6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828675" y="1876425"/>
              <a:ext cx="439738" cy="9525"/>
            </a:xfrm>
            <a:custGeom>
              <a:avLst/>
              <a:gdLst>
                <a:gd name="T0" fmla="*/ 0 w 277"/>
                <a:gd name="T1" fmla="*/ 0 h 6"/>
                <a:gd name="T2" fmla="*/ 277 w 277"/>
                <a:gd name="T3" fmla="*/ 0 h 6"/>
                <a:gd name="T4" fmla="*/ 277 w 277"/>
                <a:gd name="T5" fmla="*/ 6 h 6"/>
                <a:gd name="T6" fmla="*/ 0 w 27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7" h="6">
                  <a:moveTo>
                    <a:pt x="0" y="0"/>
                  </a:moveTo>
                  <a:lnTo>
                    <a:pt x="277" y="0"/>
                  </a:lnTo>
                  <a:lnTo>
                    <a:pt x="27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77" name="Freeform 153"/>
            <p:cNvSpPr>
              <a:spLocks/>
            </p:cNvSpPr>
            <p:nvPr/>
          </p:nvSpPr>
          <p:spPr bwMode="auto">
            <a:xfrm>
              <a:off x="825500" y="1885950"/>
              <a:ext cx="442913" cy="7938"/>
            </a:xfrm>
            <a:custGeom>
              <a:avLst/>
              <a:gdLst>
                <a:gd name="T0" fmla="*/ 0 w 279"/>
                <a:gd name="T1" fmla="*/ 0 h 5"/>
                <a:gd name="T2" fmla="*/ 279 w 279"/>
                <a:gd name="T3" fmla="*/ 5 h 5"/>
                <a:gd name="T4" fmla="*/ 0 w 279"/>
                <a:gd name="T5" fmla="*/ 5 h 5"/>
                <a:gd name="T6" fmla="*/ 0 w 27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9" h="5">
                  <a:moveTo>
                    <a:pt x="0" y="0"/>
                  </a:moveTo>
                  <a:lnTo>
                    <a:pt x="279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78" name="Freeform 154"/>
            <p:cNvSpPr>
              <a:spLocks/>
            </p:cNvSpPr>
            <p:nvPr/>
          </p:nvSpPr>
          <p:spPr bwMode="auto">
            <a:xfrm>
              <a:off x="825500" y="1885950"/>
              <a:ext cx="442913" cy="7938"/>
            </a:xfrm>
            <a:custGeom>
              <a:avLst/>
              <a:gdLst>
                <a:gd name="T0" fmla="*/ 0 w 279"/>
                <a:gd name="T1" fmla="*/ 0 h 5"/>
                <a:gd name="T2" fmla="*/ 279 w 279"/>
                <a:gd name="T3" fmla="*/ 0 h 5"/>
                <a:gd name="T4" fmla="*/ 279 w 279"/>
                <a:gd name="T5" fmla="*/ 5 h 5"/>
                <a:gd name="T6" fmla="*/ 0 w 27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9" h="5">
                  <a:moveTo>
                    <a:pt x="0" y="0"/>
                  </a:moveTo>
                  <a:lnTo>
                    <a:pt x="279" y="0"/>
                  </a:lnTo>
                  <a:lnTo>
                    <a:pt x="279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79" name="Freeform 155"/>
            <p:cNvSpPr>
              <a:spLocks/>
            </p:cNvSpPr>
            <p:nvPr/>
          </p:nvSpPr>
          <p:spPr bwMode="auto">
            <a:xfrm>
              <a:off x="825500" y="1893887"/>
              <a:ext cx="349250" cy="93663"/>
            </a:xfrm>
            <a:custGeom>
              <a:avLst/>
              <a:gdLst>
                <a:gd name="T0" fmla="*/ 0 w 220"/>
                <a:gd name="T1" fmla="*/ 0 h 59"/>
                <a:gd name="T2" fmla="*/ 220 w 220"/>
                <a:gd name="T3" fmla="*/ 59 h 59"/>
                <a:gd name="T4" fmla="*/ 0 w 220"/>
                <a:gd name="T5" fmla="*/ 59 h 59"/>
                <a:gd name="T6" fmla="*/ 0 w 220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0" h="59">
                  <a:moveTo>
                    <a:pt x="0" y="0"/>
                  </a:moveTo>
                  <a:lnTo>
                    <a:pt x="220" y="59"/>
                  </a:lnTo>
                  <a:lnTo>
                    <a:pt x="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80" name="Freeform 156"/>
            <p:cNvSpPr>
              <a:spLocks/>
            </p:cNvSpPr>
            <p:nvPr/>
          </p:nvSpPr>
          <p:spPr bwMode="auto">
            <a:xfrm>
              <a:off x="825500" y="1893887"/>
              <a:ext cx="442913" cy="93663"/>
            </a:xfrm>
            <a:custGeom>
              <a:avLst/>
              <a:gdLst>
                <a:gd name="T0" fmla="*/ 0 w 279"/>
                <a:gd name="T1" fmla="*/ 0 h 59"/>
                <a:gd name="T2" fmla="*/ 279 w 279"/>
                <a:gd name="T3" fmla="*/ 0 h 59"/>
                <a:gd name="T4" fmla="*/ 220 w 279"/>
                <a:gd name="T5" fmla="*/ 59 h 59"/>
                <a:gd name="T6" fmla="*/ 0 w 27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9" h="59">
                  <a:moveTo>
                    <a:pt x="0" y="0"/>
                  </a:moveTo>
                  <a:lnTo>
                    <a:pt x="279" y="0"/>
                  </a:lnTo>
                  <a:lnTo>
                    <a:pt x="22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81" name="Freeform 157"/>
            <p:cNvSpPr>
              <a:spLocks/>
            </p:cNvSpPr>
            <p:nvPr/>
          </p:nvSpPr>
          <p:spPr bwMode="auto">
            <a:xfrm>
              <a:off x="825500" y="1987550"/>
              <a:ext cx="341313" cy="7938"/>
            </a:xfrm>
            <a:custGeom>
              <a:avLst/>
              <a:gdLst>
                <a:gd name="T0" fmla="*/ 0 w 215"/>
                <a:gd name="T1" fmla="*/ 0 h 5"/>
                <a:gd name="T2" fmla="*/ 215 w 215"/>
                <a:gd name="T3" fmla="*/ 5 h 5"/>
                <a:gd name="T4" fmla="*/ 0 w 215"/>
                <a:gd name="T5" fmla="*/ 5 h 5"/>
                <a:gd name="T6" fmla="*/ 0 w 21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5">
                  <a:moveTo>
                    <a:pt x="0" y="0"/>
                  </a:moveTo>
                  <a:lnTo>
                    <a:pt x="215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82" name="Freeform 158"/>
            <p:cNvSpPr>
              <a:spLocks/>
            </p:cNvSpPr>
            <p:nvPr/>
          </p:nvSpPr>
          <p:spPr bwMode="auto">
            <a:xfrm>
              <a:off x="825500" y="1987550"/>
              <a:ext cx="349250" cy="7938"/>
            </a:xfrm>
            <a:custGeom>
              <a:avLst/>
              <a:gdLst>
                <a:gd name="T0" fmla="*/ 0 w 220"/>
                <a:gd name="T1" fmla="*/ 0 h 5"/>
                <a:gd name="T2" fmla="*/ 220 w 220"/>
                <a:gd name="T3" fmla="*/ 0 h 5"/>
                <a:gd name="T4" fmla="*/ 215 w 220"/>
                <a:gd name="T5" fmla="*/ 5 h 5"/>
                <a:gd name="T6" fmla="*/ 0 w 22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0" h="5">
                  <a:moveTo>
                    <a:pt x="0" y="0"/>
                  </a:moveTo>
                  <a:lnTo>
                    <a:pt x="220" y="0"/>
                  </a:lnTo>
                  <a:lnTo>
                    <a:pt x="21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83" name="Freeform 159"/>
            <p:cNvSpPr>
              <a:spLocks/>
            </p:cNvSpPr>
            <p:nvPr/>
          </p:nvSpPr>
          <p:spPr bwMode="auto">
            <a:xfrm>
              <a:off x="1289050" y="1751012"/>
              <a:ext cx="438150" cy="246063"/>
            </a:xfrm>
            <a:custGeom>
              <a:avLst/>
              <a:gdLst>
                <a:gd name="T0" fmla="*/ 0 w 276"/>
                <a:gd name="T1" fmla="*/ 0 h 155"/>
                <a:gd name="T2" fmla="*/ 276 w 276"/>
                <a:gd name="T3" fmla="*/ 155 h 155"/>
                <a:gd name="T4" fmla="*/ 129 w 276"/>
                <a:gd name="T5" fmla="*/ 155 h 155"/>
                <a:gd name="T6" fmla="*/ 0 w 276"/>
                <a:gd name="T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6" h="155">
                  <a:moveTo>
                    <a:pt x="0" y="0"/>
                  </a:moveTo>
                  <a:lnTo>
                    <a:pt x="276" y="155"/>
                  </a:lnTo>
                  <a:lnTo>
                    <a:pt x="129" y="1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84" name="Freeform 160"/>
            <p:cNvSpPr>
              <a:spLocks/>
            </p:cNvSpPr>
            <p:nvPr/>
          </p:nvSpPr>
          <p:spPr bwMode="auto">
            <a:xfrm>
              <a:off x="1289050" y="1751012"/>
              <a:ext cx="438150" cy="246063"/>
            </a:xfrm>
            <a:custGeom>
              <a:avLst/>
              <a:gdLst>
                <a:gd name="T0" fmla="*/ 0 w 276"/>
                <a:gd name="T1" fmla="*/ 0 h 155"/>
                <a:gd name="T2" fmla="*/ 147 w 276"/>
                <a:gd name="T3" fmla="*/ 0 h 155"/>
                <a:gd name="T4" fmla="*/ 276 w 276"/>
                <a:gd name="T5" fmla="*/ 155 h 155"/>
                <a:gd name="T6" fmla="*/ 0 w 276"/>
                <a:gd name="T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6" h="155">
                  <a:moveTo>
                    <a:pt x="0" y="0"/>
                  </a:moveTo>
                  <a:lnTo>
                    <a:pt x="147" y="0"/>
                  </a:lnTo>
                  <a:lnTo>
                    <a:pt x="276" y="1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85" name="Freeform 161"/>
            <p:cNvSpPr>
              <a:spLocks/>
            </p:cNvSpPr>
            <p:nvPr/>
          </p:nvSpPr>
          <p:spPr bwMode="auto">
            <a:xfrm>
              <a:off x="1493838" y="1997075"/>
              <a:ext cx="234950" cy="3175"/>
            </a:xfrm>
            <a:custGeom>
              <a:avLst/>
              <a:gdLst>
                <a:gd name="T0" fmla="*/ 0 w 148"/>
                <a:gd name="T1" fmla="*/ 0 h 2"/>
                <a:gd name="T2" fmla="*/ 148 w 148"/>
                <a:gd name="T3" fmla="*/ 2 h 2"/>
                <a:gd name="T4" fmla="*/ 1 w 148"/>
                <a:gd name="T5" fmla="*/ 2 h 2"/>
                <a:gd name="T6" fmla="*/ 0 w 148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8" h="2">
                  <a:moveTo>
                    <a:pt x="0" y="0"/>
                  </a:moveTo>
                  <a:lnTo>
                    <a:pt x="148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86" name="Freeform 162"/>
            <p:cNvSpPr>
              <a:spLocks/>
            </p:cNvSpPr>
            <p:nvPr/>
          </p:nvSpPr>
          <p:spPr bwMode="auto">
            <a:xfrm>
              <a:off x="1493838" y="1997075"/>
              <a:ext cx="234950" cy="3175"/>
            </a:xfrm>
            <a:custGeom>
              <a:avLst/>
              <a:gdLst>
                <a:gd name="T0" fmla="*/ 0 w 148"/>
                <a:gd name="T1" fmla="*/ 0 h 2"/>
                <a:gd name="T2" fmla="*/ 147 w 148"/>
                <a:gd name="T3" fmla="*/ 0 h 2"/>
                <a:gd name="T4" fmla="*/ 148 w 148"/>
                <a:gd name="T5" fmla="*/ 2 h 2"/>
                <a:gd name="T6" fmla="*/ 0 w 148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8" h="2">
                  <a:moveTo>
                    <a:pt x="0" y="0"/>
                  </a:moveTo>
                  <a:lnTo>
                    <a:pt x="147" y="0"/>
                  </a:lnTo>
                  <a:lnTo>
                    <a:pt x="148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87" name="Freeform 163"/>
            <p:cNvSpPr>
              <a:spLocks/>
            </p:cNvSpPr>
            <p:nvPr/>
          </p:nvSpPr>
          <p:spPr bwMode="auto">
            <a:xfrm>
              <a:off x="1495425" y="2000250"/>
              <a:ext cx="234950" cy="0"/>
            </a:xfrm>
            <a:custGeom>
              <a:avLst/>
              <a:gdLst>
                <a:gd name="T0" fmla="*/ 0 w 148"/>
                <a:gd name="T1" fmla="*/ 148 w 148"/>
                <a:gd name="T2" fmla="*/ 1 w 148"/>
                <a:gd name="T3" fmla="*/ 0 w 1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8">
                  <a:moveTo>
                    <a:pt x="0" y="0"/>
                  </a:moveTo>
                  <a:lnTo>
                    <a:pt x="148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88" name="Freeform 164"/>
            <p:cNvSpPr>
              <a:spLocks/>
            </p:cNvSpPr>
            <p:nvPr/>
          </p:nvSpPr>
          <p:spPr bwMode="auto">
            <a:xfrm>
              <a:off x="1495425" y="2000250"/>
              <a:ext cx="234950" cy="0"/>
            </a:xfrm>
            <a:custGeom>
              <a:avLst/>
              <a:gdLst>
                <a:gd name="T0" fmla="*/ 0 w 148"/>
                <a:gd name="T1" fmla="*/ 147 w 148"/>
                <a:gd name="T2" fmla="*/ 148 w 148"/>
                <a:gd name="T3" fmla="*/ 0 w 1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8">
                  <a:moveTo>
                    <a:pt x="0" y="0"/>
                  </a:moveTo>
                  <a:lnTo>
                    <a:pt x="147" y="0"/>
                  </a:lnTo>
                  <a:lnTo>
                    <a:pt x="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89" name="Freeform 165"/>
            <p:cNvSpPr>
              <a:spLocks/>
            </p:cNvSpPr>
            <p:nvPr/>
          </p:nvSpPr>
          <p:spPr bwMode="auto">
            <a:xfrm>
              <a:off x="825500" y="1995487"/>
              <a:ext cx="333375" cy="7938"/>
            </a:xfrm>
            <a:custGeom>
              <a:avLst/>
              <a:gdLst>
                <a:gd name="T0" fmla="*/ 0 w 210"/>
                <a:gd name="T1" fmla="*/ 0 h 5"/>
                <a:gd name="T2" fmla="*/ 210 w 210"/>
                <a:gd name="T3" fmla="*/ 5 h 5"/>
                <a:gd name="T4" fmla="*/ 2 w 210"/>
                <a:gd name="T5" fmla="*/ 5 h 5"/>
                <a:gd name="T6" fmla="*/ 0 w 21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" h="5">
                  <a:moveTo>
                    <a:pt x="0" y="0"/>
                  </a:moveTo>
                  <a:lnTo>
                    <a:pt x="210" y="5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90" name="Freeform 166"/>
            <p:cNvSpPr>
              <a:spLocks/>
            </p:cNvSpPr>
            <p:nvPr/>
          </p:nvSpPr>
          <p:spPr bwMode="auto">
            <a:xfrm>
              <a:off x="825500" y="1995487"/>
              <a:ext cx="341313" cy="7938"/>
            </a:xfrm>
            <a:custGeom>
              <a:avLst/>
              <a:gdLst>
                <a:gd name="T0" fmla="*/ 0 w 215"/>
                <a:gd name="T1" fmla="*/ 0 h 5"/>
                <a:gd name="T2" fmla="*/ 215 w 215"/>
                <a:gd name="T3" fmla="*/ 0 h 5"/>
                <a:gd name="T4" fmla="*/ 210 w 215"/>
                <a:gd name="T5" fmla="*/ 5 h 5"/>
                <a:gd name="T6" fmla="*/ 0 w 21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5">
                  <a:moveTo>
                    <a:pt x="0" y="0"/>
                  </a:moveTo>
                  <a:lnTo>
                    <a:pt x="215" y="0"/>
                  </a:lnTo>
                  <a:lnTo>
                    <a:pt x="21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91" name="Freeform 167"/>
            <p:cNvSpPr>
              <a:spLocks/>
            </p:cNvSpPr>
            <p:nvPr/>
          </p:nvSpPr>
          <p:spPr bwMode="auto">
            <a:xfrm>
              <a:off x="1497013" y="2000250"/>
              <a:ext cx="233363" cy="3175"/>
            </a:xfrm>
            <a:custGeom>
              <a:avLst/>
              <a:gdLst>
                <a:gd name="T0" fmla="*/ 0 w 147"/>
                <a:gd name="T1" fmla="*/ 0 h 2"/>
                <a:gd name="T2" fmla="*/ 147 w 147"/>
                <a:gd name="T3" fmla="*/ 2 h 2"/>
                <a:gd name="T4" fmla="*/ 2 w 147"/>
                <a:gd name="T5" fmla="*/ 2 h 2"/>
                <a:gd name="T6" fmla="*/ 0 w 147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" h="2">
                  <a:moveTo>
                    <a:pt x="0" y="0"/>
                  </a:moveTo>
                  <a:lnTo>
                    <a:pt x="147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92" name="Freeform 168"/>
            <p:cNvSpPr>
              <a:spLocks/>
            </p:cNvSpPr>
            <p:nvPr/>
          </p:nvSpPr>
          <p:spPr bwMode="auto">
            <a:xfrm>
              <a:off x="1497013" y="2000250"/>
              <a:ext cx="233363" cy="3175"/>
            </a:xfrm>
            <a:custGeom>
              <a:avLst/>
              <a:gdLst>
                <a:gd name="T0" fmla="*/ 0 w 147"/>
                <a:gd name="T1" fmla="*/ 0 h 2"/>
                <a:gd name="T2" fmla="*/ 147 w 147"/>
                <a:gd name="T3" fmla="*/ 0 h 2"/>
                <a:gd name="T4" fmla="*/ 147 w 147"/>
                <a:gd name="T5" fmla="*/ 2 h 2"/>
                <a:gd name="T6" fmla="*/ 0 w 147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" h="2">
                  <a:moveTo>
                    <a:pt x="0" y="0"/>
                  </a:moveTo>
                  <a:lnTo>
                    <a:pt x="147" y="0"/>
                  </a:lnTo>
                  <a:lnTo>
                    <a:pt x="147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93" name="Freeform 169"/>
            <p:cNvSpPr>
              <a:spLocks/>
            </p:cNvSpPr>
            <p:nvPr/>
          </p:nvSpPr>
          <p:spPr bwMode="auto">
            <a:xfrm>
              <a:off x="1500188" y="2003425"/>
              <a:ext cx="231775" cy="4763"/>
            </a:xfrm>
            <a:custGeom>
              <a:avLst/>
              <a:gdLst>
                <a:gd name="T0" fmla="*/ 0 w 146"/>
                <a:gd name="T1" fmla="*/ 0 h 3"/>
                <a:gd name="T2" fmla="*/ 146 w 146"/>
                <a:gd name="T3" fmla="*/ 3 h 3"/>
                <a:gd name="T4" fmla="*/ 3 w 146"/>
                <a:gd name="T5" fmla="*/ 3 h 3"/>
                <a:gd name="T6" fmla="*/ 0 w 14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3">
                  <a:moveTo>
                    <a:pt x="0" y="0"/>
                  </a:moveTo>
                  <a:lnTo>
                    <a:pt x="146" y="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94" name="Freeform 170"/>
            <p:cNvSpPr>
              <a:spLocks/>
            </p:cNvSpPr>
            <p:nvPr/>
          </p:nvSpPr>
          <p:spPr bwMode="auto">
            <a:xfrm>
              <a:off x="1500188" y="2003425"/>
              <a:ext cx="231775" cy="4763"/>
            </a:xfrm>
            <a:custGeom>
              <a:avLst/>
              <a:gdLst>
                <a:gd name="T0" fmla="*/ 0 w 146"/>
                <a:gd name="T1" fmla="*/ 0 h 3"/>
                <a:gd name="T2" fmla="*/ 145 w 146"/>
                <a:gd name="T3" fmla="*/ 0 h 3"/>
                <a:gd name="T4" fmla="*/ 146 w 146"/>
                <a:gd name="T5" fmla="*/ 3 h 3"/>
                <a:gd name="T6" fmla="*/ 0 w 14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3">
                  <a:moveTo>
                    <a:pt x="0" y="0"/>
                  </a:moveTo>
                  <a:lnTo>
                    <a:pt x="145" y="0"/>
                  </a:lnTo>
                  <a:lnTo>
                    <a:pt x="146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95" name="Freeform 171"/>
            <p:cNvSpPr>
              <a:spLocks/>
            </p:cNvSpPr>
            <p:nvPr/>
          </p:nvSpPr>
          <p:spPr bwMode="auto">
            <a:xfrm>
              <a:off x="828675" y="2003425"/>
              <a:ext cx="322263" cy="7938"/>
            </a:xfrm>
            <a:custGeom>
              <a:avLst/>
              <a:gdLst>
                <a:gd name="T0" fmla="*/ 0 w 203"/>
                <a:gd name="T1" fmla="*/ 0 h 5"/>
                <a:gd name="T2" fmla="*/ 203 w 203"/>
                <a:gd name="T3" fmla="*/ 5 h 5"/>
                <a:gd name="T4" fmla="*/ 2 w 203"/>
                <a:gd name="T5" fmla="*/ 5 h 5"/>
                <a:gd name="T6" fmla="*/ 0 w 20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" h="5">
                  <a:moveTo>
                    <a:pt x="0" y="0"/>
                  </a:moveTo>
                  <a:lnTo>
                    <a:pt x="203" y="5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96" name="Freeform 172"/>
            <p:cNvSpPr>
              <a:spLocks/>
            </p:cNvSpPr>
            <p:nvPr/>
          </p:nvSpPr>
          <p:spPr bwMode="auto">
            <a:xfrm>
              <a:off x="828675" y="2003425"/>
              <a:ext cx="330200" cy="7938"/>
            </a:xfrm>
            <a:custGeom>
              <a:avLst/>
              <a:gdLst>
                <a:gd name="T0" fmla="*/ 0 w 208"/>
                <a:gd name="T1" fmla="*/ 0 h 5"/>
                <a:gd name="T2" fmla="*/ 208 w 208"/>
                <a:gd name="T3" fmla="*/ 0 h 5"/>
                <a:gd name="T4" fmla="*/ 203 w 208"/>
                <a:gd name="T5" fmla="*/ 5 h 5"/>
                <a:gd name="T6" fmla="*/ 0 w 20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8" h="5">
                  <a:moveTo>
                    <a:pt x="0" y="0"/>
                  </a:moveTo>
                  <a:lnTo>
                    <a:pt x="208" y="0"/>
                  </a:lnTo>
                  <a:lnTo>
                    <a:pt x="20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97" name="Freeform 173"/>
            <p:cNvSpPr>
              <a:spLocks/>
            </p:cNvSpPr>
            <p:nvPr/>
          </p:nvSpPr>
          <p:spPr bwMode="auto">
            <a:xfrm>
              <a:off x="1504950" y="2008187"/>
              <a:ext cx="227013" cy="4763"/>
            </a:xfrm>
            <a:custGeom>
              <a:avLst/>
              <a:gdLst>
                <a:gd name="T0" fmla="*/ 0 w 143"/>
                <a:gd name="T1" fmla="*/ 0 h 3"/>
                <a:gd name="T2" fmla="*/ 143 w 143"/>
                <a:gd name="T3" fmla="*/ 3 h 3"/>
                <a:gd name="T4" fmla="*/ 2 w 143"/>
                <a:gd name="T5" fmla="*/ 3 h 3"/>
                <a:gd name="T6" fmla="*/ 0 w 14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" h="3">
                  <a:moveTo>
                    <a:pt x="0" y="0"/>
                  </a:moveTo>
                  <a:lnTo>
                    <a:pt x="143" y="3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98" name="Freeform 174"/>
            <p:cNvSpPr>
              <a:spLocks/>
            </p:cNvSpPr>
            <p:nvPr/>
          </p:nvSpPr>
          <p:spPr bwMode="auto">
            <a:xfrm>
              <a:off x="1504950" y="2008187"/>
              <a:ext cx="227013" cy="4763"/>
            </a:xfrm>
            <a:custGeom>
              <a:avLst/>
              <a:gdLst>
                <a:gd name="T0" fmla="*/ 0 w 143"/>
                <a:gd name="T1" fmla="*/ 0 h 3"/>
                <a:gd name="T2" fmla="*/ 143 w 143"/>
                <a:gd name="T3" fmla="*/ 0 h 3"/>
                <a:gd name="T4" fmla="*/ 143 w 143"/>
                <a:gd name="T5" fmla="*/ 3 h 3"/>
                <a:gd name="T6" fmla="*/ 0 w 14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" h="3">
                  <a:moveTo>
                    <a:pt x="0" y="0"/>
                  </a:moveTo>
                  <a:lnTo>
                    <a:pt x="143" y="0"/>
                  </a:lnTo>
                  <a:lnTo>
                    <a:pt x="14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99" name="Freeform 175"/>
            <p:cNvSpPr>
              <a:spLocks/>
            </p:cNvSpPr>
            <p:nvPr/>
          </p:nvSpPr>
          <p:spPr bwMode="auto">
            <a:xfrm>
              <a:off x="1508125" y="2012950"/>
              <a:ext cx="223838" cy="0"/>
            </a:xfrm>
            <a:custGeom>
              <a:avLst/>
              <a:gdLst>
                <a:gd name="T0" fmla="*/ 0 w 141"/>
                <a:gd name="T1" fmla="*/ 141 w 141"/>
                <a:gd name="T2" fmla="*/ 0 w 14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41">
                  <a:moveTo>
                    <a:pt x="0" y="0"/>
                  </a:moveTo>
                  <a:lnTo>
                    <a:pt x="1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200" name="Rectangle 176"/>
            <p:cNvSpPr>
              <a:spLocks noChangeArrowheads="1"/>
            </p:cNvSpPr>
            <p:nvPr/>
          </p:nvSpPr>
          <p:spPr bwMode="auto">
            <a:xfrm>
              <a:off x="1508125" y="2012950"/>
              <a:ext cx="223838" cy="15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201" name="Freeform 177"/>
            <p:cNvSpPr>
              <a:spLocks/>
            </p:cNvSpPr>
            <p:nvPr/>
          </p:nvSpPr>
          <p:spPr bwMode="auto">
            <a:xfrm>
              <a:off x="1508125" y="2012950"/>
              <a:ext cx="223838" cy="4763"/>
            </a:xfrm>
            <a:custGeom>
              <a:avLst/>
              <a:gdLst>
                <a:gd name="T0" fmla="*/ 0 w 141"/>
                <a:gd name="T1" fmla="*/ 0 h 3"/>
                <a:gd name="T2" fmla="*/ 141 w 141"/>
                <a:gd name="T3" fmla="*/ 3 h 3"/>
                <a:gd name="T4" fmla="*/ 4 w 141"/>
                <a:gd name="T5" fmla="*/ 3 h 3"/>
                <a:gd name="T6" fmla="*/ 0 w 14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3">
                  <a:moveTo>
                    <a:pt x="0" y="0"/>
                  </a:moveTo>
                  <a:lnTo>
                    <a:pt x="141" y="3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202" name="Freeform 178"/>
            <p:cNvSpPr>
              <a:spLocks/>
            </p:cNvSpPr>
            <p:nvPr/>
          </p:nvSpPr>
          <p:spPr bwMode="auto">
            <a:xfrm>
              <a:off x="1508125" y="2012950"/>
              <a:ext cx="223838" cy="4763"/>
            </a:xfrm>
            <a:custGeom>
              <a:avLst/>
              <a:gdLst>
                <a:gd name="T0" fmla="*/ 0 w 141"/>
                <a:gd name="T1" fmla="*/ 0 h 3"/>
                <a:gd name="T2" fmla="*/ 141 w 141"/>
                <a:gd name="T3" fmla="*/ 0 h 3"/>
                <a:gd name="T4" fmla="*/ 141 w 141"/>
                <a:gd name="T5" fmla="*/ 3 h 3"/>
                <a:gd name="T6" fmla="*/ 0 w 14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3">
                  <a:moveTo>
                    <a:pt x="0" y="0"/>
                  </a:moveTo>
                  <a:lnTo>
                    <a:pt x="141" y="0"/>
                  </a:lnTo>
                  <a:lnTo>
                    <a:pt x="14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203" name="Freeform 179"/>
            <p:cNvSpPr>
              <a:spLocks/>
            </p:cNvSpPr>
            <p:nvPr/>
          </p:nvSpPr>
          <p:spPr bwMode="auto">
            <a:xfrm>
              <a:off x="831850" y="2011362"/>
              <a:ext cx="312738" cy="6350"/>
            </a:xfrm>
            <a:custGeom>
              <a:avLst/>
              <a:gdLst>
                <a:gd name="T0" fmla="*/ 0 w 197"/>
                <a:gd name="T1" fmla="*/ 0 h 4"/>
                <a:gd name="T2" fmla="*/ 197 w 197"/>
                <a:gd name="T3" fmla="*/ 4 h 4"/>
                <a:gd name="T4" fmla="*/ 3 w 197"/>
                <a:gd name="T5" fmla="*/ 4 h 4"/>
                <a:gd name="T6" fmla="*/ 0 w 197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7" h="4">
                  <a:moveTo>
                    <a:pt x="0" y="0"/>
                  </a:moveTo>
                  <a:lnTo>
                    <a:pt x="197" y="4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204" name="Freeform 180"/>
            <p:cNvSpPr>
              <a:spLocks/>
            </p:cNvSpPr>
            <p:nvPr/>
          </p:nvSpPr>
          <p:spPr bwMode="auto">
            <a:xfrm>
              <a:off x="831850" y="2011362"/>
              <a:ext cx="319088" cy="6350"/>
            </a:xfrm>
            <a:custGeom>
              <a:avLst/>
              <a:gdLst>
                <a:gd name="T0" fmla="*/ 0 w 201"/>
                <a:gd name="T1" fmla="*/ 0 h 4"/>
                <a:gd name="T2" fmla="*/ 201 w 201"/>
                <a:gd name="T3" fmla="*/ 0 h 4"/>
                <a:gd name="T4" fmla="*/ 197 w 201"/>
                <a:gd name="T5" fmla="*/ 4 h 4"/>
                <a:gd name="T6" fmla="*/ 0 w 201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" h="4">
                  <a:moveTo>
                    <a:pt x="0" y="0"/>
                  </a:moveTo>
                  <a:lnTo>
                    <a:pt x="201" y="0"/>
                  </a:lnTo>
                  <a:lnTo>
                    <a:pt x="19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205" name="Freeform 181"/>
            <p:cNvSpPr>
              <a:spLocks/>
            </p:cNvSpPr>
            <p:nvPr/>
          </p:nvSpPr>
          <p:spPr bwMode="auto">
            <a:xfrm>
              <a:off x="1514475" y="2017712"/>
              <a:ext cx="215900" cy="3175"/>
            </a:xfrm>
            <a:custGeom>
              <a:avLst/>
              <a:gdLst>
                <a:gd name="T0" fmla="*/ 0 w 136"/>
                <a:gd name="T1" fmla="*/ 0 h 2"/>
                <a:gd name="T2" fmla="*/ 136 w 136"/>
                <a:gd name="T3" fmla="*/ 2 h 2"/>
                <a:gd name="T4" fmla="*/ 4 w 136"/>
                <a:gd name="T5" fmla="*/ 2 h 2"/>
                <a:gd name="T6" fmla="*/ 0 w 13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2">
                  <a:moveTo>
                    <a:pt x="0" y="0"/>
                  </a:moveTo>
                  <a:lnTo>
                    <a:pt x="136" y="2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206" name="Freeform 182"/>
            <p:cNvSpPr>
              <a:spLocks/>
            </p:cNvSpPr>
            <p:nvPr/>
          </p:nvSpPr>
          <p:spPr bwMode="auto">
            <a:xfrm>
              <a:off x="1514475" y="2017712"/>
              <a:ext cx="217488" cy="3175"/>
            </a:xfrm>
            <a:custGeom>
              <a:avLst/>
              <a:gdLst>
                <a:gd name="T0" fmla="*/ 0 w 137"/>
                <a:gd name="T1" fmla="*/ 0 h 2"/>
                <a:gd name="T2" fmla="*/ 137 w 137"/>
                <a:gd name="T3" fmla="*/ 0 h 2"/>
                <a:gd name="T4" fmla="*/ 136 w 137"/>
                <a:gd name="T5" fmla="*/ 2 h 2"/>
                <a:gd name="T6" fmla="*/ 0 w 137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2">
                  <a:moveTo>
                    <a:pt x="0" y="0"/>
                  </a:moveTo>
                  <a:lnTo>
                    <a:pt x="137" y="0"/>
                  </a:lnTo>
                  <a:lnTo>
                    <a:pt x="13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207" name="Freeform 183"/>
            <p:cNvSpPr>
              <a:spLocks/>
            </p:cNvSpPr>
            <p:nvPr/>
          </p:nvSpPr>
          <p:spPr bwMode="auto">
            <a:xfrm>
              <a:off x="1520825" y="2020887"/>
              <a:ext cx="207963" cy="1588"/>
            </a:xfrm>
            <a:custGeom>
              <a:avLst/>
              <a:gdLst>
                <a:gd name="T0" fmla="*/ 0 w 131"/>
                <a:gd name="T1" fmla="*/ 0 h 1"/>
                <a:gd name="T2" fmla="*/ 131 w 131"/>
                <a:gd name="T3" fmla="*/ 1 h 1"/>
                <a:gd name="T4" fmla="*/ 1 w 131"/>
                <a:gd name="T5" fmla="*/ 1 h 1"/>
                <a:gd name="T6" fmla="*/ 0 w 13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1">
                  <a:moveTo>
                    <a:pt x="0" y="0"/>
                  </a:moveTo>
                  <a:lnTo>
                    <a:pt x="131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208" name="Freeform 184"/>
            <p:cNvSpPr>
              <a:spLocks/>
            </p:cNvSpPr>
            <p:nvPr/>
          </p:nvSpPr>
          <p:spPr bwMode="auto">
            <a:xfrm>
              <a:off x="1520825" y="2020887"/>
              <a:ext cx="209550" cy="1588"/>
            </a:xfrm>
            <a:custGeom>
              <a:avLst/>
              <a:gdLst>
                <a:gd name="T0" fmla="*/ 0 w 132"/>
                <a:gd name="T1" fmla="*/ 0 h 1"/>
                <a:gd name="T2" fmla="*/ 132 w 132"/>
                <a:gd name="T3" fmla="*/ 0 h 1"/>
                <a:gd name="T4" fmla="*/ 131 w 132"/>
                <a:gd name="T5" fmla="*/ 1 h 1"/>
                <a:gd name="T6" fmla="*/ 0 w 13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1">
                  <a:moveTo>
                    <a:pt x="0" y="0"/>
                  </a:moveTo>
                  <a:lnTo>
                    <a:pt x="132" y="0"/>
                  </a:lnTo>
                  <a:lnTo>
                    <a:pt x="13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209" name="Freeform 185"/>
            <p:cNvSpPr>
              <a:spLocks/>
            </p:cNvSpPr>
            <p:nvPr/>
          </p:nvSpPr>
          <p:spPr bwMode="auto">
            <a:xfrm>
              <a:off x="836613" y="2017712"/>
              <a:ext cx="303213" cy="6350"/>
            </a:xfrm>
            <a:custGeom>
              <a:avLst/>
              <a:gdLst>
                <a:gd name="T0" fmla="*/ 0 w 191"/>
                <a:gd name="T1" fmla="*/ 0 h 4"/>
                <a:gd name="T2" fmla="*/ 191 w 191"/>
                <a:gd name="T3" fmla="*/ 4 h 4"/>
                <a:gd name="T4" fmla="*/ 3 w 191"/>
                <a:gd name="T5" fmla="*/ 4 h 4"/>
                <a:gd name="T6" fmla="*/ 0 w 191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4">
                  <a:moveTo>
                    <a:pt x="0" y="0"/>
                  </a:moveTo>
                  <a:lnTo>
                    <a:pt x="191" y="4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210" name="Freeform 186"/>
            <p:cNvSpPr>
              <a:spLocks/>
            </p:cNvSpPr>
            <p:nvPr/>
          </p:nvSpPr>
          <p:spPr bwMode="auto">
            <a:xfrm>
              <a:off x="836613" y="2017712"/>
              <a:ext cx="307975" cy="6350"/>
            </a:xfrm>
            <a:custGeom>
              <a:avLst/>
              <a:gdLst>
                <a:gd name="T0" fmla="*/ 0 w 194"/>
                <a:gd name="T1" fmla="*/ 0 h 4"/>
                <a:gd name="T2" fmla="*/ 194 w 194"/>
                <a:gd name="T3" fmla="*/ 0 h 4"/>
                <a:gd name="T4" fmla="*/ 191 w 194"/>
                <a:gd name="T5" fmla="*/ 4 h 4"/>
                <a:gd name="T6" fmla="*/ 0 w 19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4">
                  <a:moveTo>
                    <a:pt x="0" y="0"/>
                  </a:moveTo>
                  <a:lnTo>
                    <a:pt x="194" y="0"/>
                  </a:lnTo>
                  <a:lnTo>
                    <a:pt x="19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211" name="Freeform 187"/>
            <p:cNvSpPr>
              <a:spLocks/>
            </p:cNvSpPr>
            <p:nvPr/>
          </p:nvSpPr>
          <p:spPr bwMode="auto">
            <a:xfrm>
              <a:off x="1522413" y="2022475"/>
              <a:ext cx="204788" cy="3175"/>
            </a:xfrm>
            <a:custGeom>
              <a:avLst/>
              <a:gdLst>
                <a:gd name="T0" fmla="*/ 0 w 129"/>
                <a:gd name="T1" fmla="*/ 0 h 2"/>
                <a:gd name="T2" fmla="*/ 129 w 129"/>
                <a:gd name="T3" fmla="*/ 2 h 2"/>
                <a:gd name="T4" fmla="*/ 4 w 129"/>
                <a:gd name="T5" fmla="*/ 2 h 2"/>
                <a:gd name="T6" fmla="*/ 0 w 129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" h="2">
                  <a:moveTo>
                    <a:pt x="0" y="0"/>
                  </a:moveTo>
                  <a:lnTo>
                    <a:pt x="129" y="2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212" name="Freeform 188"/>
            <p:cNvSpPr>
              <a:spLocks/>
            </p:cNvSpPr>
            <p:nvPr/>
          </p:nvSpPr>
          <p:spPr bwMode="auto">
            <a:xfrm>
              <a:off x="1522413" y="2022475"/>
              <a:ext cx="206375" cy="3175"/>
            </a:xfrm>
            <a:custGeom>
              <a:avLst/>
              <a:gdLst>
                <a:gd name="T0" fmla="*/ 0 w 130"/>
                <a:gd name="T1" fmla="*/ 0 h 2"/>
                <a:gd name="T2" fmla="*/ 130 w 130"/>
                <a:gd name="T3" fmla="*/ 0 h 2"/>
                <a:gd name="T4" fmla="*/ 129 w 130"/>
                <a:gd name="T5" fmla="*/ 2 h 2"/>
                <a:gd name="T6" fmla="*/ 0 w 130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2">
                  <a:moveTo>
                    <a:pt x="0" y="0"/>
                  </a:moveTo>
                  <a:lnTo>
                    <a:pt x="130" y="0"/>
                  </a:lnTo>
                  <a:lnTo>
                    <a:pt x="129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213" name="Freeform 189"/>
            <p:cNvSpPr>
              <a:spLocks/>
            </p:cNvSpPr>
            <p:nvPr/>
          </p:nvSpPr>
          <p:spPr bwMode="auto">
            <a:xfrm>
              <a:off x="1528763" y="2025650"/>
              <a:ext cx="196850" cy="3175"/>
            </a:xfrm>
            <a:custGeom>
              <a:avLst/>
              <a:gdLst>
                <a:gd name="T0" fmla="*/ 0 w 124"/>
                <a:gd name="T1" fmla="*/ 0 h 2"/>
                <a:gd name="T2" fmla="*/ 124 w 124"/>
                <a:gd name="T3" fmla="*/ 2 h 2"/>
                <a:gd name="T4" fmla="*/ 4 w 124"/>
                <a:gd name="T5" fmla="*/ 2 h 2"/>
                <a:gd name="T6" fmla="*/ 0 w 12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" h="2">
                  <a:moveTo>
                    <a:pt x="0" y="0"/>
                  </a:moveTo>
                  <a:lnTo>
                    <a:pt x="124" y="2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214" name="Freeform 190"/>
            <p:cNvSpPr>
              <a:spLocks/>
            </p:cNvSpPr>
            <p:nvPr/>
          </p:nvSpPr>
          <p:spPr bwMode="auto">
            <a:xfrm>
              <a:off x="1528763" y="2025650"/>
              <a:ext cx="198438" cy="3175"/>
            </a:xfrm>
            <a:custGeom>
              <a:avLst/>
              <a:gdLst>
                <a:gd name="T0" fmla="*/ 0 w 125"/>
                <a:gd name="T1" fmla="*/ 0 h 2"/>
                <a:gd name="T2" fmla="*/ 125 w 125"/>
                <a:gd name="T3" fmla="*/ 0 h 2"/>
                <a:gd name="T4" fmla="*/ 124 w 125"/>
                <a:gd name="T5" fmla="*/ 2 h 2"/>
                <a:gd name="T6" fmla="*/ 0 w 12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2">
                  <a:moveTo>
                    <a:pt x="0" y="0"/>
                  </a:moveTo>
                  <a:lnTo>
                    <a:pt x="125" y="0"/>
                  </a:lnTo>
                  <a:lnTo>
                    <a:pt x="12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215" name="Freeform 191"/>
            <p:cNvSpPr>
              <a:spLocks/>
            </p:cNvSpPr>
            <p:nvPr/>
          </p:nvSpPr>
          <p:spPr bwMode="auto">
            <a:xfrm>
              <a:off x="841375" y="2024062"/>
              <a:ext cx="293688" cy="4763"/>
            </a:xfrm>
            <a:custGeom>
              <a:avLst/>
              <a:gdLst>
                <a:gd name="T0" fmla="*/ 0 w 185"/>
                <a:gd name="T1" fmla="*/ 0 h 3"/>
                <a:gd name="T2" fmla="*/ 185 w 185"/>
                <a:gd name="T3" fmla="*/ 3 h 3"/>
                <a:gd name="T4" fmla="*/ 5 w 185"/>
                <a:gd name="T5" fmla="*/ 3 h 3"/>
                <a:gd name="T6" fmla="*/ 0 w 18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5" h="3">
                  <a:moveTo>
                    <a:pt x="0" y="0"/>
                  </a:moveTo>
                  <a:lnTo>
                    <a:pt x="185" y="3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216" name="Freeform 192"/>
            <p:cNvSpPr>
              <a:spLocks/>
            </p:cNvSpPr>
            <p:nvPr/>
          </p:nvSpPr>
          <p:spPr bwMode="auto">
            <a:xfrm>
              <a:off x="841375" y="2024062"/>
              <a:ext cx="298450" cy="4763"/>
            </a:xfrm>
            <a:custGeom>
              <a:avLst/>
              <a:gdLst>
                <a:gd name="T0" fmla="*/ 0 w 188"/>
                <a:gd name="T1" fmla="*/ 0 h 3"/>
                <a:gd name="T2" fmla="*/ 188 w 188"/>
                <a:gd name="T3" fmla="*/ 0 h 3"/>
                <a:gd name="T4" fmla="*/ 185 w 188"/>
                <a:gd name="T5" fmla="*/ 3 h 3"/>
                <a:gd name="T6" fmla="*/ 0 w 18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" h="3">
                  <a:moveTo>
                    <a:pt x="0" y="0"/>
                  </a:moveTo>
                  <a:lnTo>
                    <a:pt x="188" y="0"/>
                  </a:lnTo>
                  <a:lnTo>
                    <a:pt x="18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217" name="Freeform 193"/>
            <p:cNvSpPr>
              <a:spLocks/>
            </p:cNvSpPr>
            <p:nvPr/>
          </p:nvSpPr>
          <p:spPr bwMode="auto">
            <a:xfrm>
              <a:off x="1535113" y="2028825"/>
              <a:ext cx="188913" cy="0"/>
            </a:xfrm>
            <a:custGeom>
              <a:avLst/>
              <a:gdLst>
                <a:gd name="T0" fmla="*/ 0 w 119"/>
                <a:gd name="T1" fmla="*/ 119 w 119"/>
                <a:gd name="T2" fmla="*/ 1 w 119"/>
                <a:gd name="T3" fmla="*/ 0 w 11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9">
                  <a:moveTo>
                    <a:pt x="0" y="0"/>
                  </a:moveTo>
                  <a:lnTo>
                    <a:pt x="119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218" name="Freeform 194"/>
            <p:cNvSpPr>
              <a:spLocks/>
            </p:cNvSpPr>
            <p:nvPr/>
          </p:nvSpPr>
          <p:spPr bwMode="auto">
            <a:xfrm>
              <a:off x="1535113" y="2028825"/>
              <a:ext cx="190500" cy="0"/>
            </a:xfrm>
            <a:custGeom>
              <a:avLst/>
              <a:gdLst>
                <a:gd name="T0" fmla="*/ 0 w 120"/>
                <a:gd name="T1" fmla="*/ 120 w 120"/>
                <a:gd name="T2" fmla="*/ 119 w 120"/>
                <a:gd name="T3" fmla="*/ 0 w 1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0">
                  <a:moveTo>
                    <a:pt x="0" y="0"/>
                  </a:moveTo>
                  <a:lnTo>
                    <a:pt x="120" y="0"/>
                  </a:lnTo>
                  <a:lnTo>
                    <a:pt x="1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219" name="Freeform 195"/>
            <p:cNvSpPr>
              <a:spLocks/>
            </p:cNvSpPr>
            <p:nvPr/>
          </p:nvSpPr>
          <p:spPr bwMode="auto">
            <a:xfrm>
              <a:off x="1536700" y="2028825"/>
              <a:ext cx="184150" cy="1588"/>
            </a:xfrm>
            <a:custGeom>
              <a:avLst/>
              <a:gdLst>
                <a:gd name="T0" fmla="*/ 0 w 116"/>
                <a:gd name="T1" fmla="*/ 0 h 1"/>
                <a:gd name="T2" fmla="*/ 116 w 116"/>
                <a:gd name="T3" fmla="*/ 1 h 1"/>
                <a:gd name="T4" fmla="*/ 5 w 116"/>
                <a:gd name="T5" fmla="*/ 1 h 1"/>
                <a:gd name="T6" fmla="*/ 0 w 1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1">
                  <a:moveTo>
                    <a:pt x="0" y="0"/>
                  </a:moveTo>
                  <a:lnTo>
                    <a:pt x="116" y="1"/>
                  </a:lnTo>
                  <a:lnTo>
                    <a:pt x="5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220" name="Freeform 196"/>
            <p:cNvSpPr>
              <a:spLocks/>
            </p:cNvSpPr>
            <p:nvPr/>
          </p:nvSpPr>
          <p:spPr bwMode="auto">
            <a:xfrm>
              <a:off x="1536700" y="2028825"/>
              <a:ext cx="187325" cy="1588"/>
            </a:xfrm>
            <a:custGeom>
              <a:avLst/>
              <a:gdLst>
                <a:gd name="T0" fmla="*/ 0 w 118"/>
                <a:gd name="T1" fmla="*/ 0 h 1"/>
                <a:gd name="T2" fmla="*/ 118 w 118"/>
                <a:gd name="T3" fmla="*/ 0 h 1"/>
                <a:gd name="T4" fmla="*/ 116 w 118"/>
                <a:gd name="T5" fmla="*/ 1 h 1"/>
                <a:gd name="T6" fmla="*/ 0 w 11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1">
                  <a:moveTo>
                    <a:pt x="0" y="0"/>
                  </a:moveTo>
                  <a:lnTo>
                    <a:pt x="118" y="0"/>
                  </a:lnTo>
                  <a:lnTo>
                    <a:pt x="11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221" name="Freeform 197"/>
            <p:cNvSpPr>
              <a:spLocks/>
            </p:cNvSpPr>
            <p:nvPr/>
          </p:nvSpPr>
          <p:spPr bwMode="auto">
            <a:xfrm>
              <a:off x="849313" y="2028825"/>
              <a:ext cx="282575" cy="3175"/>
            </a:xfrm>
            <a:custGeom>
              <a:avLst/>
              <a:gdLst>
                <a:gd name="T0" fmla="*/ 0 w 178"/>
                <a:gd name="T1" fmla="*/ 0 h 2"/>
                <a:gd name="T2" fmla="*/ 178 w 178"/>
                <a:gd name="T3" fmla="*/ 2 h 2"/>
                <a:gd name="T4" fmla="*/ 4 w 178"/>
                <a:gd name="T5" fmla="*/ 2 h 2"/>
                <a:gd name="T6" fmla="*/ 0 w 178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2">
                  <a:moveTo>
                    <a:pt x="0" y="0"/>
                  </a:moveTo>
                  <a:lnTo>
                    <a:pt x="178" y="2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222" name="Freeform 198"/>
            <p:cNvSpPr>
              <a:spLocks/>
            </p:cNvSpPr>
            <p:nvPr/>
          </p:nvSpPr>
          <p:spPr bwMode="auto">
            <a:xfrm>
              <a:off x="849313" y="2028825"/>
              <a:ext cx="285750" cy="3175"/>
            </a:xfrm>
            <a:custGeom>
              <a:avLst/>
              <a:gdLst>
                <a:gd name="T0" fmla="*/ 0 w 180"/>
                <a:gd name="T1" fmla="*/ 0 h 2"/>
                <a:gd name="T2" fmla="*/ 180 w 180"/>
                <a:gd name="T3" fmla="*/ 0 h 2"/>
                <a:gd name="T4" fmla="*/ 178 w 180"/>
                <a:gd name="T5" fmla="*/ 2 h 2"/>
                <a:gd name="T6" fmla="*/ 0 w 180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2">
                  <a:moveTo>
                    <a:pt x="0" y="0"/>
                  </a:moveTo>
                  <a:lnTo>
                    <a:pt x="180" y="0"/>
                  </a:lnTo>
                  <a:lnTo>
                    <a:pt x="178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223" name="Freeform 199"/>
            <p:cNvSpPr>
              <a:spLocks/>
            </p:cNvSpPr>
            <p:nvPr/>
          </p:nvSpPr>
          <p:spPr bwMode="auto">
            <a:xfrm>
              <a:off x="1544638" y="2030412"/>
              <a:ext cx="173038" cy="3175"/>
            </a:xfrm>
            <a:custGeom>
              <a:avLst/>
              <a:gdLst>
                <a:gd name="T0" fmla="*/ 0 w 109"/>
                <a:gd name="T1" fmla="*/ 0 h 2"/>
                <a:gd name="T2" fmla="*/ 109 w 109"/>
                <a:gd name="T3" fmla="*/ 2 h 2"/>
                <a:gd name="T4" fmla="*/ 4 w 109"/>
                <a:gd name="T5" fmla="*/ 2 h 2"/>
                <a:gd name="T6" fmla="*/ 0 w 109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2">
                  <a:moveTo>
                    <a:pt x="0" y="0"/>
                  </a:moveTo>
                  <a:lnTo>
                    <a:pt x="109" y="2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224" name="Freeform 200"/>
            <p:cNvSpPr>
              <a:spLocks/>
            </p:cNvSpPr>
            <p:nvPr/>
          </p:nvSpPr>
          <p:spPr bwMode="auto">
            <a:xfrm>
              <a:off x="1544638" y="2030412"/>
              <a:ext cx="176213" cy="3175"/>
            </a:xfrm>
            <a:custGeom>
              <a:avLst/>
              <a:gdLst>
                <a:gd name="T0" fmla="*/ 0 w 111"/>
                <a:gd name="T1" fmla="*/ 0 h 2"/>
                <a:gd name="T2" fmla="*/ 111 w 111"/>
                <a:gd name="T3" fmla="*/ 0 h 2"/>
                <a:gd name="T4" fmla="*/ 109 w 111"/>
                <a:gd name="T5" fmla="*/ 2 h 2"/>
                <a:gd name="T6" fmla="*/ 0 w 11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2">
                  <a:moveTo>
                    <a:pt x="0" y="0"/>
                  </a:moveTo>
                  <a:lnTo>
                    <a:pt x="111" y="0"/>
                  </a:lnTo>
                  <a:lnTo>
                    <a:pt x="109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225" name="Freeform 201"/>
            <p:cNvSpPr>
              <a:spLocks/>
            </p:cNvSpPr>
            <p:nvPr/>
          </p:nvSpPr>
          <p:spPr bwMode="auto">
            <a:xfrm>
              <a:off x="1550988" y="2033587"/>
              <a:ext cx="165100" cy="0"/>
            </a:xfrm>
            <a:custGeom>
              <a:avLst/>
              <a:gdLst>
                <a:gd name="T0" fmla="*/ 0 w 104"/>
                <a:gd name="T1" fmla="*/ 104 w 104"/>
                <a:gd name="T2" fmla="*/ 1 w 104"/>
                <a:gd name="T3" fmla="*/ 0 w 10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4">
                  <a:moveTo>
                    <a:pt x="0" y="0"/>
                  </a:moveTo>
                  <a:lnTo>
                    <a:pt x="104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226" name="Freeform 202"/>
            <p:cNvSpPr>
              <a:spLocks/>
            </p:cNvSpPr>
            <p:nvPr/>
          </p:nvSpPr>
          <p:spPr bwMode="auto">
            <a:xfrm>
              <a:off x="1550988" y="2033587"/>
              <a:ext cx="166688" cy="0"/>
            </a:xfrm>
            <a:custGeom>
              <a:avLst/>
              <a:gdLst>
                <a:gd name="T0" fmla="*/ 0 w 105"/>
                <a:gd name="T1" fmla="*/ 105 w 105"/>
                <a:gd name="T2" fmla="*/ 104 w 105"/>
                <a:gd name="T3" fmla="*/ 0 w 10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5">
                  <a:moveTo>
                    <a:pt x="0" y="0"/>
                  </a:moveTo>
                  <a:lnTo>
                    <a:pt x="105" y="0"/>
                  </a:lnTo>
                  <a:lnTo>
                    <a:pt x="10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227" name="Freeform 203"/>
            <p:cNvSpPr>
              <a:spLocks/>
            </p:cNvSpPr>
            <p:nvPr/>
          </p:nvSpPr>
          <p:spPr bwMode="auto">
            <a:xfrm>
              <a:off x="855663" y="2032000"/>
              <a:ext cx="273050" cy="1588"/>
            </a:xfrm>
            <a:custGeom>
              <a:avLst/>
              <a:gdLst>
                <a:gd name="T0" fmla="*/ 0 w 172"/>
                <a:gd name="T1" fmla="*/ 0 h 1"/>
                <a:gd name="T2" fmla="*/ 172 w 172"/>
                <a:gd name="T3" fmla="*/ 1 h 1"/>
                <a:gd name="T4" fmla="*/ 5 w 172"/>
                <a:gd name="T5" fmla="*/ 1 h 1"/>
                <a:gd name="T6" fmla="*/ 0 w 17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" h="1">
                  <a:moveTo>
                    <a:pt x="0" y="0"/>
                  </a:moveTo>
                  <a:lnTo>
                    <a:pt x="172" y="1"/>
                  </a:lnTo>
                  <a:lnTo>
                    <a:pt x="5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228" name="Freeform 204"/>
            <p:cNvSpPr>
              <a:spLocks/>
            </p:cNvSpPr>
            <p:nvPr/>
          </p:nvSpPr>
          <p:spPr bwMode="auto">
            <a:xfrm>
              <a:off x="855663" y="2032000"/>
              <a:ext cx="276225" cy="1588"/>
            </a:xfrm>
            <a:custGeom>
              <a:avLst/>
              <a:gdLst>
                <a:gd name="T0" fmla="*/ 0 w 174"/>
                <a:gd name="T1" fmla="*/ 0 h 1"/>
                <a:gd name="T2" fmla="*/ 174 w 174"/>
                <a:gd name="T3" fmla="*/ 0 h 1"/>
                <a:gd name="T4" fmla="*/ 172 w 174"/>
                <a:gd name="T5" fmla="*/ 1 h 1"/>
                <a:gd name="T6" fmla="*/ 0 w 17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">
                  <a:moveTo>
                    <a:pt x="0" y="0"/>
                  </a:moveTo>
                  <a:lnTo>
                    <a:pt x="174" y="0"/>
                  </a:lnTo>
                  <a:lnTo>
                    <a:pt x="17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229" name="Freeform 206"/>
            <p:cNvSpPr>
              <a:spLocks/>
            </p:cNvSpPr>
            <p:nvPr/>
          </p:nvSpPr>
          <p:spPr bwMode="auto">
            <a:xfrm>
              <a:off x="1552575" y="2033587"/>
              <a:ext cx="160338" cy="0"/>
            </a:xfrm>
            <a:custGeom>
              <a:avLst/>
              <a:gdLst>
                <a:gd name="T0" fmla="*/ 0 w 101"/>
                <a:gd name="T1" fmla="*/ 101 w 101"/>
                <a:gd name="T2" fmla="*/ 7 w 101"/>
                <a:gd name="T3" fmla="*/ 0 w 10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1">
                  <a:moveTo>
                    <a:pt x="0" y="0"/>
                  </a:moveTo>
                  <a:lnTo>
                    <a:pt x="101" y="0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230" name="Freeform 207"/>
            <p:cNvSpPr>
              <a:spLocks/>
            </p:cNvSpPr>
            <p:nvPr/>
          </p:nvSpPr>
          <p:spPr bwMode="auto">
            <a:xfrm>
              <a:off x="1552575" y="2033587"/>
              <a:ext cx="163513" cy="0"/>
            </a:xfrm>
            <a:custGeom>
              <a:avLst/>
              <a:gdLst>
                <a:gd name="T0" fmla="*/ 0 w 103"/>
                <a:gd name="T1" fmla="*/ 103 w 103"/>
                <a:gd name="T2" fmla="*/ 101 w 103"/>
                <a:gd name="T3" fmla="*/ 0 w 10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3">
                  <a:moveTo>
                    <a:pt x="0" y="0"/>
                  </a:moveTo>
                  <a:lnTo>
                    <a:pt x="103" y="0"/>
                  </a:lnTo>
                  <a:lnTo>
                    <a:pt x="1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231" name="Freeform 208"/>
            <p:cNvSpPr>
              <a:spLocks/>
            </p:cNvSpPr>
            <p:nvPr/>
          </p:nvSpPr>
          <p:spPr bwMode="auto">
            <a:xfrm>
              <a:off x="1563688" y="2033587"/>
              <a:ext cx="144463" cy="1588"/>
            </a:xfrm>
            <a:custGeom>
              <a:avLst/>
              <a:gdLst>
                <a:gd name="T0" fmla="*/ 0 w 91"/>
                <a:gd name="T1" fmla="*/ 0 h 1"/>
                <a:gd name="T2" fmla="*/ 91 w 91"/>
                <a:gd name="T3" fmla="*/ 1 h 1"/>
                <a:gd name="T4" fmla="*/ 3 w 91"/>
                <a:gd name="T5" fmla="*/ 1 h 1"/>
                <a:gd name="T6" fmla="*/ 0 w 9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1">
                  <a:moveTo>
                    <a:pt x="0" y="0"/>
                  </a:moveTo>
                  <a:lnTo>
                    <a:pt x="91" y="1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232" name="Freeform 209"/>
            <p:cNvSpPr>
              <a:spLocks/>
            </p:cNvSpPr>
            <p:nvPr/>
          </p:nvSpPr>
          <p:spPr bwMode="auto">
            <a:xfrm>
              <a:off x="1563688" y="2033587"/>
              <a:ext cx="149225" cy="1588"/>
            </a:xfrm>
            <a:custGeom>
              <a:avLst/>
              <a:gdLst>
                <a:gd name="T0" fmla="*/ 0 w 94"/>
                <a:gd name="T1" fmla="*/ 0 h 1"/>
                <a:gd name="T2" fmla="*/ 94 w 94"/>
                <a:gd name="T3" fmla="*/ 0 h 1"/>
                <a:gd name="T4" fmla="*/ 91 w 94"/>
                <a:gd name="T5" fmla="*/ 1 h 1"/>
                <a:gd name="T6" fmla="*/ 0 w 9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">
                  <a:moveTo>
                    <a:pt x="0" y="0"/>
                  </a:moveTo>
                  <a:lnTo>
                    <a:pt x="94" y="0"/>
                  </a:lnTo>
                  <a:lnTo>
                    <a:pt x="9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233" name="Freeform 210"/>
            <p:cNvSpPr>
              <a:spLocks/>
            </p:cNvSpPr>
            <p:nvPr/>
          </p:nvSpPr>
          <p:spPr bwMode="auto">
            <a:xfrm>
              <a:off x="863600" y="2033587"/>
              <a:ext cx="265113" cy="1588"/>
            </a:xfrm>
            <a:custGeom>
              <a:avLst/>
              <a:gdLst>
                <a:gd name="T0" fmla="*/ 0 w 167"/>
                <a:gd name="T1" fmla="*/ 0 h 1"/>
                <a:gd name="T2" fmla="*/ 167 w 167"/>
                <a:gd name="T3" fmla="*/ 1 h 1"/>
                <a:gd name="T4" fmla="*/ 5 w 167"/>
                <a:gd name="T5" fmla="*/ 1 h 1"/>
                <a:gd name="T6" fmla="*/ 0 w 167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7" h="1">
                  <a:moveTo>
                    <a:pt x="0" y="0"/>
                  </a:moveTo>
                  <a:lnTo>
                    <a:pt x="167" y="1"/>
                  </a:lnTo>
                  <a:lnTo>
                    <a:pt x="5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234" name="Freeform 211"/>
            <p:cNvSpPr>
              <a:spLocks/>
            </p:cNvSpPr>
            <p:nvPr/>
          </p:nvSpPr>
          <p:spPr bwMode="auto">
            <a:xfrm>
              <a:off x="863600" y="2033587"/>
              <a:ext cx="265113" cy="1588"/>
            </a:xfrm>
            <a:custGeom>
              <a:avLst/>
              <a:gdLst>
                <a:gd name="T0" fmla="*/ 0 w 167"/>
                <a:gd name="T1" fmla="*/ 0 h 1"/>
                <a:gd name="T2" fmla="*/ 167 w 167"/>
                <a:gd name="T3" fmla="*/ 0 h 1"/>
                <a:gd name="T4" fmla="*/ 167 w 167"/>
                <a:gd name="T5" fmla="*/ 1 h 1"/>
                <a:gd name="T6" fmla="*/ 0 w 167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7" h="1">
                  <a:moveTo>
                    <a:pt x="0" y="0"/>
                  </a:moveTo>
                  <a:lnTo>
                    <a:pt x="167" y="0"/>
                  </a:lnTo>
                  <a:lnTo>
                    <a:pt x="16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235" name="Freeform 212"/>
            <p:cNvSpPr>
              <a:spLocks/>
            </p:cNvSpPr>
            <p:nvPr/>
          </p:nvSpPr>
          <p:spPr bwMode="auto">
            <a:xfrm>
              <a:off x="1058863" y="868362"/>
              <a:ext cx="233363" cy="201613"/>
            </a:xfrm>
            <a:custGeom>
              <a:avLst/>
              <a:gdLst>
                <a:gd name="T0" fmla="*/ 0 w 147"/>
                <a:gd name="T1" fmla="*/ 127 h 127"/>
                <a:gd name="T2" fmla="*/ 147 w 147"/>
                <a:gd name="T3" fmla="*/ 127 h 127"/>
                <a:gd name="T4" fmla="*/ 73 w 147"/>
                <a:gd name="T5" fmla="*/ 0 h 127"/>
                <a:gd name="T6" fmla="*/ 0 w 147"/>
                <a:gd name="T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" h="127">
                  <a:moveTo>
                    <a:pt x="0" y="127"/>
                  </a:moveTo>
                  <a:lnTo>
                    <a:pt x="147" y="127"/>
                  </a:lnTo>
                  <a:lnTo>
                    <a:pt x="73" y="0"/>
                  </a:lnTo>
                  <a:lnTo>
                    <a:pt x="0" y="127"/>
                  </a:lnTo>
                  <a:close/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236" name="Freeform 213"/>
            <p:cNvSpPr>
              <a:spLocks/>
            </p:cNvSpPr>
            <p:nvPr/>
          </p:nvSpPr>
          <p:spPr bwMode="auto">
            <a:xfrm>
              <a:off x="825500" y="1117599"/>
              <a:ext cx="933451" cy="917576"/>
            </a:xfrm>
            <a:custGeom>
              <a:avLst/>
              <a:gdLst>
                <a:gd name="T0" fmla="*/ 29 w 588"/>
                <a:gd name="T1" fmla="*/ 460 h 578"/>
                <a:gd name="T2" fmla="*/ 18 w 588"/>
                <a:gd name="T3" fmla="*/ 462 h 578"/>
                <a:gd name="T4" fmla="*/ 9 w 588"/>
                <a:gd name="T5" fmla="*/ 469 h 578"/>
                <a:gd name="T6" fmla="*/ 2 w 588"/>
                <a:gd name="T7" fmla="*/ 478 h 578"/>
                <a:gd name="T8" fmla="*/ 0 w 588"/>
                <a:gd name="T9" fmla="*/ 489 h 578"/>
                <a:gd name="T10" fmla="*/ 0 w 588"/>
                <a:gd name="T11" fmla="*/ 553 h 578"/>
                <a:gd name="T12" fmla="*/ 4 w 588"/>
                <a:gd name="T13" fmla="*/ 563 h 578"/>
                <a:gd name="T14" fmla="*/ 10 w 588"/>
                <a:gd name="T15" fmla="*/ 571 h 578"/>
                <a:gd name="T16" fmla="*/ 19 w 588"/>
                <a:gd name="T17" fmla="*/ 576 h 578"/>
                <a:gd name="T18" fmla="*/ 29 w 588"/>
                <a:gd name="T19" fmla="*/ 578 h 578"/>
                <a:gd name="T20" fmla="*/ 279 w 588"/>
                <a:gd name="T21" fmla="*/ 489 h 578"/>
                <a:gd name="T22" fmla="*/ 279 w 588"/>
                <a:gd name="T23" fmla="*/ 403 h 578"/>
                <a:gd name="T24" fmla="*/ 280 w 588"/>
                <a:gd name="T25" fmla="*/ 400 h 578"/>
                <a:gd name="T26" fmla="*/ 282 w 588"/>
                <a:gd name="T27" fmla="*/ 398 h 578"/>
                <a:gd name="T28" fmla="*/ 285 w 588"/>
                <a:gd name="T29" fmla="*/ 397 h 578"/>
                <a:gd name="T30" fmla="*/ 287 w 588"/>
                <a:gd name="T31" fmla="*/ 397 h 578"/>
                <a:gd name="T32" fmla="*/ 290 w 588"/>
                <a:gd name="T33" fmla="*/ 398 h 578"/>
                <a:gd name="T34" fmla="*/ 292 w 588"/>
                <a:gd name="T35" fmla="*/ 399 h 578"/>
                <a:gd name="T36" fmla="*/ 430 w 588"/>
                <a:gd name="T37" fmla="*/ 564 h 578"/>
                <a:gd name="T38" fmla="*/ 448 w 588"/>
                <a:gd name="T39" fmla="*/ 574 h 578"/>
                <a:gd name="T40" fmla="*/ 468 w 588"/>
                <a:gd name="T41" fmla="*/ 578 h 578"/>
                <a:gd name="T42" fmla="*/ 559 w 588"/>
                <a:gd name="T43" fmla="*/ 577 h 578"/>
                <a:gd name="T44" fmla="*/ 564 w 588"/>
                <a:gd name="T45" fmla="*/ 575 h 578"/>
                <a:gd name="T46" fmla="*/ 568 w 588"/>
                <a:gd name="T47" fmla="*/ 572 h 578"/>
                <a:gd name="T48" fmla="*/ 571 w 588"/>
                <a:gd name="T49" fmla="*/ 567 h 578"/>
                <a:gd name="T50" fmla="*/ 571 w 588"/>
                <a:gd name="T51" fmla="*/ 561 h 578"/>
                <a:gd name="T52" fmla="*/ 569 w 588"/>
                <a:gd name="T53" fmla="*/ 556 h 578"/>
                <a:gd name="T54" fmla="*/ 341 w 588"/>
                <a:gd name="T55" fmla="*/ 281 h 578"/>
                <a:gd name="T56" fmla="*/ 339 w 588"/>
                <a:gd name="T57" fmla="*/ 279 h 578"/>
                <a:gd name="T58" fmla="*/ 339 w 588"/>
                <a:gd name="T59" fmla="*/ 276 h 578"/>
                <a:gd name="T60" fmla="*/ 340 w 588"/>
                <a:gd name="T61" fmla="*/ 273 h 578"/>
                <a:gd name="T62" fmla="*/ 341 w 588"/>
                <a:gd name="T63" fmla="*/ 271 h 578"/>
                <a:gd name="T64" fmla="*/ 344 w 588"/>
                <a:gd name="T65" fmla="*/ 270 h 578"/>
                <a:gd name="T66" fmla="*/ 346 w 588"/>
                <a:gd name="T67" fmla="*/ 269 h 578"/>
                <a:gd name="T68" fmla="*/ 460 w 588"/>
                <a:gd name="T69" fmla="*/ 284 h 578"/>
                <a:gd name="T70" fmla="*/ 460 w 588"/>
                <a:gd name="T71" fmla="*/ 137 h 578"/>
                <a:gd name="T72" fmla="*/ 309 w 588"/>
                <a:gd name="T73" fmla="*/ 152 h 578"/>
                <a:gd name="T74" fmla="*/ 298 w 588"/>
                <a:gd name="T75" fmla="*/ 150 h 578"/>
                <a:gd name="T76" fmla="*/ 290 w 588"/>
                <a:gd name="T77" fmla="*/ 145 h 578"/>
                <a:gd name="T78" fmla="*/ 283 w 588"/>
                <a:gd name="T79" fmla="*/ 137 h 578"/>
                <a:gd name="T80" fmla="*/ 280 w 588"/>
                <a:gd name="T81" fmla="*/ 127 h 578"/>
                <a:gd name="T82" fmla="*/ 279 w 588"/>
                <a:gd name="T83" fmla="*/ 29 h 578"/>
                <a:gd name="T84" fmla="*/ 277 w 588"/>
                <a:gd name="T85" fmla="*/ 19 h 578"/>
                <a:gd name="T86" fmla="*/ 272 w 588"/>
                <a:gd name="T87" fmla="*/ 10 h 578"/>
                <a:gd name="T88" fmla="*/ 264 w 588"/>
                <a:gd name="T89" fmla="*/ 4 h 578"/>
                <a:gd name="T90" fmla="*/ 255 w 588"/>
                <a:gd name="T91" fmla="*/ 0 h 578"/>
                <a:gd name="T92" fmla="*/ 191 w 588"/>
                <a:gd name="T93" fmla="*/ 0 h 578"/>
                <a:gd name="T94" fmla="*/ 181 w 588"/>
                <a:gd name="T95" fmla="*/ 2 h 578"/>
                <a:gd name="T96" fmla="*/ 172 w 588"/>
                <a:gd name="T97" fmla="*/ 7 h 578"/>
                <a:gd name="T98" fmla="*/ 165 w 588"/>
                <a:gd name="T99" fmla="*/ 14 h 578"/>
                <a:gd name="T100" fmla="*/ 162 w 588"/>
                <a:gd name="T101" fmla="*/ 24 h 578"/>
                <a:gd name="T102" fmla="*/ 161 w 588"/>
                <a:gd name="T103" fmla="*/ 46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88" h="578">
                  <a:moveTo>
                    <a:pt x="161" y="460"/>
                  </a:moveTo>
                  <a:lnTo>
                    <a:pt x="29" y="460"/>
                  </a:lnTo>
                  <a:lnTo>
                    <a:pt x="24" y="461"/>
                  </a:lnTo>
                  <a:lnTo>
                    <a:pt x="18" y="462"/>
                  </a:lnTo>
                  <a:lnTo>
                    <a:pt x="13" y="465"/>
                  </a:lnTo>
                  <a:lnTo>
                    <a:pt x="9" y="469"/>
                  </a:lnTo>
                  <a:lnTo>
                    <a:pt x="5" y="473"/>
                  </a:lnTo>
                  <a:lnTo>
                    <a:pt x="2" y="478"/>
                  </a:lnTo>
                  <a:lnTo>
                    <a:pt x="0" y="484"/>
                  </a:lnTo>
                  <a:lnTo>
                    <a:pt x="0" y="489"/>
                  </a:lnTo>
                  <a:lnTo>
                    <a:pt x="0" y="548"/>
                  </a:lnTo>
                  <a:lnTo>
                    <a:pt x="0" y="553"/>
                  </a:lnTo>
                  <a:lnTo>
                    <a:pt x="2" y="558"/>
                  </a:lnTo>
                  <a:lnTo>
                    <a:pt x="4" y="563"/>
                  </a:lnTo>
                  <a:lnTo>
                    <a:pt x="7" y="567"/>
                  </a:lnTo>
                  <a:lnTo>
                    <a:pt x="10" y="571"/>
                  </a:lnTo>
                  <a:lnTo>
                    <a:pt x="15" y="574"/>
                  </a:lnTo>
                  <a:lnTo>
                    <a:pt x="19" y="576"/>
                  </a:lnTo>
                  <a:lnTo>
                    <a:pt x="24" y="577"/>
                  </a:lnTo>
                  <a:lnTo>
                    <a:pt x="29" y="578"/>
                  </a:lnTo>
                  <a:lnTo>
                    <a:pt x="191" y="578"/>
                  </a:lnTo>
                  <a:lnTo>
                    <a:pt x="279" y="489"/>
                  </a:lnTo>
                  <a:lnTo>
                    <a:pt x="279" y="404"/>
                  </a:lnTo>
                  <a:lnTo>
                    <a:pt x="279" y="403"/>
                  </a:lnTo>
                  <a:lnTo>
                    <a:pt x="280" y="401"/>
                  </a:lnTo>
                  <a:lnTo>
                    <a:pt x="280" y="400"/>
                  </a:lnTo>
                  <a:lnTo>
                    <a:pt x="281" y="399"/>
                  </a:lnTo>
                  <a:lnTo>
                    <a:pt x="282" y="398"/>
                  </a:lnTo>
                  <a:lnTo>
                    <a:pt x="283" y="397"/>
                  </a:lnTo>
                  <a:lnTo>
                    <a:pt x="285" y="397"/>
                  </a:lnTo>
                  <a:lnTo>
                    <a:pt x="286" y="397"/>
                  </a:lnTo>
                  <a:lnTo>
                    <a:pt x="287" y="397"/>
                  </a:lnTo>
                  <a:lnTo>
                    <a:pt x="289" y="397"/>
                  </a:lnTo>
                  <a:lnTo>
                    <a:pt x="290" y="398"/>
                  </a:lnTo>
                  <a:lnTo>
                    <a:pt x="291" y="398"/>
                  </a:lnTo>
                  <a:lnTo>
                    <a:pt x="292" y="399"/>
                  </a:lnTo>
                  <a:lnTo>
                    <a:pt x="423" y="556"/>
                  </a:lnTo>
                  <a:lnTo>
                    <a:pt x="430" y="564"/>
                  </a:lnTo>
                  <a:lnTo>
                    <a:pt x="439" y="570"/>
                  </a:lnTo>
                  <a:lnTo>
                    <a:pt x="448" y="574"/>
                  </a:lnTo>
                  <a:lnTo>
                    <a:pt x="458" y="577"/>
                  </a:lnTo>
                  <a:lnTo>
                    <a:pt x="468" y="578"/>
                  </a:lnTo>
                  <a:lnTo>
                    <a:pt x="556" y="578"/>
                  </a:lnTo>
                  <a:lnTo>
                    <a:pt x="559" y="577"/>
                  </a:lnTo>
                  <a:lnTo>
                    <a:pt x="562" y="577"/>
                  </a:lnTo>
                  <a:lnTo>
                    <a:pt x="564" y="575"/>
                  </a:lnTo>
                  <a:lnTo>
                    <a:pt x="567" y="574"/>
                  </a:lnTo>
                  <a:lnTo>
                    <a:pt x="568" y="572"/>
                  </a:lnTo>
                  <a:lnTo>
                    <a:pt x="570" y="569"/>
                  </a:lnTo>
                  <a:lnTo>
                    <a:pt x="571" y="567"/>
                  </a:lnTo>
                  <a:lnTo>
                    <a:pt x="571" y="564"/>
                  </a:lnTo>
                  <a:lnTo>
                    <a:pt x="571" y="561"/>
                  </a:lnTo>
                  <a:lnTo>
                    <a:pt x="570" y="558"/>
                  </a:lnTo>
                  <a:lnTo>
                    <a:pt x="569" y="556"/>
                  </a:lnTo>
                  <a:lnTo>
                    <a:pt x="568" y="554"/>
                  </a:lnTo>
                  <a:lnTo>
                    <a:pt x="341" y="281"/>
                  </a:lnTo>
                  <a:lnTo>
                    <a:pt x="340" y="280"/>
                  </a:lnTo>
                  <a:lnTo>
                    <a:pt x="339" y="279"/>
                  </a:lnTo>
                  <a:lnTo>
                    <a:pt x="339" y="277"/>
                  </a:lnTo>
                  <a:lnTo>
                    <a:pt x="339" y="276"/>
                  </a:lnTo>
                  <a:lnTo>
                    <a:pt x="339" y="275"/>
                  </a:lnTo>
                  <a:lnTo>
                    <a:pt x="340" y="273"/>
                  </a:lnTo>
                  <a:lnTo>
                    <a:pt x="340" y="272"/>
                  </a:lnTo>
                  <a:lnTo>
                    <a:pt x="341" y="271"/>
                  </a:lnTo>
                  <a:lnTo>
                    <a:pt x="342" y="270"/>
                  </a:lnTo>
                  <a:lnTo>
                    <a:pt x="344" y="270"/>
                  </a:lnTo>
                  <a:lnTo>
                    <a:pt x="345" y="269"/>
                  </a:lnTo>
                  <a:lnTo>
                    <a:pt x="346" y="269"/>
                  </a:lnTo>
                  <a:lnTo>
                    <a:pt x="460" y="269"/>
                  </a:lnTo>
                  <a:lnTo>
                    <a:pt x="460" y="284"/>
                  </a:lnTo>
                  <a:lnTo>
                    <a:pt x="588" y="210"/>
                  </a:lnTo>
                  <a:lnTo>
                    <a:pt x="460" y="137"/>
                  </a:lnTo>
                  <a:lnTo>
                    <a:pt x="460" y="152"/>
                  </a:lnTo>
                  <a:lnTo>
                    <a:pt x="309" y="152"/>
                  </a:lnTo>
                  <a:lnTo>
                    <a:pt x="303" y="151"/>
                  </a:lnTo>
                  <a:lnTo>
                    <a:pt x="298" y="150"/>
                  </a:lnTo>
                  <a:lnTo>
                    <a:pt x="294" y="148"/>
                  </a:lnTo>
                  <a:lnTo>
                    <a:pt x="290" y="145"/>
                  </a:lnTo>
                  <a:lnTo>
                    <a:pt x="286" y="141"/>
                  </a:lnTo>
                  <a:lnTo>
                    <a:pt x="283" y="137"/>
                  </a:lnTo>
                  <a:lnTo>
                    <a:pt x="281" y="132"/>
                  </a:lnTo>
                  <a:lnTo>
                    <a:pt x="280" y="127"/>
                  </a:lnTo>
                  <a:lnTo>
                    <a:pt x="279" y="122"/>
                  </a:lnTo>
                  <a:lnTo>
                    <a:pt x="279" y="29"/>
                  </a:lnTo>
                  <a:lnTo>
                    <a:pt x="279" y="24"/>
                  </a:lnTo>
                  <a:lnTo>
                    <a:pt x="277" y="19"/>
                  </a:lnTo>
                  <a:lnTo>
                    <a:pt x="275" y="14"/>
                  </a:lnTo>
                  <a:lnTo>
                    <a:pt x="272" y="10"/>
                  </a:lnTo>
                  <a:lnTo>
                    <a:pt x="268" y="7"/>
                  </a:lnTo>
                  <a:lnTo>
                    <a:pt x="264" y="4"/>
                  </a:lnTo>
                  <a:lnTo>
                    <a:pt x="260" y="2"/>
                  </a:lnTo>
                  <a:lnTo>
                    <a:pt x="255" y="0"/>
                  </a:lnTo>
                  <a:lnTo>
                    <a:pt x="249" y="0"/>
                  </a:lnTo>
                  <a:lnTo>
                    <a:pt x="191" y="0"/>
                  </a:lnTo>
                  <a:lnTo>
                    <a:pt x="186" y="0"/>
                  </a:lnTo>
                  <a:lnTo>
                    <a:pt x="181" y="2"/>
                  </a:lnTo>
                  <a:lnTo>
                    <a:pt x="176" y="4"/>
                  </a:lnTo>
                  <a:lnTo>
                    <a:pt x="172" y="7"/>
                  </a:lnTo>
                  <a:lnTo>
                    <a:pt x="168" y="10"/>
                  </a:lnTo>
                  <a:lnTo>
                    <a:pt x="165" y="14"/>
                  </a:lnTo>
                  <a:lnTo>
                    <a:pt x="163" y="19"/>
                  </a:lnTo>
                  <a:lnTo>
                    <a:pt x="162" y="24"/>
                  </a:lnTo>
                  <a:lnTo>
                    <a:pt x="161" y="29"/>
                  </a:lnTo>
                  <a:lnTo>
                    <a:pt x="161" y="460"/>
                  </a:lnTo>
                  <a:close/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latinLnBrk="0"/>
              <a:endParaRPr lang="ko-KR" altLang="en-US" sz="90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2245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760786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352800"/>
            <a:ext cx="4760786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06EE-48DF-4A56-8C74-6F12319802D5}" type="datetimeFigureOut">
              <a:rPr lang="ko-KR" altLang="en-US" smtClean="0"/>
              <a:t>2022-04-06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275C-E04F-4E32-8FF1-9C1E74CDA0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060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457200"/>
            <a:ext cx="4554137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5806" y="2724150"/>
            <a:ext cx="406485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352800"/>
            <a:ext cx="4760786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06EE-48DF-4A56-8C74-6F12319802D5}" type="datetimeFigureOut">
              <a:rPr lang="ko-KR" altLang="en-US" smtClean="0"/>
              <a:t>2022-04-06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275C-E04F-4E32-8FF1-9C1E74CDA05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362034" y="592784"/>
            <a:ext cx="342989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2164917"/>
            <a:ext cx="342989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1423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448991"/>
            <a:ext cx="4760786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395586"/>
            <a:ext cx="4760786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06EE-48DF-4A56-8C74-6F12319802D5}" type="datetimeFigureOut">
              <a:rPr lang="ko-KR" altLang="en-US" smtClean="0"/>
              <a:t>2022-04-06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275C-E04F-4E32-8FF1-9C1E74CDA0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9997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457200"/>
            <a:ext cx="4554137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3009900"/>
            <a:ext cx="4760787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395586"/>
            <a:ext cx="4760786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06EE-48DF-4A56-8C74-6F12319802D5}" type="datetimeFigureOut">
              <a:rPr lang="ko-KR" altLang="en-US" smtClean="0"/>
              <a:t>2022-04-06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275C-E04F-4E32-8FF1-9C1E74CDA05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362034" y="592784"/>
            <a:ext cx="342989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2164917"/>
            <a:ext cx="342989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4729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6" y="457200"/>
            <a:ext cx="4756099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3009900"/>
            <a:ext cx="4760787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395586"/>
            <a:ext cx="4760786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06EE-48DF-4A56-8C74-6F12319802D5}" type="datetimeFigureOut">
              <a:rPr lang="ko-KR" altLang="en-US" smtClean="0"/>
              <a:t>2022-04-06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275C-E04F-4E32-8FF1-9C1E74CDA0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3525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06EE-48DF-4A56-8C74-6F12319802D5}" type="datetimeFigureOut">
              <a:rPr lang="ko-KR" altLang="en-US" smtClean="0"/>
              <a:t>2022-04-06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275C-E04F-4E32-8FF1-9C1E74CDA0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514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82984" y="457201"/>
            <a:ext cx="734109" cy="3938588"/>
          </a:xfrm>
        </p:spPr>
        <p:txBody>
          <a:bodyPr vert="eaVert" anchor="ctr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457201"/>
            <a:ext cx="3896270" cy="39385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06EE-48DF-4A56-8C74-6F12319802D5}" type="datetimeFigureOut">
              <a:rPr lang="ko-KR" altLang="en-US" smtClean="0"/>
              <a:t>2022-04-06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275C-E04F-4E32-8FF1-9C1E74CDA0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6103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06EE-48DF-4A56-8C74-6F12319802D5}" type="datetimeFigureOut">
              <a:rPr lang="ko-KR" altLang="en-US" smtClean="0"/>
              <a:t>2022-04-06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275C-E04F-4E32-8FF1-9C1E74CDA0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1374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025651"/>
            <a:ext cx="4760786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395586"/>
            <a:ext cx="4760786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06EE-48DF-4A56-8C74-6F12319802D5}" type="datetimeFigureOut">
              <a:rPr lang="ko-KR" altLang="en-US" smtClean="0"/>
              <a:t>2022-04-06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275C-E04F-4E32-8FF1-9C1E74CDA0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912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760786" cy="9906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0442"/>
            <a:ext cx="2316082" cy="2910579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1903" y="1620443"/>
            <a:ext cx="2316083" cy="291058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06EE-48DF-4A56-8C74-6F12319802D5}" type="datetimeFigureOut">
              <a:rPr lang="ko-KR" altLang="en-US" smtClean="0"/>
              <a:t>2022-04-06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275C-E04F-4E32-8FF1-9C1E74CDA0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4731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760785" cy="9906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620737"/>
            <a:ext cx="231800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052935"/>
            <a:ext cx="2318004" cy="2478088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9980" y="1620737"/>
            <a:ext cx="231800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9980" y="2052935"/>
            <a:ext cx="2318004" cy="2478088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06EE-48DF-4A56-8C74-6F12319802D5}" type="datetimeFigureOut">
              <a:rPr lang="ko-KR" altLang="en-US" smtClean="0"/>
              <a:t>2022-04-06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275C-E04F-4E32-8FF1-9C1E74CDA0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078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57200"/>
            <a:ext cx="4760786" cy="9906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06EE-48DF-4A56-8C74-6F12319802D5}" type="datetimeFigureOut">
              <a:rPr lang="ko-KR" altLang="en-US" smtClean="0"/>
              <a:t>2022-04-06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275C-E04F-4E32-8FF1-9C1E74CDA0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9448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06EE-48DF-4A56-8C74-6F12319802D5}" type="datetimeFigureOut">
              <a:rPr lang="ko-KR" altLang="en-US" smtClean="0"/>
              <a:t>2022-04-06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275C-E04F-4E32-8FF1-9C1E74CDA0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5254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123953"/>
            <a:ext cx="2092637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456" y="386194"/>
            <a:ext cx="2539528" cy="4144828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82802"/>
            <a:ext cx="2092637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06EE-48DF-4A56-8C74-6F12319802D5}" type="datetimeFigureOut">
              <a:rPr lang="ko-KR" altLang="en-US" smtClean="0"/>
              <a:t>2022-04-06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275C-E04F-4E32-8FF1-9C1E74CDA0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6687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600450"/>
            <a:ext cx="4760786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199" y="457200"/>
            <a:ext cx="4760786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025504"/>
            <a:ext cx="4760786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06EE-48DF-4A56-8C74-6F12319802D5}" type="datetimeFigureOut">
              <a:rPr lang="ko-KR" altLang="en-US" smtClean="0"/>
              <a:t>2022-04-06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275C-E04F-4E32-8FF1-9C1E74CDA0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016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6350" y="-6351"/>
            <a:ext cx="6877354" cy="5156201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760785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620443"/>
            <a:ext cx="4760786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53944" y="4531023"/>
            <a:ext cx="5130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306EE-48DF-4A56-8C74-6F12319802D5}" type="datetimeFigureOut">
              <a:rPr lang="ko-KR" altLang="en-US" smtClean="0"/>
              <a:t>2022-04-06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531023"/>
            <a:ext cx="346723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3507" y="4531023"/>
            <a:ext cx="38447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4B30275C-E04F-4E32-8FF1-9C1E74CDA0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497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</p:sldLayoutIdLst>
  <p:txStyles>
    <p:titleStyle>
      <a:lvl1pPr algn="l" defTabSz="342900" rtl="0" eaLnBrk="1" latinLnBrk="1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1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1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1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1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1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1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1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1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1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12" Type="http://schemas.openxmlformats.org/officeDocument/2006/relationships/image" Target="../media/image54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4.jpeg"/><Relationship Id="rId4" Type="http://schemas.openxmlformats.org/officeDocument/2006/relationships/image" Target="../media/image58.png"/><Relationship Id="rId9" Type="http://schemas.openxmlformats.org/officeDocument/2006/relationships/image" Target="../media/image6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jpe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jpeg"/><Relationship Id="rId9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Relationship Id="rId9" Type="http://schemas.openxmlformats.org/officeDocument/2006/relationships/image" Target="../media/image8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6.emf"/><Relationship Id="rId4" Type="http://schemas.openxmlformats.org/officeDocument/2006/relationships/package" Target="../embeddings/Microsoft_Excel_Worksheet.xls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18" Type="http://schemas.openxmlformats.org/officeDocument/2006/relationships/image" Target="../media/image2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18" Type="http://schemas.openxmlformats.org/officeDocument/2006/relationships/image" Target="../media/image2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빗면 433"/>
          <p:cNvSpPr/>
          <p:nvPr/>
        </p:nvSpPr>
        <p:spPr>
          <a:xfrm>
            <a:off x="928688" y="685800"/>
            <a:ext cx="5000625" cy="814388"/>
          </a:xfrm>
          <a:prstGeom prst="bevel">
            <a:avLst>
              <a:gd name="adj" fmla="val 6360"/>
            </a:avLst>
          </a:prstGeom>
          <a:solidFill>
            <a:srgbClr val="4D4D4D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300" dirty="0">
                <a:solidFill>
                  <a:schemeClr val="bg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 </a:t>
            </a:r>
            <a:r>
              <a:rPr lang="ko-KR" altLang="en-US" sz="3300" dirty="0">
                <a:solidFill>
                  <a:schemeClr val="bg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회사 소개서</a:t>
            </a:r>
            <a:endParaRPr lang="fr-FR" altLang="ko-KR" sz="3300" dirty="0">
              <a:solidFill>
                <a:schemeClr val="bg1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F5CD123-492C-4860-A0DE-CD7B3A715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725" y="1622716"/>
            <a:ext cx="3108325" cy="203714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05394290-DA55-4AF0-B0E7-2AAB989CF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595" y="1622716"/>
            <a:ext cx="1674679" cy="102523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B8A1B36-6C73-4F67-99F4-53CF023EC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595" y="2770477"/>
            <a:ext cx="1674679" cy="88938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4ED3156F-52C4-4C98-9F48-B2AB2CD1E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718" y="4337050"/>
            <a:ext cx="2722563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977531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14326" y="270113"/>
            <a:ext cx="2521524" cy="346249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195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sz="2250" dirty="0">
                <a:solidFill>
                  <a:schemeClr val="tx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주요 </a:t>
            </a:r>
            <a:r>
              <a:rPr lang="ko-KR" altLang="en-US" sz="2250" dirty="0" err="1">
                <a:solidFill>
                  <a:schemeClr val="tx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양산품</a:t>
            </a:r>
            <a:r>
              <a:rPr lang="ko-KR" altLang="en-US" sz="2250" dirty="0">
                <a:solidFill>
                  <a:schemeClr val="tx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 현황</a:t>
            </a:r>
            <a:endParaRPr lang="en-US" sz="2250" dirty="0">
              <a:solidFill>
                <a:schemeClr val="tx1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365" y="980254"/>
            <a:ext cx="1619033" cy="161583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defPPr>
              <a:defRPr lang="ko-KR"/>
            </a:defPPr>
            <a:lvl1pPr marL="457200" indent="-457200" defTabSz="342900" latinLnBrk="0">
              <a:spcBef>
                <a:spcPct val="0"/>
              </a:spcBef>
              <a:buFont typeface="Wingdings" panose="05000000000000000000" pitchFamily="2" charset="2"/>
              <a:buChar char="Ø"/>
              <a:defRPr sz="3000" b="1">
                <a:latin typeface="HY동녘B" panose="02030600000101010101" pitchFamily="18" charset="-127"/>
                <a:ea typeface="HY동녘B" panose="02030600000101010101" pitchFamily="18" charset="-127"/>
                <a:cs typeface="+mj-cs"/>
              </a:defRPr>
            </a:lvl1pPr>
          </a:lstStyle>
          <a:p>
            <a:pPr marL="66675" indent="-66675">
              <a:buFont typeface="Wingdings" panose="05000000000000000000" pitchFamily="2" charset="2"/>
              <a:buChar char="u"/>
            </a:pPr>
            <a:r>
              <a:rPr lang="ko-KR" altLang="en-US" sz="1050" dirty="0"/>
              <a:t> </a:t>
            </a:r>
            <a:r>
              <a:rPr lang="en-US" altLang="ko-KR" sz="1050" dirty="0"/>
              <a:t>Wire Assembly (Tv </a:t>
            </a:r>
            <a:r>
              <a:rPr lang="ko-KR" altLang="en-US" sz="1050" dirty="0"/>
              <a:t>용</a:t>
            </a:r>
            <a:r>
              <a:rPr lang="en-US" altLang="ko-KR" sz="1050" dirty="0"/>
              <a:t>)</a:t>
            </a:r>
            <a:endParaRPr lang="ko-KR" altLang="en-US" sz="1050" dirty="0"/>
          </a:p>
        </p:txBody>
      </p:sp>
      <p:grpSp>
        <p:nvGrpSpPr>
          <p:cNvPr id="20" name="그룹 19"/>
          <p:cNvGrpSpPr/>
          <p:nvPr/>
        </p:nvGrpSpPr>
        <p:grpSpPr>
          <a:xfrm>
            <a:off x="535529" y="1246395"/>
            <a:ext cx="5037642" cy="2197512"/>
            <a:chOff x="890753" y="1883107"/>
            <a:chExt cx="5513363" cy="2930016"/>
          </a:xfrm>
        </p:grpSpPr>
        <p:pic>
          <p:nvPicPr>
            <p:cNvPr id="4" name="그림 3" descr="20181221_153233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913908" y="1883107"/>
              <a:ext cx="1593414" cy="1353197"/>
            </a:xfrm>
            <a:prstGeom prst="rect">
              <a:avLst/>
            </a:prstGeom>
            <a:ln w="19050">
              <a:solidFill>
                <a:srgbClr val="FFC000"/>
              </a:solidFill>
            </a:ln>
          </p:spPr>
        </p:pic>
        <p:pic>
          <p:nvPicPr>
            <p:cNvPr id="5" name="그림 4" descr="20181221_152916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2756910" y="1883107"/>
              <a:ext cx="1565723" cy="1352788"/>
            </a:xfrm>
            <a:prstGeom prst="rect">
              <a:avLst/>
            </a:prstGeom>
            <a:ln w="19050">
              <a:solidFill>
                <a:srgbClr val="FFC000"/>
              </a:solidFill>
            </a:ln>
          </p:spPr>
        </p:pic>
        <p:pic>
          <p:nvPicPr>
            <p:cNvPr id="6" name="그림 5" descr="20181221_153159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890753" y="3460335"/>
              <a:ext cx="1566961" cy="1352788"/>
            </a:xfrm>
            <a:prstGeom prst="rect">
              <a:avLst/>
            </a:prstGeom>
            <a:ln w="19050">
              <a:solidFill>
                <a:srgbClr val="FFC000"/>
              </a:solidFill>
            </a:ln>
          </p:spPr>
        </p:pic>
        <p:pic>
          <p:nvPicPr>
            <p:cNvPr id="9" name="그림 8" descr="20181221_152957.jp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999"/>
            <a:stretch/>
          </p:blipFill>
          <p:spPr>
            <a:xfrm flipH="1" flipV="1">
              <a:off x="4484901" y="1883107"/>
              <a:ext cx="1919215" cy="1359729"/>
            </a:xfrm>
            <a:prstGeom prst="rect">
              <a:avLst/>
            </a:prstGeom>
            <a:ln w="19050">
              <a:solidFill>
                <a:srgbClr val="FFC000"/>
              </a:solidFill>
            </a:ln>
          </p:spPr>
        </p:pic>
        <p:pic>
          <p:nvPicPr>
            <p:cNvPr id="11" name="그림 10" descr="20181221_153103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 flipV="1">
              <a:off x="2756909" y="3437868"/>
              <a:ext cx="1560984" cy="1297307"/>
            </a:xfrm>
            <a:prstGeom prst="rect">
              <a:avLst/>
            </a:prstGeom>
            <a:ln w="19050">
              <a:solidFill>
                <a:srgbClr val="FFC000"/>
              </a:solidFill>
            </a:ln>
          </p:spPr>
        </p:pic>
        <p:pic>
          <p:nvPicPr>
            <p:cNvPr id="13" name="그림 12" descr="20181221_153457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 flipV="1">
              <a:off x="4484900" y="3460335"/>
              <a:ext cx="1919216" cy="1252376"/>
            </a:xfrm>
            <a:prstGeom prst="rect">
              <a:avLst/>
            </a:prstGeom>
            <a:ln w="19050">
              <a:solidFill>
                <a:srgbClr val="FFC000"/>
              </a:solidFill>
            </a:ln>
          </p:spPr>
        </p:pic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BCED1314-3AE8-4DC0-9D66-D90A75E900E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3759" r="30993" b="11728"/>
          <a:stretch/>
        </p:blipFill>
        <p:spPr>
          <a:xfrm rot="16200000">
            <a:off x="853138" y="3320865"/>
            <a:ext cx="1019797" cy="1612698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78055076-E278-47CE-9909-9CBF2A9125C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1823" t="10701" r="40446" b="26520"/>
          <a:stretch/>
        </p:blipFill>
        <p:spPr>
          <a:xfrm rot="16200000">
            <a:off x="2447050" y="3363062"/>
            <a:ext cx="1023960" cy="152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46948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14326" y="270113"/>
            <a:ext cx="2055243" cy="346249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195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sz="2250" dirty="0">
                <a:solidFill>
                  <a:schemeClr val="tx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전장용 </a:t>
            </a:r>
            <a:r>
              <a:rPr lang="en-US" altLang="ko-KR" sz="2250" dirty="0">
                <a:solidFill>
                  <a:schemeClr val="tx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Wire </a:t>
            </a:r>
            <a:endParaRPr lang="en-US" sz="2250" dirty="0">
              <a:solidFill>
                <a:schemeClr val="tx1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934334"/>
              </p:ext>
            </p:extLst>
          </p:nvPr>
        </p:nvGraphicFramePr>
        <p:xfrm>
          <a:off x="314324" y="889280"/>
          <a:ext cx="4918077" cy="1539920"/>
        </p:xfrm>
        <a:graphic>
          <a:graphicData uri="http://schemas.openxmlformats.org/drawingml/2006/table">
            <a:tbl>
              <a:tblPr/>
              <a:tblGrid>
                <a:gridCol w="359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6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53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1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8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No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27000" marR="27000" marT="27000" marB="27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구분</a:t>
                      </a:r>
                    </a:p>
                  </a:txBody>
                  <a:tcPr marL="27000" marR="27000" marT="27000" marB="27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설비 명</a:t>
                      </a:r>
                    </a:p>
                  </a:txBody>
                  <a:tcPr marL="27000" marR="27000" marT="27000" marB="27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기능</a:t>
                      </a:r>
                    </a:p>
                  </a:txBody>
                  <a:tcPr marL="27000" marR="27000" marT="27000" marB="27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보유수</a:t>
                      </a:r>
                    </a:p>
                  </a:txBody>
                  <a:tcPr marL="27000" marR="27000" marT="27000" marB="27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비고</a:t>
                      </a:r>
                    </a:p>
                  </a:txBody>
                  <a:tcPr marL="27000" marR="27000" marT="27000" marB="27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 dirty="0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1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Auto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dirty="0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양단압착기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터미널 양단 압착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5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2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Auto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dirty="0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편단 압착기</a:t>
                      </a:r>
                      <a:r>
                        <a:rPr lang="en-US" altLang="ko-KR" sz="800" u="none" strike="noStrike" dirty="0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(Solder</a:t>
                      </a:r>
                      <a:r>
                        <a:rPr lang="ko-KR" altLang="en-US" sz="800" u="none" strike="noStrike" dirty="0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형</a:t>
                      </a:r>
                      <a:r>
                        <a:rPr lang="en-US" altLang="ko-KR" sz="800" u="none" strike="noStrike" dirty="0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)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수동 편단 압착기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2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3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반</a:t>
                      </a:r>
                      <a:r>
                        <a:rPr lang="en-US" altLang="ko-KR" sz="800" u="none" strike="noStrike" dirty="0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_</a:t>
                      </a:r>
                      <a:r>
                        <a:rPr lang="ko-KR" altLang="en-US" sz="800" u="none" strike="noStrike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자동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회로연결 검사기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통전시험기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13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4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Auto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dirty="0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회로연결 검사기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dirty="0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통전시험기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5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5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Auto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dirty="0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수축튜브기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자동수축기</a:t>
                      </a:r>
                      <a:r>
                        <a:rPr lang="en-US" altLang="ko-KR" sz="800" u="none" strike="noStrike" dirty="0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1.5~1000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2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6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Semi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dirty="0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카메라 검사기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dirty="0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이물질 및  </a:t>
                      </a:r>
                      <a:r>
                        <a:rPr lang="ko-KR" altLang="en-US" sz="800" u="none" strike="noStrike" dirty="0" err="1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미삽</a:t>
                      </a:r>
                      <a:r>
                        <a:rPr lang="ko-KR" altLang="en-US" sz="800" u="none" strike="noStrike" dirty="0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 검출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 dirty="0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5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7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Semi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dirty="0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단자 압착 이상 검출  </a:t>
                      </a:r>
                      <a:r>
                        <a:rPr lang="ko-KR" altLang="en-US" sz="800" u="none" strike="noStrike" dirty="0" err="1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스코프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dirty="0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압착단자 형상이상품 검출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 dirty="0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7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8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Semi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dirty="0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확대경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압착단자 형상이상품 검출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8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4" name="직선 연결선 3"/>
          <p:cNvCxnSpPr/>
          <p:nvPr/>
        </p:nvCxnSpPr>
        <p:spPr>
          <a:xfrm>
            <a:off x="143473" y="3354448"/>
            <a:ext cx="6180335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11398" y="3128689"/>
            <a:ext cx="1493999" cy="161583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defPPr>
              <a:defRPr lang="ko-KR"/>
            </a:defPPr>
            <a:lvl1pPr marL="457200" indent="-457200" defTabSz="342900" latinLnBrk="0">
              <a:spcBef>
                <a:spcPct val="0"/>
              </a:spcBef>
              <a:buFont typeface="Wingdings" panose="05000000000000000000" pitchFamily="2" charset="2"/>
              <a:buChar char="Ø"/>
              <a:defRPr sz="3000" b="1">
                <a:latin typeface="HY동녘B" panose="02030600000101010101" pitchFamily="18" charset="-127"/>
                <a:ea typeface="HY동녘B" panose="02030600000101010101" pitchFamily="18" charset="-127"/>
                <a:cs typeface="+mj-cs"/>
              </a:defRPr>
            </a:lvl1pPr>
          </a:lstStyle>
          <a:p>
            <a:pPr marL="66675" indent="-66675"/>
            <a:r>
              <a:rPr lang="ko-KR" altLang="en-US" sz="1050" dirty="0"/>
              <a:t>전장용 </a:t>
            </a:r>
            <a:r>
              <a:rPr lang="en-US" altLang="ko-KR" sz="1050" dirty="0"/>
              <a:t>Wire </a:t>
            </a:r>
            <a:r>
              <a:rPr lang="ko-KR" altLang="en-US" sz="1050" dirty="0"/>
              <a:t>제조 공정</a:t>
            </a:r>
          </a:p>
        </p:txBody>
      </p:sp>
      <p:pic>
        <p:nvPicPr>
          <p:cNvPr id="39" name="Picture 7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326" y="3584977"/>
            <a:ext cx="664859" cy="52608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40" name="그림 39" descr="20181227_08033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500" y="3584977"/>
            <a:ext cx="707338" cy="526084"/>
          </a:xfrm>
          <a:prstGeom prst="rect">
            <a:avLst/>
          </a:prstGeom>
        </p:spPr>
      </p:pic>
      <p:pic>
        <p:nvPicPr>
          <p:cNvPr id="41" name="그림 40" descr="20181227_08035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9328" y="3584977"/>
            <a:ext cx="645973" cy="532881"/>
          </a:xfrm>
          <a:prstGeom prst="rect">
            <a:avLst/>
          </a:prstGeom>
        </p:spPr>
      </p:pic>
      <p:pic>
        <p:nvPicPr>
          <p:cNvPr id="42" name="그림 41" descr="20181227_080527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4310" y="3584977"/>
            <a:ext cx="707338" cy="532881"/>
          </a:xfrm>
          <a:prstGeom prst="rect">
            <a:avLst/>
          </a:prstGeom>
        </p:spPr>
      </p:pic>
      <p:pic>
        <p:nvPicPr>
          <p:cNvPr id="43" name="그림 42" descr="20181227_095014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1637" y="3584977"/>
            <a:ext cx="686003" cy="526708"/>
          </a:xfrm>
          <a:prstGeom prst="rect">
            <a:avLst/>
          </a:prstGeom>
        </p:spPr>
      </p:pic>
      <p:pic>
        <p:nvPicPr>
          <p:cNvPr id="44" name="그림 43" descr="20181227_094659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9867" y="3584977"/>
            <a:ext cx="707338" cy="530486"/>
          </a:xfrm>
          <a:prstGeom prst="rect">
            <a:avLst/>
          </a:prstGeom>
        </p:spPr>
      </p:pic>
      <p:pic>
        <p:nvPicPr>
          <p:cNvPr id="45" name="그림 44" descr="20181227_094647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6955" y="3584977"/>
            <a:ext cx="707338" cy="526084"/>
          </a:xfrm>
          <a:prstGeom prst="rect">
            <a:avLst/>
          </a:prstGeom>
        </p:spPr>
      </p:pic>
      <p:pic>
        <p:nvPicPr>
          <p:cNvPr id="46" name="그림 45" descr="20181227_080826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1371" y="3584977"/>
            <a:ext cx="734089" cy="519160"/>
          </a:xfrm>
          <a:prstGeom prst="rect">
            <a:avLst/>
          </a:prstGeom>
        </p:spPr>
      </p:pic>
      <p:pic>
        <p:nvPicPr>
          <p:cNvPr id="47" name="그림 46" descr="20181227_080904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6" y="4482740"/>
            <a:ext cx="707338" cy="500240"/>
          </a:xfrm>
          <a:prstGeom prst="rect">
            <a:avLst/>
          </a:prstGeom>
        </p:spPr>
      </p:pic>
      <p:pic>
        <p:nvPicPr>
          <p:cNvPr id="48" name="그림 47" descr="20181227_094956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863" y="4482740"/>
            <a:ext cx="707338" cy="500240"/>
          </a:xfrm>
          <a:prstGeom prst="rect">
            <a:avLst/>
          </a:prstGeom>
        </p:spPr>
      </p:pic>
      <p:pic>
        <p:nvPicPr>
          <p:cNvPr id="49" name="그림 48" descr="20181227_094933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1666" y="4482740"/>
            <a:ext cx="707338" cy="500240"/>
          </a:xfrm>
          <a:prstGeom prst="rect">
            <a:avLst/>
          </a:prstGeom>
        </p:spPr>
      </p:pic>
      <p:pic>
        <p:nvPicPr>
          <p:cNvPr id="50" name="Picture 7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11599" y="4482740"/>
            <a:ext cx="716216" cy="50024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54" name="TextBox 53"/>
          <p:cNvSpPr txBox="1"/>
          <p:nvPr/>
        </p:nvSpPr>
        <p:spPr>
          <a:xfrm>
            <a:off x="431078" y="3429304"/>
            <a:ext cx="4924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수입검사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123545" y="3429304"/>
            <a:ext cx="4924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6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자동압착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665878" y="3429304"/>
            <a:ext cx="33855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6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조립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788585" y="3429304"/>
            <a:ext cx="64633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6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단자품질검사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767737" y="3429304"/>
            <a:ext cx="18473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6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3175716" y="3429304"/>
            <a:ext cx="75533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6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도통 검사 </a:t>
            </a:r>
            <a:r>
              <a:rPr lang="en-US" altLang="ko-KR" dirty="0"/>
              <a:t>(</a:t>
            </a:r>
            <a:r>
              <a:rPr lang="ko-KR" altLang="en-US" dirty="0"/>
              <a:t>통전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3930657" y="3429304"/>
            <a:ext cx="76495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6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dirty="0"/>
              <a:t>Slitting(D/Tape)</a:t>
            </a:r>
            <a:endParaRPr lang="ko-KR" alt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5471325" y="3429304"/>
            <a:ext cx="70884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6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/>
              <a:t>EMI Tape </a:t>
            </a:r>
            <a:r>
              <a:rPr lang="ko-KR" altLang="en-US"/>
              <a:t>부착</a:t>
            </a:r>
            <a:endParaRPr lang="ko-KR" alt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2057053" y="4300171"/>
            <a:ext cx="33855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6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포장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724672" y="4300171"/>
            <a:ext cx="4924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6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출하검사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687894" y="3429304"/>
            <a:ext cx="74892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6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dirty="0"/>
              <a:t>D/Tape Cutting</a:t>
            </a:r>
            <a:endParaRPr lang="ko-KR" alt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371128" y="4300171"/>
            <a:ext cx="64152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6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/>
              <a:t>AT</a:t>
            </a:r>
            <a:r>
              <a:rPr lang="ko-KR" altLang="en-US"/>
              <a:t> </a:t>
            </a:r>
            <a:r>
              <a:rPr lang="en-US" altLang="ko-KR" dirty="0"/>
              <a:t>Tape</a:t>
            </a:r>
            <a:r>
              <a:rPr lang="ko-KR" altLang="en-US"/>
              <a:t>부착</a:t>
            </a:r>
            <a:endParaRPr lang="ko-KR" alt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1199803" y="4300171"/>
            <a:ext cx="5966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6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카메라 검사</a:t>
            </a:r>
          </a:p>
        </p:txBody>
      </p:sp>
    </p:spTree>
    <p:extLst>
      <p:ext uri="{BB962C8B-B14F-4D97-AF65-F5344CB8AC3E}">
        <p14:creationId xmlns:p14="http://schemas.microsoft.com/office/powerpoint/2010/main" val="163818331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14326" y="270113"/>
            <a:ext cx="2521524" cy="346249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195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sz="2250" dirty="0">
                <a:solidFill>
                  <a:schemeClr val="tx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주요 </a:t>
            </a:r>
            <a:r>
              <a:rPr lang="ko-KR" altLang="en-US" sz="2250" dirty="0" err="1">
                <a:solidFill>
                  <a:schemeClr val="tx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양산품</a:t>
            </a:r>
            <a:r>
              <a:rPr lang="ko-KR" altLang="en-US" sz="2250" dirty="0">
                <a:solidFill>
                  <a:schemeClr val="tx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 현황</a:t>
            </a:r>
            <a:endParaRPr lang="en-US" sz="2250" dirty="0">
              <a:solidFill>
                <a:schemeClr val="tx1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365" y="980254"/>
            <a:ext cx="2321148" cy="161583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defPPr>
              <a:defRPr lang="ko-KR"/>
            </a:defPPr>
            <a:lvl1pPr marL="457200" indent="-457200" defTabSz="342900" latinLnBrk="0">
              <a:spcBef>
                <a:spcPct val="0"/>
              </a:spcBef>
              <a:buFont typeface="Wingdings" panose="05000000000000000000" pitchFamily="2" charset="2"/>
              <a:buChar char="Ø"/>
              <a:defRPr sz="3000" b="1">
                <a:latin typeface="HY동녘B" panose="02030600000101010101" pitchFamily="18" charset="-127"/>
                <a:ea typeface="HY동녘B" panose="02030600000101010101" pitchFamily="18" charset="-127"/>
                <a:cs typeface="+mj-cs"/>
              </a:defRPr>
            </a:lvl1pPr>
          </a:lstStyle>
          <a:p>
            <a:pPr marL="66675" indent="-66675">
              <a:buFont typeface="Wingdings" panose="05000000000000000000" pitchFamily="2" charset="2"/>
              <a:buChar char="u"/>
            </a:pPr>
            <a:r>
              <a:rPr lang="ko-KR" altLang="en-US" sz="1050" dirty="0"/>
              <a:t> 자동차 </a:t>
            </a:r>
            <a:r>
              <a:rPr lang="en-US" altLang="ko-KR" sz="1050" dirty="0"/>
              <a:t>Audio </a:t>
            </a:r>
            <a:r>
              <a:rPr lang="ko-KR" altLang="en-US" sz="1050" dirty="0"/>
              <a:t>외 기타 </a:t>
            </a:r>
            <a:r>
              <a:rPr lang="en-US" altLang="ko-KR" sz="1050" dirty="0"/>
              <a:t>Wire  </a:t>
            </a:r>
            <a:r>
              <a:rPr lang="en-US" altLang="ko-KR" sz="1050" dirty="0" err="1"/>
              <a:t>Ass,y</a:t>
            </a:r>
            <a:r>
              <a:rPr lang="en-US" altLang="ko-KR" sz="1050" dirty="0"/>
              <a:t>,</a:t>
            </a:r>
            <a:endParaRPr lang="ko-KR" altLang="en-US" sz="1050" dirty="0"/>
          </a:p>
        </p:txBody>
      </p:sp>
      <p:grpSp>
        <p:nvGrpSpPr>
          <p:cNvPr id="8" name="그룹 7"/>
          <p:cNvGrpSpPr/>
          <p:nvPr/>
        </p:nvGrpSpPr>
        <p:grpSpPr>
          <a:xfrm>
            <a:off x="487853" y="1513337"/>
            <a:ext cx="5027123" cy="2515738"/>
            <a:chOff x="364720" y="2017783"/>
            <a:chExt cx="2632111" cy="2754675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71848" y="2030124"/>
              <a:ext cx="783000" cy="690583"/>
            </a:xfrm>
            <a:prstGeom prst="rect">
              <a:avLst/>
            </a:prstGeom>
            <a:ln w="19050">
              <a:solidFill>
                <a:srgbClr val="FFC000"/>
              </a:solidFill>
            </a:ln>
          </p:spPr>
        </p:pic>
        <p:pic>
          <p:nvPicPr>
            <p:cNvPr id="16" name="그림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92480" y="2017783"/>
              <a:ext cx="781160" cy="675000"/>
            </a:xfrm>
            <a:prstGeom prst="rect">
              <a:avLst/>
            </a:prstGeom>
            <a:ln w="19050">
              <a:solidFill>
                <a:srgbClr val="FFC000"/>
              </a:solidFill>
            </a:ln>
          </p:spPr>
        </p:pic>
        <p:pic>
          <p:nvPicPr>
            <p:cNvPr id="17" name="그림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4720" y="2995843"/>
              <a:ext cx="783000" cy="783008"/>
            </a:xfrm>
            <a:prstGeom prst="rect">
              <a:avLst/>
            </a:prstGeom>
            <a:ln w="19050">
              <a:solidFill>
                <a:srgbClr val="FFC000"/>
              </a:solidFill>
            </a:ln>
          </p:spPr>
        </p:pic>
        <p:pic>
          <p:nvPicPr>
            <p:cNvPr id="18" name="그림 1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71848" y="4024331"/>
              <a:ext cx="783000" cy="662660"/>
            </a:xfrm>
            <a:prstGeom prst="rect">
              <a:avLst/>
            </a:prstGeom>
            <a:ln w="19050">
              <a:solidFill>
                <a:srgbClr val="FFC000"/>
              </a:solidFill>
            </a:ln>
          </p:spPr>
        </p:pic>
        <p:pic>
          <p:nvPicPr>
            <p:cNvPr id="21" name="그림 2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76659" y="2995843"/>
              <a:ext cx="678189" cy="783008"/>
            </a:xfrm>
            <a:prstGeom prst="rect">
              <a:avLst/>
            </a:prstGeom>
            <a:ln w="19050">
              <a:solidFill>
                <a:srgbClr val="FFC000"/>
              </a:solidFill>
            </a:ln>
          </p:spPr>
        </p:pic>
        <p:pic>
          <p:nvPicPr>
            <p:cNvPr id="22" name="그림 2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13831" y="4012967"/>
              <a:ext cx="783000" cy="685388"/>
            </a:xfrm>
            <a:prstGeom prst="rect">
              <a:avLst/>
            </a:prstGeom>
            <a:ln w="19050">
              <a:solidFill>
                <a:srgbClr val="FFC000"/>
              </a:solidFill>
            </a:ln>
          </p:spPr>
        </p:pic>
        <p:pic>
          <p:nvPicPr>
            <p:cNvPr id="23" name="그림 2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4720" y="2035319"/>
              <a:ext cx="782435" cy="685388"/>
            </a:xfrm>
            <a:prstGeom prst="rect">
              <a:avLst/>
            </a:prstGeom>
            <a:ln w="19050">
              <a:solidFill>
                <a:srgbClr val="FFC000"/>
              </a:solidFill>
            </a:ln>
          </p:spPr>
        </p:pic>
        <p:pic>
          <p:nvPicPr>
            <p:cNvPr id="25" name="그림 24" descr="20181221_144154.jpg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35885" y="2995843"/>
              <a:ext cx="737755" cy="757440"/>
            </a:xfrm>
            <a:prstGeom prst="rect">
              <a:avLst/>
            </a:prstGeom>
            <a:ln w="19050">
              <a:solidFill>
                <a:srgbClr val="FFC000"/>
              </a:solidFill>
            </a:ln>
          </p:spPr>
        </p:pic>
        <p:pic>
          <p:nvPicPr>
            <p:cNvPr id="26" name="그림 25" descr="20181221_144241.jpg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4720" y="4012967"/>
              <a:ext cx="748145" cy="759491"/>
            </a:xfrm>
            <a:prstGeom prst="rect">
              <a:avLst/>
            </a:prstGeom>
            <a:ln w="19050">
              <a:solidFill>
                <a:srgbClr val="FFC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067327796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221420" y="273996"/>
            <a:ext cx="3114635" cy="346249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195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sz="2250" dirty="0">
                <a:solidFill>
                  <a:schemeClr val="tx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전장용 충전용</a:t>
            </a:r>
            <a:r>
              <a:rPr lang="en-US" altLang="ko-KR" sz="2250" dirty="0">
                <a:solidFill>
                  <a:schemeClr val="tx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 Cable,</a:t>
            </a:r>
            <a:endParaRPr lang="en-US" sz="2250" dirty="0">
              <a:solidFill>
                <a:schemeClr val="tx1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337137"/>
              </p:ext>
            </p:extLst>
          </p:nvPr>
        </p:nvGraphicFramePr>
        <p:xfrm>
          <a:off x="314325" y="889280"/>
          <a:ext cx="4552520" cy="1539920"/>
        </p:xfrm>
        <a:graphic>
          <a:graphicData uri="http://schemas.openxmlformats.org/drawingml/2006/table">
            <a:tbl>
              <a:tblPr/>
              <a:tblGrid>
                <a:gridCol w="338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8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7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64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83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No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27000" marR="27000" marT="27000" marB="27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구분</a:t>
                      </a:r>
                    </a:p>
                  </a:txBody>
                  <a:tcPr marL="27000" marR="27000" marT="27000" marB="27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설비 명</a:t>
                      </a:r>
                    </a:p>
                  </a:txBody>
                  <a:tcPr marL="27000" marR="27000" marT="27000" marB="27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기능</a:t>
                      </a:r>
                    </a:p>
                  </a:txBody>
                  <a:tcPr marL="27000" marR="27000" marT="27000" marB="27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보유수</a:t>
                      </a:r>
                    </a:p>
                  </a:txBody>
                  <a:tcPr marL="27000" marR="27000" marT="27000" marB="27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비고</a:t>
                      </a:r>
                    </a:p>
                  </a:txBody>
                  <a:tcPr marL="27000" marR="27000" marT="27000" marB="27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 dirty="0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1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Auto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u="none" strike="noStrike" dirty="0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_</a:t>
                      </a:r>
                      <a:r>
                        <a:rPr lang="ko-KR" altLang="en-US" sz="800" u="none" strike="noStrike" dirty="0" err="1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양단자동압착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터미널 양단 압착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 dirty="0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1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 dirty="0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2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Auto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JOINT </a:t>
                      </a:r>
                      <a:r>
                        <a:rPr lang="ko-KR" altLang="en-US" sz="800" u="none" strike="noStrike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압착용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수동 편단 조인트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 dirty="0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3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 dirty="0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2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3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Auto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Key-cable </a:t>
                      </a:r>
                      <a:r>
                        <a:rPr lang="ko-KR" altLang="en-US" sz="800" u="none" strike="noStrike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자동</a:t>
                      </a:r>
                      <a:r>
                        <a:rPr lang="en-US" sz="800" u="none" strike="noStrike" dirty="0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Cutting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dirty="0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편차방지용  </a:t>
                      </a:r>
                      <a:r>
                        <a:rPr lang="ko-KR" altLang="en-US" sz="800" u="none" strike="noStrike" dirty="0" err="1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컷팅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2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3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4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Semi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오배선방지 검출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dirty="0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배선불량방지  </a:t>
                      </a:r>
                      <a:r>
                        <a:rPr lang="ko-KR" altLang="en-US" sz="800" u="none" strike="noStrike" dirty="0" err="1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지그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 dirty="0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3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4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5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Semi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불량검출용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dirty="0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전원부여 통전불량검출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 dirty="0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4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 dirty="0"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5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0500">
                <a:tc>
                  <a:txBody>
                    <a:bodyPr/>
                    <a:lstStyle/>
                    <a:p>
                      <a:pPr algn="ctr" fontAlgn="ctr"/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0500">
                <a:tc>
                  <a:txBody>
                    <a:bodyPr/>
                    <a:lstStyle/>
                    <a:p>
                      <a:pPr algn="ctr" fontAlgn="ctr"/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0500">
                <a:tc>
                  <a:txBody>
                    <a:bodyPr/>
                    <a:lstStyle/>
                    <a:p>
                      <a:pPr algn="ctr" fontAlgn="ctr"/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4" name="직선 연결선 3"/>
          <p:cNvCxnSpPr/>
          <p:nvPr/>
        </p:nvCxnSpPr>
        <p:spPr>
          <a:xfrm>
            <a:off x="143473" y="3354448"/>
            <a:ext cx="6180335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11398" y="3128689"/>
            <a:ext cx="2002151" cy="161583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defPPr>
              <a:defRPr lang="ko-KR"/>
            </a:defPPr>
            <a:lvl1pPr marL="457200" indent="-457200" defTabSz="342900" latinLnBrk="0">
              <a:spcBef>
                <a:spcPct val="0"/>
              </a:spcBef>
              <a:buFont typeface="Wingdings" panose="05000000000000000000" pitchFamily="2" charset="2"/>
              <a:buChar char="Ø"/>
              <a:defRPr sz="3000" b="1">
                <a:latin typeface="HY동녘B" panose="02030600000101010101" pitchFamily="18" charset="-127"/>
                <a:ea typeface="HY동녘B" panose="02030600000101010101" pitchFamily="18" charset="-127"/>
                <a:cs typeface="+mj-cs"/>
              </a:defRPr>
            </a:lvl1pPr>
          </a:lstStyle>
          <a:p>
            <a:pPr marL="66675" indent="-66675"/>
            <a:r>
              <a:rPr lang="ko-KR" altLang="en-US" sz="1050" dirty="0"/>
              <a:t>전장용 충전용 </a:t>
            </a:r>
            <a:r>
              <a:rPr lang="en-US" altLang="ko-KR" sz="1050" dirty="0"/>
              <a:t>Cable </a:t>
            </a:r>
            <a:r>
              <a:rPr lang="ko-KR" altLang="en-US" sz="1050" dirty="0"/>
              <a:t>제조 공정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31078" y="3429304"/>
            <a:ext cx="4924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수입검사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123545" y="3429304"/>
            <a:ext cx="4924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6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자동압착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087439" y="3429304"/>
            <a:ext cx="64633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6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/>
              <a:t>단자치수검사</a:t>
            </a:r>
            <a:endParaRPr lang="ko-KR" alt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3767737" y="3429304"/>
            <a:ext cx="18473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6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3019039" y="3429304"/>
            <a:ext cx="70083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6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/>
              <a:t>압착검사</a:t>
            </a:r>
            <a:r>
              <a:rPr lang="en-US" altLang="ko-KR" dirty="0"/>
              <a:t>(</a:t>
            </a:r>
            <a:r>
              <a:rPr lang="ko-KR" altLang="en-US"/>
              <a:t>외관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4017144" y="3429304"/>
            <a:ext cx="33855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6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조립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471325" y="3429304"/>
            <a:ext cx="4379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6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/>
              <a:t>정형</a:t>
            </a:r>
            <a:r>
              <a:rPr lang="en-US" altLang="ko-KR" dirty="0"/>
              <a:t>(2)</a:t>
            </a:r>
            <a:endParaRPr lang="ko-KR" alt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4815343" y="3429304"/>
            <a:ext cx="4379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6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/>
              <a:t>정형</a:t>
            </a:r>
            <a:r>
              <a:rPr lang="en-US" altLang="ko-KR" dirty="0"/>
              <a:t>(1)</a:t>
            </a:r>
            <a:endParaRPr lang="ko-KR" altLang="en-US" dirty="0"/>
          </a:p>
        </p:txBody>
      </p:sp>
      <p:pic>
        <p:nvPicPr>
          <p:cNvPr id="33" name="Picture 10" descr="20170206_1554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" y="3589543"/>
            <a:ext cx="809981" cy="61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0170206_14464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5201" y="3589544"/>
            <a:ext cx="824131" cy="61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20170206_15275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0226" y="3589544"/>
            <a:ext cx="809981" cy="61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1102" y="3589543"/>
            <a:ext cx="774599" cy="61704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A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6596" y="3592947"/>
            <a:ext cx="737304" cy="61245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A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4795" y="3592947"/>
            <a:ext cx="739633" cy="6135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A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2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5323" y="3592947"/>
            <a:ext cx="737179" cy="61245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A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" y="4415400"/>
            <a:ext cx="676724" cy="61353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A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2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1846" y="4398409"/>
            <a:ext cx="773752" cy="61245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A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2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6394" y="4398409"/>
            <a:ext cx="745043" cy="61245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A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2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2234" y="4398408"/>
            <a:ext cx="760686" cy="6024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A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431078" y="4254692"/>
            <a:ext cx="4379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00" b="1">
                <a:latin typeface="맑은 고딕" panose="020B0503020000020004" pitchFamily="50" charset="-127"/>
                <a:ea typeface="맑은 고딕" panose="020B0503020000020004" pitchFamily="50" charset="-127"/>
              </a:rPr>
              <a:t>정형</a:t>
            </a:r>
            <a:r>
              <a:rPr lang="en-US" altLang="ko-KR" sz="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(3)</a:t>
            </a:r>
            <a:endParaRPr lang="ko-KR" altLang="en-US" sz="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329891" y="4254692"/>
            <a:ext cx="4924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6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/>
              <a:t>회로검사</a:t>
            </a:r>
            <a:endParaRPr lang="ko-KR" alt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2233095" y="4254692"/>
            <a:ext cx="4924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6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외관검사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088828" y="4254692"/>
            <a:ext cx="4924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6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/>
              <a:t>출하검사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0298567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14326" y="270113"/>
            <a:ext cx="2521524" cy="346249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195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sz="2250" dirty="0">
                <a:solidFill>
                  <a:schemeClr val="tx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주요 </a:t>
            </a:r>
            <a:r>
              <a:rPr lang="ko-KR" altLang="en-US" sz="2250" dirty="0" err="1">
                <a:solidFill>
                  <a:schemeClr val="tx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양산품</a:t>
            </a:r>
            <a:r>
              <a:rPr lang="ko-KR" altLang="en-US" sz="2250" dirty="0">
                <a:solidFill>
                  <a:schemeClr val="tx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 현황</a:t>
            </a:r>
            <a:endParaRPr lang="en-US" sz="2250" dirty="0">
              <a:solidFill>
                <a:schemeClr val="tx1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365" y="980254"/>
            <a:ext cx="1489190" cy="161583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defPPr>
              <a:defRPr lang="ko-KR"/>
            </a:defPPr>
            <a:lvl1pPr marL="457200" indent="-457200" defTabSz="342900" latinLnBrk="0">
              <a:spcBef>
                <a:spcPct val="0"/>
              </a:spcBef>
              <a:buFont typeface="Wingdings" panose="05000000000000000000" pitchFamily="2" charset="2"/>
              <a:buChar char="Ø"/>
              <a:defRPr sz="3000" b="1">
                <a:latin typeface="HY동녘B" panose="02030600000101010101" pitchFamily="18" charset="-127"/>
                <a:ea typeface="HY동녘B" panose="02030600000101010101" pitchFamily="18" charset="-127"/>
                <a:cs typeface="+mj-cs"/>
              </a:defRPr>
            </a:lvl1pPr>
          </a:lstStyle>
          <a:p>
            <a:pPr marL="66675" indent="-66675">
              <a:buFont typeface="Wingdings" panose="05000000000000000000" pitchFamily="2" charset="2"/>
              <a:buChar char="u"/>
            </a:pPr>
            <a:r>
              <a:rPr lang="ko-KR" altLang="en-US" sz="1050" dirty="0"/>
              <a:t> </a:t>
            </a:r>
            <a:r>
              <a:rPr lang="ko-KR" altLang="en-US" sz="1050" dirty="0" err="1"/>
              <a:t>자동차및</a:t>
            </a:r>
            <a:r>
              <a:rPr lang="ko-KR" altLang="en-US" sz="1050" dirty="0"/>
              <a:t> 기타  </a:t>
            </a:r>
            <a:r>
              <a:rPr lang="en-US" altLang="ko-KR" sz="1050" dirty="0"/>
              <a:t>Cable</a:t>
            </a:r>
            <a:endParaRPr lang="ko-KR" altLang="en-US" sz="1050" dirty="0"/>
          </a:p>
        </p:txBody>
      </p:sp>
      <p:pic>
        <p:nvPicPr>
          <p:cNvPr id="52" name="그림 51" descr="20181221_14410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9241" y="1230230"/>
            <a:ext cx="1286452" cy="1428754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pic>
        <p:nvPicPr>
          <p:cNvPr id="53" name="그림 52" descr="20181221_14400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011524" y="1232723"/>
            <a:ext cx="1286839" cy="1435530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pic>
        <p:nvPicPr>
          <p:cNvPr id="54" name="그림 53" descr="20181221_143926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986823" y="2628258"/>
            <a:ext cx="1287784" cy="1385248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pic>
        <p:nvPicPr>
          <p:cNvPr id="55" name="그림 54" descr="IMG_20181228_144658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487796" y="1301380"/>
            <a:ext cx="1335209" cy="1286452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pic>
        <p:nvPicPr>
          <p:cNvPr id="56" name="그림 55" descr="IMG_20181228_144649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19048" y="2606974"/>
            <a:ext cx="1286839" cy="1428756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pic>
        <p:nvPicPr>
          <p:cNvPr id="57" name="그림 56" descr="20181221_144030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539292" y="2681061"/>
            <a:ext cx="1286839" cy="1280587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pic>
        <p:nvPicPr>
          <p:cNvPr id="58" name="그림 57" descr="IMG_20181228_144701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938092" y="1301380"/>
            <a:ext cx="1385248" cy="1286452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pic>
        <p:nvPicPr>
          <p:cNvPr id="59" name="그림 58" descr="IMG_20181228_144654.jp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937178" y="2677933"/>
            <a:ext cx="1435532" cy="1286839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624669918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14326" y="270113"/>
            <a:ext cx="1965282" cy="346249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195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sz="2250" dirty="0">
                <a:solidFill>
                  <a:schemeClr val="tx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신뢰성 장비</a:t>
            </a:r>
            <a:r>
              <a:rPr lang="en-US" altLang="ko-KR" sz="2250" dirty="0">
                <a:solidFill>
                  <a:schemeClr val="tx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,</a:t>
            </a:r>
            <a:endParaRPr lang="en-US" sz="2250" dirty="0">
              <a:solidFill>
                <a:schemeClr val="tx1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117" y="3618711"/>
            <a:ext cx="1145122" cy="1086391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316803" y="3440920"/>
            <a:ext cx="689612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50" b="1" dirty="0" err="1">
                <a:latin typeface="HY동녘M" panose="02030600000101010101" pitchFamily="18" charset="-127"/>
                <a:ea typeface="HY동녘M" panose="02030600000101010101" pitchFamily="18" charset="-127"/>
              </a:rPr>
              <a:t>항온항습</a:t>
            </a:r>
            <a:r>
              <a:rPr lang="ko-KR" altLang="en-US" sz="750" b="1" dirty="0">
                <a:latin typeface="HY동녘M" panose="02030600000101010101" pitchFamily="18" charset="-127"/>
                <a:ea typeface="HY동녘M" panose="02030600000101010101" pitchFamily="18" charset="-127"/>
              </a:rPr>
              <a:t> 조</a:t>
            </a:r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14835" y="3618711"/>
            <a:ext cx="1288666" cy="111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TextBox 74"/>
          <p:cNvSpPr txBox="1"/>
          <p:nvPr/>
        </p:nvSpPr>
        <p:spPr>
          <a:xfrm>
            <a:off x="1463805" y="3422882"/>
            <a:ext cx="1159292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50" b="1" dirty="0">
                <a:latin typeface="HY동녘M" panose="02030600000101010101" pitchFamily="18" charset="-127"/>
                <a:ea typeface="HY동녘M" panose="02030600000101010101" pitchFamily="18" charset="-127"/>
              </a:rPr>
              <a:t>내 전압 </a:t>
            </a:r>
            <a:r>
              <a:rPr lang="en-US" altLang="ko-KR" sz="750" b="1" dirty="0">
                <a:latin typeface="HY동녘M" panose="02030600000101010101" pitchFamily="18" charset="-127"/>
                <a:ea typeface="HY동녘M" panose="02030600000101010101" pitchFamily="18" charset="-127"/>
              </a:rPr>
              <a:t>/ Short </a:t>
            </a:r>
            <a:r>
              <a:rPr lang="ko-KR" altLang="en-US" sz="750" b="1" dirty="0">
                <a:latin typeface="HY동녘M" panose="02030600000101010101" pitchFamily="18" charset="-127"/>
                <a:ea typeface="HY동녘M" panose="02030600000101010101" pitchFamily="18" charset="-127"/>
              </a:rPr>
              <a:t>검사기</a:t>
            </a:r>
          </a:p>
        </p:txBody>
      </p:sp>
      <p:graphicFrame>
        <p:nvGraphicFramePr>
          <p:cNvPr id="3" name="개체 2">
            <a:extLst>
              <a:ext uri="{FF2B5EF4-FFF2-40B4-BE49-F238E27FC236}">
                <a16:creationId xmlns:a16="http://schemas.microsoft.com/office/drawing/2014/main" id="{36D90B0F-1B8B-44F1-849B-9E91F48C79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601991"/>
              </p:ext>
            </p:extLst>
          </p:nvPr>
        </p:nvGraphicFramePr>
        <p:xfrm>
          <a:off x="150117" y="780298"/>
          <a:ext cx="5603875" cy="2464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6838950" imgH="2857500" progId="Excel.Sheet.12">
                  <p:embed/>
                </p:oleObj>
              </mc:Choice>
              <mc:Fallback>
                <p:oleObj name="Worksheet" r:id="rId4" imgW="6838950" imgH="28575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0117" y="780298"/>
                        <a:ext cx="5603875" cy="2464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5733381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roupe 217"/>
          <p:cNvGrpSpPr/>
          <p:nvPr/>
        </p:nvGrpSpPr>
        <p:grpSpPr>
          <a:xfrm rot="5400000">
            <a:off x="3978804" y="1133238"/>
            <a:ext cx="481487" cy="843911"/>
            <a:chOff x="29187648" y="4495800"/>
            <a:chExt cx="1755648" cy="2304288"/>
          </a:xfrm>
        </p:grpSpPr>
        <p:sp>
          <p:nvSpPr>
            <p:cNvPr id="264" name="Chevron 218"/>
            <p:cNvSpPr/>
            <p:nvPr/>
          </p:nvSpPr>
          <p:spPr>
            <a:xfrm>
              <a:off x="29718000" y="4495800"/>
              <a:ext cx="1225296" cy="2304288"/>
            </a:xfrm>
            <a:prstGeom prst="chevron">
              <a:avLst>
                <a:gd name="adj" fmla="val 42063"/>
              </a:avLst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42900" latinLnBrk="0">
                <a:defRPr/>
              </a:pPr>
              <a:endParaRPr lang="en-US" sz="1013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65" name="Chevron 219"/>
            <p:cNvSpPr/>
            <p:nvPr/>
          </p:nvSpPr>
          <p:spPr>
            <a:xfrm>
              <a:off x="29187648" y="4495800"/>
              <a:ext cx="1225296" cy="2304288"/>
            </a:xfrm>
            <a:prstGeom prst="chevron">
              <a:avLst>
                <a:gd name="adj" fmla="val 42063"/>
              </a:avLst>
            </a:prstGeom>
            <a:solidFill>
              <a:srgbClr val="8291A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42900" latinLnBrk="0">
                <a:defRPr/>
              </a:pPr>
              <a:endParaRPr lang="en-US" sz="1013" kern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266" name="Groupe 213"/>
          <p:cNvGrpSpPr/>
          <p:nvPr/>
        </p:nvGrpSpPr>
        <p:grpSpPr>
          <a:xfrm rot="5400000">
            <a:off x="5570563" y="1145512"/>
            <a:ext cx="481487" cy="843911"/>
            <a:chOff x="29187648" y="4495800"/>
            <a:chExt cx="1755648" cy="2304288"/>
          </a:xfrm>
        </p:grpSpPr>
        <p:sp>
          <p:nvSpPr>
            <p:cNvPr id="267" name="Chevron 214"/>
            <p:cNvSpPr/>
            <p:nvPr/>
          </p:nvSpPr>
          <p:spPr>
            <a:xfrm>
              <a:off x="29718000" y="4495800"/>
              <a:ext cx="1225296" cy="2304288"/>
            </a:xfrm>
            <a:prstGeom prst="chevron">
              <a:avLst>
                <a:gd name="adj" fmla="val 42063"/>
              </a:avLst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42900" latinLnBrk="0">
                <a:defRPr/>
              </a:pPr>
              <a:endParaRPr lang="en-US" sz="1013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68" name="Chevron 215"/>
            <p:cNvSpPr/>
            <p:nvPr/>
          </p:nvSpPr>
          <p:spPr>
            <a:xfrm>
              <a:off x="29187648" y="4495800"/>
              <a:ext cx="1225296" cy="2304288"/>
            </a:xfrm>
            <a:prstGeom prst="chevron">
              <a:avLst>
                <a:gd name="adj" fmla="val 42063"/>
              </a:avLst>
            </a:prstGeom>
            <a:solidFill>
              <a:srgbClr val="00A88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42900" latinLnBrk="0">
                <a:defRPr/>
              </a:pPr>
              <a:endParaRPr lang="en-US" sz="1013" kern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269" name="Groupe 209"/>
          <p:cNvGrpSpPr/>
          <p:nvPr/>
        </p:nvGrpSpPr>
        <p:grpSpPr>
          <a:xfrm rot="5400000">
            <a:off x="2365683" y="1133238"/>
            <a:ext cx="481487" cy="843911"/>
            <a:chOff x="29187650" y="4495802"/>
            <a:chExt cx="1755651" cy="2304288"/>
          </a:xfrm>
        </p:grpSpPr>
        <p:sp>
          <p:nvSpPr>
            <p:cNvPr id="270" name="Chevron 210"/>
            <p:cNvSpPr/>
            <p:nvPr/>
          </p:nvSpPr>
          <p:spPr>
            <a:xfrm>
              <a:off x="29718006" y="4495802"/>
              <a:ext cx="1225295" cy="2304288"/>
            </a:xfrm>
            <a:prstGeom prst="chevron">
              <a:avLst>
                <a:gd name="adj" fmla="val 42063"/>
              </a:avLst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42900" latinLnBrk="0">
                <a:defRPr/>
              </a:pPr>
              <a:endParaRPr lang="en-US" sz="1013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71" name="Chevron 211"/>
            <p:cNvSpPr/>
            <p:nvPr/>
          </p:nvSpPr>
          <p:spPr>
            <a:xfrm>
              <a:off x="29187650" y="4495802"/>
              <a:ext cx="1225295" cy="2304288"/>
            </a:xfrm>
            <a:prstGeom prst="chevron">
              <a:avLst>
                <a:gd name="adj" fmla="val 42063"/>
              </a:avLst>
            </a:prstGeom>
            <a:solidFill>
              <a:srgbClr val="DCAA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42900" latinLnBrk="0">
                <a:defRPr/>
              </a:pPr>
              <a:endParaRPr lang="en-US" sz="1013" kern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272" name="Groupe 205"/>
          <p:cNvGrpSpPr/>
          <p:nvPr/>
        </p:nvGrpSpPr>
        <p:grpSpPr>
          <a:xfrm rot="5400000">
            <a:off x="744906" y="1133238"/>
            <a:ext cx="481487" cy="843911"/>
            <a:chOff x="29187650" y="4495802"/>
            <a:chExt cx="1755651" cy="2304288"/>
          </a:xfrm>
        </p:grpSpPr>
        <p:sp>
          <p:nvSpPr>
            <p:cNvPr id="273" name="Chevron 206"/>
            <p:cNvSpPr/>
            <p:nvPr/>
          </p:nvSpPr>
          <p:spPr>
            <a:xfrm>
              <a:off x="29718006" y="4495802"/>
              <a:ext cx="1225295" cy="2304288"/>
            </a:xfrm>
            <a:prstGeom prst="chevron">
              <a:avLst>
                <a:gd name="adj" fmla="val 42063"/>
              </a:avLst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42900" latinLnBrk="0">
                <a:defRPr/>
              </a:pPr>
              <a:endParaRPr lang="en-US" sz="1013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74" name="Chevron 207"/>
            <p:cNvSpPr/>
            <p:nvPr/>
          </p:nvSpPr>
          <p:spPr>
            <a:xfrm>
              <a:off x="29187650" y="4495802"/>
              <a:ext cx="1225295" cy="2304288"/>
            </a:xfrm>
            <a:prstGeom prst="chevron">
              <a:avLst>
                <a:gd name="adj" fmla="val 42063"/>
              </a:avLst>
            </a:prstGeom>
            <a:solidFill>
              <a:srgbClr val="EB464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42900" latinLnBrk="0">
                <a:defRPr/>
              </a:pPr>
              <a:endParaRPr lang="en-US" sz="1013" kern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5" name="Rectangle 222"/>
          <p:cNvSpPr/>
          <p:nvPr/>
        </p:nvSpPr>
        <p:spPr>
          <a:xfrm>
            <a:off x="486425" y="783462"/>
            <a:ext cx="5435180" cy="36933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lIns="81000" rtlCol="0" anchor="ctr">
            <a:spAutoFit/>
          </a:bodyPr>
          <a:lstStyle/>
          <a:p>
            <a:pPr defTabSz="1696279" latinLnBrk="0">
              <a:defRPr/>
            </a:pPr>
            <a:r>
              <a:rPr lang="ko-KR" altLang="en-US" sz="1200" b="1" kern="0" dirty="0">
                <a:latin typeface="HY동녘B" panose="02030600000101010101" pitchFamily="18" charset="-127"/>
                <a:ea typeface="HY동녘B" panose="02030600000101010101" pitchFamily="18" charset="-127"/>
              </a:rPr>
              <a:t> 고객 만족을 기본으로 한 </a:t>
            </a:r>
            <a:r>
              <a:rPr lang="en-US" altLang="ko-KR" sz="1600" b="1" kern="0" dirty="0">
                <a:solidFill>
                  <a:srgbClr val="0000CC"/>
                </a:solidFill>
                <a:highlight>
                  <a:srgbClr val="C0C0C0"/>
                </a:highlight>
                <a:latin typeface="HY동녘B" panose="02030600000101010101" pitchFamily="18" charset="-127"/>
                <a:ea typeface="HY동녘B" panose="02030600000101010101" pitchFamily="18" charset="-127"/>
              </a:rPr>
              <a:t>Wire</a:t>
            </a:r>
            <a:r>
              <a:rPr lang="ko-KR" altLang="en-US" sz="1200" b="1" kern="0" dirty="0">
                <a:solidFill>
                  <a:srgbClr val="0000CC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 </a:t>
            </a:r>
            <a:r>
              <a:rPr lang="ko-KR" altLang="en-US" sz="1200" b="1" kern="0" dirty="0">
                <a:latin typeface="HY동녘B" panose="02030600000101010101" pitchFamily="18" charset="-127"/>
                <a:ea typeface="HY동녘B" panose="02030600000101010101" pitchFamily="18" charset="-127"/>
              </a:rPr>
              <a:t>제조 분야의  </a:t>
            </a:r>
            <a:r>
              <a:rPr lang="en-US" altLang="ko-KR" sz="1200" b="1" kern="0" dirty="0">
                <a:latin typeface="HY동녘B" panose="02030600000101010101" pitchFamily="18" charset="-127"/>
                <a:ea typeface="HY동녘B" panose="02030600000101010101" pitchFamily="18" charset="-127"/>
              </a:rPr>
              <a:t>Global </a:t>
            </a:r>
            <a:r>
              <a:rPr lang="ko-KR" altLang="en-US" sz="1200" b="1" kern="0" dirty="0">
                <a:latin typeface="HY동녘B" panose="02030600000101010101" pitchFamily="18" charset="-127"/>
                <a:ea typeface="HY동녘B" panose="02030600000101010101" pitchFamily="18" charset="-127"/>
              </a:rPr>
              <a:t> 강자</a:t>
            </a:r>
            <a:r>
              <a:rPr lang="en-US" altLang="ko-KR" sz="1200" b="1" kern="0" dirty="0">
                <a:latin typeface="HY동녘B" panose="02030600000101010101" pitchFamily="18" charset="-127"/>
                <a:ea typeface="HY동녘B" panose="02030600000101010101" pitchFamily="18" charset="-127"/>
              </a:rPr>
              <a:t>.</a:t>
            </a:r>
            <a:r>
              <a:rPr lang="ko-KR" altLang="en-US" sz="1200" b="1" kern="0" dirty="0">
                <a:latin typeface="HY동녘B" panose="02030600000101010101" pitchFamily="18" charset="-127"/>
                <a:ea typeface="HY동녘B" panose="02030600000101010101" pitchFamily="18" charset="-127"/>
              </a:rPr>
              <a:t> </a:t>
            </a:r>
            <a:r>
              <a:rPr lang="ko-KR" altLang="en-US" sz="1800" b="1" kern="0" dirty="0">
                <a:solidFill>
                  <a:srgbClr val="0000CC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성화전자</a:t>
            </a:r>
            <a:r>
              <a:rPr lang="en-US" altLang="ko-KR" sz="1200" b="1" kern="0" dirty="0">
                <a:latin typeface="HY동녘B" panose="02030600000101010101" pitchFamily="18" charset="-127"/>
                <a:ea typeface="HY동녘B" panose="02030600000101010101" pitchFamily="18" charset="-127"/>
              </a:rPr>
              <a:t> !</a:t>
            </a:r>
            <a:endParaRPr lang="fr-FR" sz="1200" b="1" kern="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14326" y="270113"/>
            <a:ext cx="1575752" cy="346249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195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sz="2250" dirty="0">
                <a:solidFill>
                  <a:schemeClr val="tx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회사 개요</a:t>
            </a:r>
            <a:endParaRPr lang="en-US" sz="2250" dirty="0">
              <a:solidFill>
                <a:schemeClr val="tx1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254" name="Rectangle 197"/>
          <p:cNvSpPr/>
          <p:nvPr/>
        </p:nvSpPr>
        <p:spPr>
          <a:xfrm>
            <a:off x="5092509" y="1667083"/>
            <a:ext cx="1624874" cy="241005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342900" latinLnBrk="0">
              <a:defRPr/>
            </a:pPr>
            <a:endParaRPr lang="fr-FR" sz="1013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55" name="Rectangle 196"/>
          <p:cNvSpPr/>
          <p:nvPr/>
        </p:nvSpPr>
        <p:spPr>
          <a:xfrm>
            <a:off x="3499547" y="1648285"/>
            <a:ext cx="1368000" cy="2428851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342900" latinLnBrk="0">
              <a:defRPr/>
            </a:pPr>
            <a:endParaRPr lang="fr-FR" sz="1013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56" name="Rectangle 120"/>
          <p:cNvSpPr/>
          <p:nvPr/>
        </p:nvSpPr>
        <p:spPr>
          <a:xfrm>
            <a:off x="1886426" y="1648285"/>
            <a:ext cx="1368000" cy="2428851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342900" latinLnBrk="0">
              <a:defRPr/>
            </a:pPr>
            <a:endParaRPr lang="fr-FR" sz="1013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57" name="Rectangle 6"/>
          <p:cNvSpPr/>
          <p:nvPr/>
        </p:nvSpPr>
        <p:spPr>
          <a:xfrm>
            <a:off x="264212" y="1648285"/>
            <a:ext cx="1415609" cy="242885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342900" latinLnBrk="0">
              <a:defRPr/>
            </a:pPr>
            <a:endParaRPr lang="fr-FR" sz="1013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58" name="Rectangle 124"/>
          <p:cNvSpPr/>
          <p:nvPr/>
        </p:nvSpPr>
        <p:spPr bwMode="auto">
          <a:xfrm>
            <a:off x="1863821" y="2772097"/>
            <a:ext cx="1276041" cy="11349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lIns="54000" tIns="54000" rIns="54000" bIns="54000">
            <a:spAutoFit/>
          </a:bodyPr>
          <a:lstStyle/>
          <a:p>
            <a:pPr marL="50900" lvl="2" indent="-50900" defTabSz="342900" fontAlgn="base" latinLnBrk="0">
              <a:spcAft>
                <a:spcPts val="113"/>
              </a:spcAft>
              <a:buSzPct val="100000"/>
              <a:buBlip>
                <a:blip r:embed="rId2"/>
              </a:buBlip>
              <a:defRPr/>
            </a:pPr>
            <a:r>
              <a:rPr lang="ko-KR" altLang="en-US" sz="1000" b="1" kern="0" dirty="0">
                <a:solidFill>
                  <a:srgbClr val="0000CC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주소</a:t>
            </a:r>
            <a:endParaRPr lang="en-US" altLang="ko-KR" sz="1000" b="1" kern="0" dirty="0">
              <a:solidFill>
                <a:srgbClr val="0000CC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marL="50900" lvl="2" indent="-50900" defTabSz="342900" fontAlgn="base" latinLnBrk="0">
              <a:spcAft>
                <a:spcPts val="113"/>
              </a:spcAft>
              <a:buSzPct val="100000"/>
              <a:buBlip>
                <a:blip r:embed="rId2"/>
              </a:buBlip>
              <a:defRPr/>
            </a:pPr>
            <a:r>
              <a:rPr lang="ko-KR" altLang="en-US" sz="1000" b="1" kern="0" dirty="0">
                <a:solidFill>
                  <a:srgbClr val="0000CC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경북 구미시 </a:t>
            </a:r>
            <a:r>
              <a:rPr lang="ko-KR" altLang="en-US" sz="1000" b="1" kern="0" dirty="0" err="1">
                <a:solidFill>
                  <a:srgbClr val="0000CC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선산읍</a:t>
            </a:r>
            <a:endParaRPr lang="en-US" altLang="ko-KR" sz="1000" b="1" kern="0" dirty="0">
              <a:solidFill>
                <a:srgbClr val="0000CC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marL="0" lvl="2" defTabSz="342900" fontAlgn="base" latinLnBrk="0">
              <a:spcAft>
                <a:spcPts val="113"/>
              </a:spcAft>
              <a:buSzPct val="100000"/>
              <a:defRPr/>
            </a:pPr>
            <a:r>
              <a:rPr lang="en-US" altLang="ko-KR" sz="1000" b="1" kern="0" dirty="0">
                <a:solidFill>
                  <a:srgbClr val="0000CC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         </a:t>
            </a:r>
            <a:r>
              <a:rPr lang="ko-KR" altLang="en-US" sz="1000" b="1" kern="0" dirty="0" err="1">
                <a:solidFill>
                  <a:srgbClr val="0000CC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조남로</a:t>
            </a:r>
            <a:r>
              <a:rPr lang="en-US" altLang="ko-KR" sz="1000" b="1" kern="0" dirty="0">
                <a:solidFill>
                  <a:srgbClr val="0000CC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83-17</a:t>
            </a:r>
          </a:p>
          <a:p>
            <a:pPr marL="50900" lvl="2" indent="-50900" defTabSz="342900" fontAlgn="base" latinLnBrk="0">
              <a:spcBef>
                <a:spcPts val="113"/>
              </a:spcBef>
              <a:spcAft>
                <a:spcPts val="113"/>
              </a:spcAft>
              <a:buSzPct val="100000"/>
              <a:buBlip>
                <a:blip r:embed="rId2"/>
              </a:buBlip>
              <a:defRPr/>
            </a:pPr>
            <a:r>
              <a:rPr lang="ko-KR" altLang="en-US" sz="1000" b="1" kern="0" dirty="0">
                <a:solidFill>
                  <a:srgbClr val="0000CC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공장 면적</a:t>
            </a:r>
            <a:endParaRPr lang="en-US" altLang="ko-KR" sz="1000" b="1" kern="0" dirty="0">
              <a:solidFill>
                <a:srgbClr val="0000CC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marL="0" lvl="2" defTabSz="342900" fontAlgn="base" latinLnBrk="0">
              <a:spcBef>
                <a:spcPts val="113"/>
              </a:spcBef>
              <a:spcAft>
                <a:spcPts val="113"/>
              </a:spcAft>
              <a:buSzPct val="100000"/>
              <a:defRPr/>
            </a:pPr>
            <a:r>
              <a:rPr lang="en-US" altLang="ko-KR" sz="1000" b="1" kern="0" dirty="0">
                <a:solidFill>
                  <a:srgbClr val="0000CC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  </a:t>
            </a:r>
            <a:r>
              <a:rPr lang="ko-KR" altLang="en-US" sz="1000" b="1" kern="0" dirty="0">
                <a:solidFill>
                  <a:srgbClr val="0000CC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대지 </a:t>
            </a:r>
            <a:r>
              <a:rPr lang="en-US" altLang="ko-KR" sz="1000" b="1" kern="0" dirty="0">
                <a:solidFill>
                  <a:srgbClr val="0000CC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: 860 PY</a:t>
            </a:r>
            <a:r>
              <a:rPr lang="ko-KR" altLang="en-US" sz="1000" b="1" kern="0" dirty="0">
                <a:solidFill>
                  <a:srgbClr val="0000CC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 </a:t>
            </a:r>
            <a:endParaRPr lang="en-US" altLang="ko-KR" sz="1000" b="1" kern="0" dirty="0">
              <a:solidFill>
                <a:srgbClr val="0000CC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marL="0" lvl="2" defTabSz="342900" fontAlgn="base" latinLnBrk="0">
              <a:spcBef>
                <a:spcPts val="113"/>
              </a:spcBef>
              <a:spcAft>
                <a:spcPts val="113"/>
              </a:spcAft>
              <a:buSzPct val="100000"/>
              <a:defRPr/>
            </a:pPr>
            <a:r>
              <a:rPr lang="en-US" altLang="ko-KR" sz="1000" b="1" kern="0" dirty="0">
                <a:solidFill>
                  <a:srgbClr val="0000CC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  </a:t>
            </a:r>
            <a:r>
              <a:rPr lang="ko-KR" altLang="en-US" sz="1000" b="1" kern="0" dirty="0">
                <a:solidFill>
                  <a:srgbClr val="0000CC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건평 </a:t>
            </a:r>
            <a:r>
              <a:rPr lang="en-US" altLang="ko-KR" sz="1000" b="1" kern="0" dirty="0">
                <a:solidFill>
                  <a:srgbClr val="0000CC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: 320 </a:t>
            </a:r>
            <a:r>
              <a:rPr lang="en-US" altLang="ko-KR" sz="1000" b="1" kern="0" dirty="0" err="1">
                <a:solidFill>
                  <a:srgbClr val="0000CC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py</a:t>
            </a:r>
            <a:r>
              <a:rPr lang="ko-KR" altLang="en-US" sz="1000" b="1" kern="0" dirty="0">
                <a:solidFill>
                  <a:srgbClr val="0000CC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 </a:t>
            </a:r>
            <a:endParaRPr lang="en-US" sz="1000" b="1" kern="0" dirty="0">
              <a:solidFill>
                <a:srgbClr val="0000CC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259" name="Rectangle 130"/>
          <p:cNvSpPr/>
          <p:nvPr/>
        </p:nvSpPr>
        <p:spPr bwMode="auto">
          <a:xfrm>
            <a:off x="297358" y="2712735"/>
            <a:ext cx="1502310" cy="118627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54000" tIns="54000" rIns="54000" bIns="54000">
            <a:spAutoFit/>
          </a:bodyPr>
          <a:lstStyle/>
          <a:p>
            <a:pPr marL="50900" lvl="2" indent="-50900" defTabSz="342900" fontAlgn="base" latinLnBrk="0">
              <a:spcBef>
                <a:spcPts val="338"/>
              </a:spcBef>
              <a:buSzPct val="100000"/>
              <a:buBlip>
                <a:blip r:embed="rId2"/>
              </a:buBlip>
              <a:defRPr/>
            </a:pPr>
            <a:endParaRPr lang="en-US" altLang="ko-KR" sz="1000" b="1" kern="0" dirty="0">
              <a:solidFill>
                <a:srgbClr val="0000CC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marL="50900" lvl="2" indent="-50900" defTabSz="342900" fontAlgn="base" latinLnBrk="0">
              <a:spcBef>
                <a:spcPts val="338"/>
              </a:spcBef>
              <a:buSzPct val="100000"/>
              <a:buBlip>
                <a:blip r:embed="rId2"/>
              </a:buBlip>
              <a:defRPr/>
            </a:pPr>
            <a:r>
              <a:rPr lang="ko-KR" altLang="en-US" sz="1000" b="1" kern="0" dirty="0">
                <a:solidFill>
                  <a:srgbClr val="0000CC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다품종 양산으로 도약</a:t>
            </a:r>
            <a:endParaRPr lang="en-US" altLang="ko-KR" sz="1000" b="1" kern="0" dirty="0">
              <a:solidFill>
                <a:srgbClr val="0000CC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marL="50900" lvl="2" indent="-50900" defTabSz="342900" fontAlgn="base" latinLnBrk="0">
              <a:spcBef>
                <a:spcPts val="338"/>
              </a:spcBef>
              <a:buSzPct val="100000"/>
              <a:buBlip>
                <a:blip r:embed="rId2"/>
              </a:buBlip>
              <a:defRPr/>
            </a:pPr>
            <a:r>
              <a:rPr lang="ko-KR" altLang="en-US" sz="1000" b="1" kern="0" dirty="0">
                <a:solidFill>
                  <a:srgbClr val="0000CC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매출</a:t>
            </a:r>
            <a:r>
              <a:rPr lang="en-US" sz="1000" b="1" kern="0" dirty="0">
                <a:solidFill>
                  <a:srgbClr val="0000CC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 </a:t>
            </a:r>
            <a:r>
              <a:rPr lang="ko-KR" altLang="en-US" sz="1000" b="1" kern="0" dirty="0">
                <a:solidFill>
                  <a:srgbClr val="0000CC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증대최대화</a:t>
            </a:r>
            <a:endParaRPr lang="en-US" altLang="ko-KR" sz="1000" b="1" kern="0" dirty="0">
              <a:solidFill>
                <a:srgbClr val="0000CC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marL="50900" lvl="2" indent="-50900" defTabSz="342900" fontAlgn="base" latinLnBrk="0">
              <a:spcBef>
                <a:spcPts val="338"/>
              </a:spcBef>
              <a:buSzPct val="100000"/>
              <a:buBlip>
                <a:blip r:embed="rId2"/>
              </a:buBlip>
              <a:defRPr/>
            </a:pPr>
            <a:r>
              <a:rPr lang="ko-KR" altLang="en-US" sz="1000" b="1" kern="0" dirty="0">
                <a:solidFill>
                  <a:srgbClr val="0000CC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고객 중심   경영체제유지</a:t>
            </a:r>
            <a:endParaRPr lang="en-US" altLang="ko-KR" sz="1000" b="1" kern="0" dirty="0">
              <a:solidFill>
                <a:srgbClr val="0000CC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marL="0" lvl="2" defTabSz="342900" fontAlgn="base" latinLnBrk="0">
              <a:spcBef>
                <a:spcPts val="338"/>
              </a:spcBef>
              <a:buSzPct val="100000"/>
              <a:defRPr/>
            </a:pPr>
            <a:endParaRPr lang="en-US" sz="1000" b="1" kern="0" dirty="0">
              <a:solidFill>
                <a:srgbClr val="0000CC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260" name="Rectangle 127"/>
          <p:cNvSpPr/>
          <p:nvPr/>
        </p:nvSpPr>
        <p:spPr bwMode="auto">
          <a:xfrm>
            <a:off x="3521763" y="2772097"/>
            <a:ext cx="1147801" cy="5450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lIns="54000" tIns="54000" rIns="54000" bIns="54000">
            <a:spAutoFit/>
          </a:bodyPr>
          <a:lstStyle/>
          <a:p>
            <a:pPr marL="0" lvl="2" indent="-50900" defTabSz="342900" fontAlgn="base" latinLnBrk="0">
              <a:spcBef>
                <a:spcPts val="450"/>
              </a:spcBef>
              <a:spcAft>
                <a:spcPts val="450"/>
              </a:spcAft>
              <a:buSzPct val="100000"/>
              <a:buBlip>
                <a:blip r:embed="rId2"/>
              </a:buBlip>
              <a:defRPr/>
            </a:pPr>
            <a:r>
              <a:rPr lang="en-US" sz="1000" b="1" kern="0" dirty="0">
                <a:solidFill>
                  <a:srgbClr val="0000CC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Wire Assembly</a:t>
            </a:r>
          </a:p>
          <a:p>
            <a:pPr marL="0" lvl="2" indent="-50900" defTabSz="342900" fontAlgn="base" latinLnBrk="0">
              <a:spcBef>
                <a:spcPts val="450"/>
              </a:spcBef>
              <a:spcAft>
                <a:spcPts val="450"/>
              </a:spcAft>
              <a:buSzPct val="100000"/>
              <a:buBlip>
                <a:blip r:embed="rId2"/>
              </a:buBlip>
              <a:defRPr/>
            </a:pPr>
            <a:r>
              <a:rPr lang="ko-KR" altLang="en-US" sz="1000" b="1" kern="0" dirty="0">
                <a:solidFill>
                  <a:srgbClr val="0000CC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기타 </a:t>
            </a:r>
            <a:r>
              <a:rPr lang="ko-KR" altLang="en-US" sz="1000" b="1" kern="0" dirty="0" err="1">
                <a:solidFill>
                  <a:srgbClr val="0000CC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전장류</a:t>
            </a:r>
            <a:r>
              <a:rPr lang="ko-KR" altLang="en-US" sz="1000" b="1" kern="0" dirty="0">
                <a:solidFill>
                  <a:srgbClr val="0000CC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 전반</a:t>
            </a:r>
            <a:endParaRPr lang="en-US" sz="1000" b="1" kern="0" dirty="0">
              <a:solidFill>
                <a:srgbClr val="0000CC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cxnSp>
        <p:nvCxnSpPr>
          <p:cNvPr id="261" name="Connecteur droit 117"/>
          <p:cNvCxnSpPr/>
          <p:nvPr/>
        </p:nvCxnSpPr>
        <p:spPr>
          <a:xfrm flipV="1">
            <a:off x="3548953" y="2548244"/>
            <a:ext cx="1341188" cy="7580"/>
          </a:xfrm>
          <a:prstGeom prst="line">
            <a:avLst/>
          </a:prstGeom>
          <a:noFill/>
          <a:ln w="25400" cap="flat" cmpd="sng" algn="ctr">
            <a:solidFill>
              <a:srgbClr val="8291A0"/>
            </a:solidFill>
            <a:prstDash val="solid"/>
          </a:ln>
          <a:effectLst/>
        </p:spPr>
      </p:cxnSp>
      <p:cxnSp>
        <p:nvCxnSpPr>
          <p:cNvPr id="262" name="Connecteur droit 118"/>
          <p:cNvCxnSpPr/>
          <p:nvPr/>
        </p:nvCxnSpPr>
        <p:spPr>
          <a:xfrm flipV="1">
            <a:off x="5140712" y="2537007"/>
            <a:ext cx="1341188" cy="2919"/>
          </a:xfrm>
          <a:prstGeom prst="line">
            <a:avLst/>
          </a:prstGeom>
          <a:noFill/>
          <a:ln w="25400" cap="flat" cmpd="sng" algn="ctr">
            <a:solidFill>
              <a:srgbClr val="00A88C"/>
            </a:solidFill>
            <a:prstDash val="solid"/>
          </a:ln>
          <a:effectLst/>
        </p:spPr>
      </p:cxnSp>
      <p:cxnSp>
        <p:nvCxnSpPr>
          <p:cNvPr id="275" name="Connecteur droit 116"/>
          <p:cNvCxnSpPr/>
          <p:nvPr/>
        </p:nvCxnSpPr>
        <p:spPr>
          <a:xfrm flipV="1">
            <a:off x="1935832" y="2564440"/>
            <a:ext cx="1341188" cy="2919"/>
          </a:xfrm>
          <a:prstGeom prst="line">
            <a:avLst/>
          </a:prstGeom>
          <a:noFill/>
          <a:ln w="25400" cap="flat" cmpd="sng" algn="ctr">
            <a:solidFill>
              <a:srgbClr val="DCAA00"/>
            </a:solidFill>
            <a:prstDash val="solid"/>
          </a:ln>
          <a:effectLst/>
        </p:spPr>
      </p:cxnSp>
      <p:cxnSp>
        <p:nvCxnSpPr>
          <p:cNvPr id="276" name="Connecteur droit 115"/>
          <p:cNvCxnSpPr/>
          <p:nvPr/>
        </p:nvCxnSpPr>
        <p:spPr>
          <a:xfrm flipV="1">
            <a:off x="313161" y="2576276"/>
            <a:ext cx="1344977" cy="0"/>
          </a:xfrm>
          <a:prstGeom prst="line">
            <a:avLst/>
          </a:prstGeom>
          <a:noFill/>
          <a:ln w="25400" cap="flat" cmpd="sng" algn="ctr">
            <a:solidFill>
              <a:srgbClr val="EB4641"/>
            </a:solidFill>
            <a:prstDash val="solid"/>
          </a:ln>
          <a:effectLst/>
        </p:spPr>
      </p:cxnSp>
      <p:sp>
        <p:nvSpPr>
          <p:cNvPr id="278" name="TextBox 277"/>
          <p:cNvSpPr txBox="1"/>
          <p:nvPr/>
        </p:nvSpPr>
        <p:spPr>
          <a:xfrm>
            <a:off x="140617" y="1974940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 latinLnBrk="0"/>
            <a:r>
              <a:rPr lang="ko-KR" altLang="en-US" sz="1200" b="1" dirty="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 </a:t>
            </a:r>
            <a:endParaRPr lang="en-US" altLang="ko-KR" sz="1200" b="1" dirty="0">
              <a:solidFill>
                <a:prstClr val="black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defTabSz="342900" latinLnBrk="0"/>
            <a:r>
              <a:rPr lang="en-US" altLang="ko-KR" sz="1200" b="1" dirty="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   </a:t>
            </a:r>
            <a:r>
              <a:rPr lang="ko-KR" altLang="en-US" sz="1200" b="1" dirty="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주</a:t>
            </a:r>
            <a:r>
              <a:rPr lang="en-US" altLang="ko-KR" sz="1200" b="1" dirty="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) </a:t>
            </a:r>
            <a:r>
              <a:rPr lang="ko-KR" altLang="en-US" sz="1200" b="1" dirty="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성화전자</a:t>
            </a:r>
          </a:p>
        </p:txBody>
      </p:sp>
      <p:sp>
        <p:nvSpPr>
          <p:cNvPr id="488" name="TextBox 487"/>
          <p:cNvSpPr txBox="1"/>
          <p:nvPr/>
        </p:nvSpPr>
        <p:spPr>
          <a:xfrm>
            <a:off x="2044329" y="2086284"/>
            <a:ext cx="1067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 latinLnBrk="0"/>
            <a:r>
              <a:rPr lang="ko-KR" altLang="en-US" sz="1200" b="1" dirty="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대 표 이 사</a:t>
            </a:r>
            <a:endParaRPr lang="en-US" altLang="ko-KR" sz="1200" b="1" dirty="0">
              <a:solidFill>
                <a:prstClr val="black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defTabSz="342900" latinLnBrk="0"/>
            <a:r>
              <a:rPr lang="en-US" altLang="ko-KR" sz="1200" b="1" dirty="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    : </a:t>
            </a:r>
            <a:r>
              <a:rPr lang="ko-KR" altLang="en-US" sz="1200" b="1" dirty="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조 용 일</a:t>
            </a:r>
          </a:p>
        </p:txBody>
      </p:sp>
      <p:sp>
        <p:nvSpPr>
          <p:cNvPr id="489" name="TextBox 488"/>
          <p:cNvSpPr txBox="1"/>
          <p:nvPr/>
        </p:nvSpPr>
        <p:spPr>
          <a:xfrm>
            <a:off x="3588152" y="2100768"/>
            <a:ext cx="1188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 latinLnBrk="0"/>
            <a:r>
              <a:rPr lang="ko-KR" altLang="en-US" sz="1200" b="1" dirty="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주요 생산 품목</a:t>
            </a:r>
          </a:p>
        </p:txBody>
      </p:sp>
      <p:sp>
        <p:nvSpPr>
          <p:cNvPr id="490" name="TextBox 489"/>
          <p:cNvSpPr txBox="1"/>
          <p:nvPr/>
        </p:nvSpPr>
        <p:spPr>
          <a:xfrm>
            <a:off x="5317421" y="2086284"/>
            <a:ext cx="9877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 latinLnBrk="0"/>
            <a:r>
              <a:rPr lang="ko-KR" altLang="en-US" sz="1200" b="1" dirty="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주요</a:t>
            </a:r>
            <a:r>
              <a:rPr lang="en-US" altLang="ko-KR" sz="1200" b="1" dirty="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 </a:t>
            </a:r>
            <a:r>
              <a:rPr lang="ko-KR" altLang="en-US" sz="1200" b="1" dirty="0" err="1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고객사</a:t>
            </a:r>
            <a:endParaRPr lang="ko-KR" altLang="en-US" sz="1200" b="1" dirty="0">
              <a:solidFill>
                <a:prstClr val="black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0C95E7-F552-47E3-B01D-026B6EDAD2D4}"/>
              </a:ext>
            </a:extLst>
          </p:cNvPr>
          <p:cNvSpPr txBox="1"/>
          <p:nvPr/>
        </p:nvSpPr>
        <p:spPr>
          <a:xfrm>
            <a:off x="5105916" y="2670223"/>
            <a:ext cx="1341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>
                <a:solidFill>
                  <a:srgbClr val="0000CC"/>
                </a:solidFill>
                <a:latin typeface="+mj-ea"/>
                <a:ea typeface="+mj-ea"/>
              </a:rPr>
              <a:t>1,LG</a:t>
            </a:r>
            <a:r>
              <a:rPr lang="ko-KR" altLang="en-US" sz="800" b="1" dirty="0">
                <a:solidFill>
                  <a:srgbClr val="0000CC"/>
                </a:solidFill>
                <a:latin typeface="+mj-ea"/>
                <a:ea typeface="+mj-ea"/>
              </a:rPr>
              <a:t>전자 </a:t>
            </a:r>
            <a:r>
              <a:rPr lang="en-US" altLang="ko-KR" sz="800" b="1" dirty="0">
                <a:solidFill>
                  <a:srgbClr val="0000CC"/>
                </a:solidFill>
                <a:latin typeface="+mj-ea"/>
                <a:ea typeface="+mj-ea"/>
              </a:rPr>
              <a:t>1</a:t>
            </a:r>
            <a:r>
              <a:rPr lang="ko-KR" altLang="en-US" sz="800" b="1" dirty="0">
                <a:solidFill>
                  <a:srgbClr val="0000CC"/>
                </a:solidFill>
                <a:latin typeface="+mj-ea"/>
                <a:ea typeface="+mj-ea"/>
              </a:rPr>
              <a:t>차협력사</a:t>
            </a:r>
            <a:endParaRPr lang="en-US" altLang="ko-KR" sz="800" b="1" dirty="0">
              <a:solidFill>
                <a:srgbClr val="0000CC"/>
              </a:solidFill>
              <a:latin typeface="+mj-ea"/>
              <a:ea typeface="+mj-ea"/>
            </a:endParaRPr>
          </a:p>
          <a:p>
            <a:r>
              <a:rPr lang="en-US" altLang="ko-KR" sz="800" b="1" dirty="0">
                <a:solidFill>
                  <a:srgbClr val="0000CC"/>
                </a:solidFill>
                <a:latin typeface="+mj-ea"/>
                <a:ea typeface="+mj-ea"/>
              </a:rPr>
              <a:t>            </a:t>
            </a:r>
            <a:r>
              <a:rPr lang="ko-KR" altLang="en-US" sz="800" b="1" dirty="0" err="1">
                <a:solidFill>
                  <a:srgbClr val="0000CC"/>
                </a:solidFill>
                <a:latin typeface="+mj-ea"/>
                <a:ea typeface="+mj-ea"/>
              </a:rPr>
              <a:t>행성사</a:t>
            </a:r>
            <a:endParaRPr lang="en-US" altLang="ko-KR" sz="800" b="1" dirty="0">
              <a:solidFill>
                <a:srgbClr val="0000CC"/>
              </a:solidFill>
              <a:latin typeface="+mj-ea"/>
              <a:ea typeface="+mj-ea"/>
            </a:endParaRPr>
          </a:p>
          <a:p>
            <a:r>
              <a:rPr lang="en-US" altLang="ko-KR" sz="800" b="1" dirty="0">
                <a:solidFill>
                  <a:srgbClr val="0000CC"/>
                </a:solidFill>
                <a:latin typeface="+mj-ea"/>
                <a:ea typeface="+mj-ea"/>
              </a:rPr>
              <a:t>2,</a:t>
            </a:r>
            <a:r>
              <a:rPr lang="ko-KR" altLang="en-US" sz="800" b="1" dirty="0" err="1">
                <a:solidFill>
                  <a:srgbClr val="0000CC"/>
                </a:solidFill>
                <a:latin typeface="+mj-ea"/>
                <a:ea typeface="+mj-ea"/>
              </a:rPr>
              <a:t>월드텍코리아</a:t>
            </a:r>
            <a:r>
              <a:rPr lang="en-US" altLang="ko-KR" sz="800" b="1" dirty="0">
                <a:solidFill>
                  <a:srgbClr val="0000CC"/>
                </a:solidFill>
                <a:latin typeface="+mj-ea"/>
                <a:ea typeface="+mj-ea"/>
              </a:rPr>
              <a:t>(</a:t>
            </a:r>
            <a:r>
              <a:rPr lang="ko-KR" altLang="en-US" sz="800" b="1" dirty="0">
                <a:solidFill>
                  <a:srgbClr val="0000CC"/>
                </a:solidFill>
                <a:latin typeface="+mj-ea"/>
                <a:ea typeface="+mj-ea"/>
              </a:rPr>
              <a:t>의료기기</a:t>
            </a:r>
            <a:r>
              <a:rPr lang="en-US" altLang="ko-KR" sz="800" b="1" dirty="0">
                <a:solidFill>
                  <a:srgbClr val="0000CC"/>
                </a:solidFill>
                <a:latin typeface="+mj-ea"/>
                <a:ea typeface="+mj-ea"/>
              </a:rPr>
              <a:t>)</a:t>
            </a:r>
          </a:p>
          <a:p>
            <a:endParaRPr lang="en-US" altLang="ko-KR" sz="800" b="1" dirty="0">
              <a:solidFill>
                <a:srgbClr val="0000CC"/>
              </a:solidFill>
              <a:latin typeface="+mj-ea"/>
              <a:ea typeface="+mj-ea"/>
            </a:endParaRPr>
          </a:p>
          <a:p>
            <a:r>
              <a:rPr lang="en-US" altLang="ko-KR" sz="800" b="1" dirty="0">
                <a:solidFill>
                  <a:srgbClr val="0000CC"/>
                </a:solidFill>
                <a:latin typeface="+mj-ea"/>
                <a:ea typeface="+mj-ea"/>
              </a:rPr>
              <a:t>3,</a:t>
            </a:r>
            <a:r>
              <a:rPr lang="ko-KR" altLang="en-US" sz="800" b="1" dirty="0" err="1">
                <a:solidFill>
                  <a:srgbClr val="0000CC"/>
                </a:solidFill>
                <a:latin typeface="+mj-ea"/>
                <a:ea typeface="+mj-ea"/>
              </a:rPr>
              <a:t>미지에너텍</a:t>
            </a:r>
            <a:r>
              <a:rPr lang="en-US" altLang="ko-KR" sz="800" b="1" dirty="0">
                <a:solidFill>
                  <a:srgbClr val="0000CC"/>
                </a:solidFill>
                <a:latin typeface="+mj-ea"/>
                <a:ea typeface="+mj-ea"/>
              </a:rPr>
              <a:t>(</a:t>
            </a:r>
            <a:r>
              <a:rPr lang="ko-KR" altLang="en-US" sz="800" b="1" dirty="0">
                <a:solidFill>
                  <a:srgbClr val="0000CC"/>
                </a:solidFill>
                <a:latin typeface="+mj-ea"/>
                <a:ea typeface="+mj-ea"/>
              </a:rPr>
              <a:t>장비제조</a:t>
            </a:r>
            <a:r>
              <a:rPr lang="en-US" altLang="ko-KR" sz="800" b="1" dirty="0">
                <a:solidFill>
                  <a:srgbClr val="0000CC"/>
                </a:solidFill>
                <a:latin typeface="+mj-ea"/>
                <a:ea typeface="+mj-ea"/>
              </a:rPr>
              <a:t>)</a:t>
            </a:r>
          </a:p>
          <a:p>
            <a:endParaRPr lang="en-US" altLang="ko-KR" sz="800" b="1" dirty="0">
              <a:solidFill>
                <a:srgbClr val="0000CC"/>
              </a:solidFill>
              <a:latin typeface="+mj-ea"/>
              <a:ea typeface="+mj-ea"/>
            </a:endParaRPr>
          </a:p>
          <a:p>
            <a:r>
              <a:rPr lang="en-US" altLang="ko-KR" sz="800" b="1" dirty="0">
                <a:solidFill>
                  <a:srgbClr val="0000CC"/>
                </a:solidFill>
                <a:latin typeface="+mj-ea"/>
                <a:ea typeface="+mj-ea"/>
              </a:rPr>
              <a:t>4.X-Ray </a:t>
            </a:r>
            <a:r>
              <a:rPr lang="ko-KR" altLang="en-US" sz="800" b="1" dirty="0">
                <a:solidFill>
                  <a:srgbClr val="0000CC"/>
                </a:solidFill>
                <a:latin typeface="+mj-ea"/>
                <a:ea typeface="+mj-ea"/>
              </a:rPr>
              <a:t>장비 파워용 </a:t>
            </a:r>
            <a:endParaRPr lang="en-US" altLang="ko-KR" sz="800" b="1" dirty="0">
              <a:solidFill>
                <a:srgbClr val="0000CC"/>
              </a:solidFill>
              <a:latin typeface="+mj-ea"/>
              <a:ea typeface="+mj-ea"/>
            </a:endParaRPr>
          </a:p>
          <a:p>
            <a:endParaRPr lang="en-US" altLang="ko-KR" sz="800" b="1" dirty="0">
              <a:solidFill>
                <a:srgbClr val="0000CC"/>
              </a:solidFill>
              <a:latin typeface="+mj-ea"/>
              <a:ea typeface="+mj-ea"/>
            </a:endParaRPr>
          </a:p>
          <a:p>
            <a:r>
              <a:rPr lang="en-US" altLang="ko-KR" sz="800" b="1" dirty="0">
                <a:solidFill>
                  <a:srgbClr val="0000CC"/>
                </a:solidFill>
                <a:latin typeface="+mj-ea"/>
                <a:ea typeface="+mj-ea"/>
              </a:rPr>
              <a:t>5,SA.</a:t>
            </a:r>
            <a:r>
              <a:rPr lang="ko-KR" altLang="en-US" sz="800" b="1" dirty="0">
                <a:solidFill>
                  <a:srgbClr val="0000CC"/>
                </a:solidFill>
                <a:latin typeface="+mj-ea"/>
                <a:ea typeface="+mj-ea"/>
              </a:rPr>
              <a:t> 코리아</a:t>
            </a:r>
            <a:r>
              <a:rPr lang="en-US" altLang="ko-KR" sz="800" b="1" dirty="0">
                <a:latin typeface="+mj-ea"/>
                <a:ea typeface="+mj-ea"/>
              </a:rPr>
              <a:t>, </a:t>
            </a:r>
            <a:r>
              <a:rPr lang="en-US" altLang="ko-KR" sz="800" b="1" dirty="0">
                <a:solidFill>
                  <a:srgbClr val="0000CC"/>
                </a:solidFill>
                <a:latin typeface="+mj-ea"/>
                <a:ea typeface="+mj-ea"/>
              </a:rPr>
              <a:t>(</a:t>
            </a:r>
            <a:r>
              <a:rPr lang="ko-KR" altLang="en-US" sz="800" b="1" dirty="0">
                <a:solidFill>
                  <a:srgbClr val="0000CC"/>
                </a:solidFill>
                <a:latin typeface="+mj-ea"/>
                <a:ea typeface="+mj-ea"/>
              </a:rPr>
              <a:t>계수기품</a:t>
            </a:r>
            <a:r>
              <a:rPr lang="en-US" altLang="ko-KR" sz="800" b="1" dirty="0">
                <a:solidFill>
                  <a:srgbClr val="0000CC"/>
                </a:solidFill>
                <a:latin typeface="+mj-ea"/>
                <a:ea typeface="+mj-ea"/>
              </a:rPr>
              <a:t>)</a:t>
            </a:r>
            <a:endParaRPr lang="ko-KR" altLang="en-US" sz="800" b="1" dirty="0">
              <a:solidFill>
                <a:srgbClr val="0000CC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08701877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5"/>
          <p:cNvSpPr txBox="1">
            <a:spLocks/>
          </p:cNvSpPr>
          <p:nvPr/>
        </p:nvSpPr>
        <p:spPr>
          <a:xfrm>
            <a:off x="485775" y="825931"/>
            <a:ext cx="1259960" cy="23083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defPPr>
              <a:defRPr lang="ko-KR"/>
            </a:defPPr>
            <a:lvl1pPr marL="457200" indent="-457200" defTabSz="342900" latinLnBrk="0">
              <a:spcBef>
                <a:spcPct val="0"/>
              </a:spcBef>
              <a:buFont typeface="Wingdings" panose="05000000000000000000" pitchFamily="2" charset="2"/>
              <a:buChar char="Ø"/>
              <a:defRPr sz="3000" b="1">
                <a:latin typeface="HY동녘B" panose="02030600000101010101" pitchFamily="18" charset="-127"/>
                <a:ea typeface="HY동녘B" panose="02030600000101010101" pitchFamily="18" charset="-127"/>
                <a:cs typeface="+mj-cs"/>
              </a:defRPr>
            </a:lvl1pPr>
          </a:lstStyle>
          <a:p>
            <a:pPr marL="0" indent="0">
              <a:buNone/>
            </a:pPr>
            <a:r>
              <a:rPr lang="ko-KR" altLang="en-US" sz="1500" dirty="0"/>
              <a:t>▣</a:t>
            </a:r>
            <a:r>
              <a:rPr lang="en-US" altLang="ko-KR" sz="1500" dirty="0"/>
              <a:t> </a:t>
            </a:r>
            <a:r>
              <a:rPr lang="ko-KR" altLang="en-US" sz="1500"/>
              <a:t>업무 조직도</a:t>
            </a:r>
            <a:endParaRPr lang="fr-FR" sz="15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14326" y="270113"/>
            <a:ext cx="1197444" cy="346249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195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sz="2250" dirty="0">
                <a:solidFill>
                  <a:schemeClr val="tx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조직도</a:t>
            </a:r>
            <a:endParaRPr lang="en-US" sz="2250" dirty="0">
              <a:solidFill>
                <a:schemeClr val="tx1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34" name="Rectangle 15"/>
          <p:cNvSpPr/>
          <p:nvPr/>
        </p:nvSpPr>
        <p:spPr>
          <a:xfrm>
            <a:off x="1336081" y="3289357"/>
            <a:ext cx="876464" cy="902555"/>
          </a:xfrm>
          <a:prstGeom prst="rect">
            <a:avLst/>
          </a:prstGeom>
          <a:solidFill>
            <a:srgbClr val="E7ECF7"/>
          </a:solidFill>
          <a:ln w="9525" cap="flat" cmpd="sng" algn="ctr">
            <a:noFill/>
            <a:prstDash val="solid"/>
          </a:ln>
          <a:effectLst/>
        </p:spPr>
        <p:txBody>
          <a:bodyPr lIns="27000" tIns="54000" rIns="27000" bIns="54000" rtlCol="0" anchor="t" anchorCtr="0"/>
          <a:lstStyle/>
          <a:p>
            <a:pPr marL="96441" indent="-96441" defTabSz="342900" latinLnBrk="0">
              <a:spcBef>
                <a:spcPts val="450"/>
              </a:spcBef>
              <a:spcAft>
                <a:spcPts val="450"/>
              </a:spcAft>
              <a:buBlip>
                <a:blip r:embed="rId2"/>
              </a:buBlip>
              <a:defRPr/>
            </a:pPr>
            <a:r>
              <a:rPr lang="ko-KR" altLang="en-US" sz="75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업체개발</a:t>
            </a:r>
            <a:endParaRPr lang="en-US" altLang="ko-KR" sz="750" b="1" kern="0" dirty="0">
              <a:solidFill>
                <a:prstClr val="black">
                  <a:lumMod val="75000"/>
                  <a:lumOff val="25000"/>
                </a:prst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  <a:p>
            <a:pPr marL="96441" indent="-96441" defTabSz="342900" latinLnBrk="0">
              <a:spcBef>
                <a:spcPts val="450"/>
              </a:spcBef>
              <a:spcAft>
                <a:spcPts val="450"/>
              </a:spcAft>
              <a:buBlip>
                <a:blip r:embed="rId2"/>
              </a:buBlip>
              <a:defRPr/>
            </a:pPr>
            <a:r>
              <a:rPr lang="ko-KR" altLang="en-US" sz="75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국</a:t>
            </a:r>
            <a:r>
              <a:rPr lang="en-US" altLang="ko-KR" sz="75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.</a:t>
            </a:r>
            <a:r>
              <a:rPr lang="ko-KR" altLang="en-US" sz="75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내외 영업관리 및 발굴</a:t>
            </a:r>
            <a:endParaRPr lang="fr-FR" sz="750" b="1" kern="0" dirty="0">
              <a:solidFill>
                <a:prstClr val="black">
                  <a:lumMod val="75000"/>
                  <a:lumOff val="25000"/>
                </a:prst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</p:txBody>
      </p:sp>
      <p:sp>
        <p:nvSpPr>
          <p:cNvPr id="36" name="Rectangle 18"/>
          <p:cNvSpPr/>
          <p:nvPr/>
        </p:nvSpPr>
        <p:spPr>
          <a:xfrm>
            <a:off x="2407479" y="3289357"/>
            <a:ext cx="929722" cy="896604"/>
          </a:xfrm>
          <a:prstGeom prst="rect">
            <a:avLst/>
          </a:prstGeom>
          <a:solidFill>
            <a:srgbClr val="E7ECF7"/>
          </a:solidFill>
          <a:ln w="9525" cap="flat" cmpd="sng" algn="ctr">
            <a:noFill/>
            <a:prstDash val="solid"/>
          </a:ln>
          <a:effectLst/>
        </p:spPr>
        <p:txBody>
          <a:bodyPr lIns="27000" tIns="54000" rIns="27000" bIns="54000" rtlCol="0" anchor="t" anchorCtr="0"/>
          <a:lstStyle/>
          <a:p>
            <a:pPr marL="96441" indent="-96441" defTabSz="342900" latinLnBrk="0">
              <a:spcBef>
                <a:spcPts val="450"/>
              </a:spcBef>
              <a:spcAft>
                <a:spcPts val="450"/>
              </a:spcAft>
              <a:buBlip>
                <a:blip r:embed="rId2"/>
              </a:buBlip>
              <a:defRPr/>
            </a:pPr>
            <a:r>
              <a:rPr lang="ko-KR" altLang="en-US" sz="75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부품 및 소재개발</a:t>
            </a:r>
            <a:endParaRPr lang="en-US" altLang="ko-KR" sz="750" b="1" kern="0" dirty="0">
              <a:solidFill>
                <a:prstClr val="black">
                  <a:lumMod val="75000"/>
                  <a:lumOff val="25000"/>
                </a:prst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  <a:p>
            <a:pPr marL="96441" indent="-96441" defTabSz="342900" latinLnBrk="0">
              <a:spcBef>
                <a:spcPts val="450"/>
              </a:spcBef>
              <a:spcAft>
                <a:spcPts val="450"/>
              </a:spcAft>
              <a:buBlip>
                <a:blip r:embed="rId2"/>
              </a:buBlip>
              <a:defRPr/>
            </a:pPr>
            <a:r>
              <a:rPr lang="ko-KR" altLang="en-US" sz="75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해외규격관리</a:t>
            </a:r>
            <a:endParaRPr lang="en-US" altLang="ko-KR" sz="750" b="1" kern="0" dirty="0">
              <a:solidFill>
                <a:prstClr val="black">
                  <a:lumMod val="75000"/>
                  <a:lumOff val="25000"/>
                </a:prst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  <a:p>
            <a:pPr marL="96441" indent="-96441" defTabSz="342900" latinLnBrk="0">
              <a:spcBef>
                <a:spcPts val="450"/>
              </a:spcBef>
              <a:spcAft>
                <a:spcPts val="450"/>
              </a:spcAft>
              <a:buBlip>
                <a:blip r:embed="rId2"/>
              </a:buBlip>
              <a:defRPr/>
            </a:pPr>
            <a:r>
              <a:rPr lang="ko-KR" altLang="en-US" sz="75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신규품목 개발 </a:t>
            </a:r>
            <a:endParaRPr lang="fr-FR" sz="750" b="1" kern="0" dirty="0">
              <a:solidFill>
                <a:prstClr val="black">
                  <a:lumMod val="75000"/>
                  <a:lumOff val="25000"/>
                </a:prst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</p:txBody>
      </p:sp>
      <p:sp>
        <p:nvSpPr>
          <p:cNvPr id="37" name="Rectangle 19"/>
          <p:cNvSpPr/>
          <p:nvPr/>
        </p:nvSpPr>
        <p:spPr bwMode="auto">
          <a:xfrm>
            <a:off x="2406395" y="3503535"/>
            <a:ext cx="953763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869" lvl="2" defTabSz="342900" eaLnBrk="0" latinLnBrk="0" hangingPunct="0">
              <a:buSzPct val="100000"/>
              <a:defRPr/>
            </a:pPr>
            <a:endParaRPr lang="en-US" sz="750" kern="0" dirty="0">
              <a:solidFill>
                <a:srgbClr val="4E4F54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8" name="Rectangle 21"/>
          <p:cNvSpPr/>
          <p:nvPr/>
        </p:nvSpPr>
        <p:spPr>
          <a:xfrm>
            <a:off x="3554008" y="3289357"/>
            <a:ext cx="863862" cy="902555"/>
          </a:xfrm>
          <a:prstGeom prst="rect">
            <a:avLst/>
          </a:prstGeom>
          <a:solidFill>
            <a:srgbClr val="E7ECF7"/>
          </a:solidFill>
          <a:ln w="9525" cap="flat" cmpd="sng" algn="ctr">
            <a:noFill/>
            <a:prstDash val="solid"/>
          </a:ln>
          <a:effectLst/>
        </p:spPr>
        <p:txBody>
          <a:bodyPr lIns="27000" tIns="54000" rIns="27000" bIns="54000" rtlCol="0" anchor="t" anchorCtr="0"/>
          <a:lstStyle/>
          <a:p>
            <a:pPr defTabSz="342900" latinLnBrk="0">
              <a:spcBef>
                <a:spcPts val="450"/>
              </a:spcBef>
              <a:spcAft>
                <a:spcPts val="450"/>
              </a:spcAft>
              <a:defRPr/>
            </a:pPr>
            <a:endParaRPr lang="en-US" altLang="ko-KR" sz="750" b="1" kern="0" dirty="0">
              <a:solidFill>
                <a:prstClr val="black">
                  <a:lumMod val="75000"/>
                  <a:lumOff val="25000"/>
                </a:prst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  <a:p>
            <a:pPr marL="96441" indent="-96441" defTabSz="342900" latinLnBrk="0">
              <a:spcBef>
                <a:spcPts val="450"/>
              </a:spcBef>
              <a:spcAft>
                <a:spcPts val="450"/>
              </a:spcAft>
              <a:buBlip>
                <a:blip r:embed="rId2"/>
              </a:buBlip>
              <a:defRPr/>
            </a:pPr>
            <a:r>
              <a:rPr lang="en-US" sz="75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WIRE</a:t>
            </a:r>
            <a:r>
              <a:rPr lang="ko-KR" altLang="en-US" sz="75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생산</a:t>
            </a:r>
            <a:endParaRPr lang="fr-FR" sz="750" b="1" kern="0" dirty="0">
              <a:solidFill>
                <a:prstClr val="black">
                  <a:lumMod val="75000"/>
                  <a:lumOff val="25000"/>
                </a:prst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</p:txBody>
      </p:sp>
      <p:sp>
        <p:nvSpPr>
          <p:cNvPr id="39" name="Rectangle 24"/>
          <p:cNvSpPr/>
          <p:nvPr/>
        </p:nvSpPr>
        <p:spPr>
          <a:xfrm>
            <a:off x="5669432" y="3289357"/>
            <a:ext cx="822885" cy="896603"/>
          </a:xfrm>
          <a:prstGeom prst="rect">
            <a:avLst/>
          </a:prstGeom>
          <a:solidFill>
            <a:srgbClr val="E7ECF7"/>
          </a:solidFill>
          <a:ln w="9525" cap="flat" cmpd="sng" algn="ctr">
            <a:noFill/>
            <a:prstDash val="solid"/>
          </a:ln>
          <a:effectLst/>
        </p:spPr>
        <p:txBody>
          <a:bodyPr lIns="27000" tIns="54000" rIns="27000" bIns="54000" rtlCol="0" anchor="t" anchorCtr="0"/>
          <a:lstStyle/>
          <a:p>
            <a:pPr marL="96441" indent="-96441" defTabSz="342900" latinLnBrk="0">
              <a:spcBef>
                <a:spcPts val="450"/>
              </a:spcBef>
              <a:spcAft>
                <a:spcPts val="450"/>
              </a:spcAft>
              <a:buBlip>
                <a:blip r:embed="rId2"/>
              </a:buBlip>
              <a:defRPr/>
            </a:pPr>
            <a:r>
              <a:rPr lang="ko-KR" altLang="en-US" sz="75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국</a:t>
            </a:r>
            <a:r>
              <a:rPr lang="en-US" altLang="ko-KR" sz="75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.</a:t>
            </a:r>
            <a:r>
              <a:rPr lang="ko-KR" altLang="en-US" sz="75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내외 자재구매</a:t>
            </a:r>
            <a:endParaRPr lang="en-US" altLang="ko-KR" sz="750" b="1" kern="0" dirty="0">
              <a:solidFill>
                <a:prstClr val="black">
                  <a:lumMod val="75000"/>
                  <a:lumOff val="25000"/>
                </a:prst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  <a:p>
            <a:pPr marL="96441" indent="-96441" defTabSz="342900" latinLnBrk="0">
              <a:spcBef>
                <a:spcPts val="450"/>
              </a:spcBef>
              <a:spcAft>
                <a:spcPts val="450"/>
              </a:spcAft>
              <a:buBlip>
                <a:blip r:embed="rId2"/>
              </a:buBlip>
              <a:defRPr/>
            </a:pPr>
            <a:r>
              <a:rPr lang="en-US" sz="75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CI </a:t>
            </a:r>
            <a:r>
              <a:rPr lang="ko-KR" altLang="en-US" sz="75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관련 업무 및 </a:t>
            </a:r>
            <a:r>
              <a:rPr lang="ko-KR" altLang="en-US" sz="750" b="1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해외처</a:t>
            </a:r>
            <a:r>
              <a:rPr lang="ko-KR" altLang="en-US" sz="75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 발굴</a:t>
            </a:r>
            <a:endParaRPr lang="fr-FR" sz="750" b="1" kern="0" dirty="0">
              <a:solidFill>
                <a:prstClr val="black">
                  <a:lumMod val="75000"/>
                  <a:lumOff val="25000"/>
                </a:prst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</p:txBody>
      </p:sp>
      <p:sp>
        <p:nvSpPr>
          <p:cNvPr id="41" name="Rectangle 28"/>
          <p:cNvSpPr/>
          <p:nvPr/>
        </p:nvSpPr>
        <p:spPr>
          <a:xfrm>
            <a:off x="1313151" y="2601065"/>
            <a:ext cx="865167" cy="249328"/>
          </a:xfrm>
          <a:prstGeom prst="rect">
            <a:avLst/>
          </a:prstGeom>
          <a:solidFill>
            <a:srgbClr val="EB4641"/>
          </a:solidFill>
          <a:ln w="9525" cap="flat" cmpd="sng" algn="ctr">
            <a:noFill/>
            <a:prstDash val="solid"/>
          </a:ln>
          <a:effectLst/>
        </p:spPr>
        <p:txBody>
          <a:bodyPr lIns="36000" rIns="36000" rtlCol="0" anchor="ctr"/>
          <a:lstStyle/>
          <a:p>
            <a:pPr algn="ctr" defTabSz="342900" latinLnBrk="0">
              <a:defRPr/>
            </a:pPr>
            <a:r>
              <a:rPr lang="ko-KR" altLang="en-US" sz="750" b="1" kern="0" dirty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영업</a:t>
            </a:r>
            <a:r>
              <a:rPr lang="en-US" altLang="ko-KR" sz="750" b="1" kern="0" dirty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750" b="1" kern="0" dirty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기술 지원팀</a:t>
            </a:r>
            <a:endParaRPr lang="en-US" altLang="ko-KR" sz="750" b="1" kern="0" dirty="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342900" latinLnBrk="0">
              <a:defRPr/>
            </a:pPr>
            <a:r>
              <a:rPr lang="en-US" sz="600" b="1" kern="0" dirty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(Sales/Tech-Biz)</a:t>
            </a:r>
          </a:p>
        </p:txBody>
      </p:sp>
      <p:sp>
        <p:nvSpPr>
          <p:cNvPr id="42" name="Rectangle 29"/>
          <p:cNvSpPr/>
          <p:nvPr/>
        </p:nvSpPr>
        <p:spPr>
          <a:xfrm>
            <a:off x="2404588" y="2600346"/>
            <a:ext cx="908577" cy="249328"/>
          </a:xfrm>
          <a:prstGeom prst="rect">
            <a:avLst/>
          </a:prstGeom>
          <a:solidFill>
            <a:srgbClr val="EB464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ko-KR" altLang="en-US" sz="750" b="1" kern="0" dirty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개발</a:t>
            </a:r>
            <a:r>
              <a:rPr lang="en-US" altLang="ko-KR" sz="750" b="1" kern="0" dirty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750" b="1" kern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품질팀</a:t>
            </a:r>
            <a:endParaRPr lang="en-US" altLang="ko-KR" sz="750" b="1" kern="0" dirty="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342900" latinLnBrk="0">
              <a:defRPr/>
            </a:pPr>
            <a:r>
              <a:rPr lang="en-US" sz="600" b="1" kern="0" dirty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(Develop/Quality)</a:t>
            </a:r>
          </a:p>
        </p:txBody>
      </p:sp>
      <p:sp>
        <p:nvSpPr>
          <p:cNvPr id="43" name="Rectangle 30"/>
          <p:cNvSpPr/>
          <p:nvPr/>
        </p:nvSpPr>
        <p:spPr>
          <a:xfrm>
            <a:off x="3539435" y="2601065"/>
            <a:ext cx="863862" cy="249328"/>
          </a:xfrm>
          <a:prstGeom prst="rect">
            <a:avLst/>
          </a:prstGeom>
          <a:solidFill>
            <a:srgbClr val="EB464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ko-KR" altLang="en-US" sz="750" b="1" kern="0" dirty="0" err="1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생산팀</a:t>
            </a:r>
            <a:endParaRPr lang="en-US" altLang="ko-KR" sz="750" b="1" kern="0" dirty="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342900" latinLnBrk="0">
              <a:defRPr/>
            </a:pPr>
            <a:r>
              <a:rPr lang="en-US" altLang="ko-KR" sz="600" b="1" kern="0" dirty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(Production )</a:t>
            </a:r>
            <a:endParaRPr lang="en-US" sz="600" b="1" kern="0" dirty="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4" name="Rectangle 31"/>
          <p:cNvSpPr/>
          <p:nvPr/>
        </p:nvSpPr>
        <p:spPr>
          <a:xfrm>
            <a:off x="5611607" y="2600346"/>
            <a:ext cx="821982" cy="263592"/>
          </a:xfrm>
          <a:prstGeom prst="rect">
            <a:avLst/>
          </a:prstGeom>
          <a:solidFill>
            <a:srgbClr val="EB4641"/>
          </a:solidFill>
          <a:ln w="952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342900" latinLnBrk="0">
              <a:defRPr/>
            </a:pPr>
            <a:r>
              <a:rPr lang="ko-KR" altLang="en-US" sz="750" b="1" kern="0" dirty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구매</a:t>
            </a:r>
            <a:r>
              <a:rPr lang="en-US" altLang="ko-KR" sz="750" b="1" kern="0" dirty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750" b="1" kern="0" dirty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자재</a:t>
            </a:r>
            <a:endParaRPr lang="en-US" altLang="ko-KR" sz="750" b="1" kern="0" dirty="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342900" latinLnBrk="0">
              <a:defRPr/>
            </a:pPr>
            <a:r>
              <a:rPr lang="en-US" sz="600" b="1" kern="0" dirty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(purchase/material)</a:t>
            </a:r>
          </a:p>
        </p:txBody>
      </p:sp>
      <p:sp>
        <p:nvSpPr>
          <p:cNvPr id="45" name="Rectangle 27"/>
          <p:cNvSpPr/>
          <p:nvPr/>
        </p:nvSpPr>
        <p:spPr>
          <a:xfrm>
            <a:off x="2976343" y="1635919"/>
            <a:ext cx="919254" cy="249328"/>
          </a:xfrm>
          <a:prstGeom prst="rect">
            <a:avLst/>
          </a:prstGeom>
          <a:solidFill>
            <a:srgbClr val="4D4D4D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" tIns="34290" rIns="18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900" dirty="0">
                <a:solidFill>
                  <a:schemeClr val="bg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대표이사</a:t>
            </a:r>
            <a:endParaRPr lang="en-US" altLang="ko-KR" sz="900" dirty="0">
              <a:solidFill>
                <a:schemeClr val="bg1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/>
            <a:r>
              <a:rPr lang="en-US" altLang="ko-KR" sz="800" kern="0" dirty="0">
                <a:solidFill>
                  <a:srgbClr val="FFFFFF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CEO</a:t>
            </a:r>
          </a:p>
        </p:txBody>
      </p:sp>
      <p:sp>
        <p:nvSpPr>
          <p:cNvPr id="46" name="Rectangle 27"/>
          <p:cNvSpPr/>
          <p:nvPr/>
        </p:nvSpPr>
        <p:spPr>
          <a:xfrm>
            <a:off x="2977154" y="2053180"/>
            <a:ext cx="919254" cy="249328"/>
          </a:xfrm>
          <a:prstGeom prst="rect">
            <a:avLst/>
          </a:prstGeom>
          <a:solidFill>
            <a:srgbClr val="4D4D4D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" tIns="34290" rIns="18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900" dirty="0">
                <a:solidFill>
                  <a:schemeClr val="bg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총괄</a:t>
            </a:r>
            <a:endParaRPr lang="en-US" altLang="ko-KR" sz="900" dirty="0">
              <a:solidFill>
                <a:schemeClr val="bg1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51" name="Rectangle 21"/>
          <p:cNvSpPr/>
          <p:nvPr/>
        </p:nvSpPr>
        <p:spPr>
          <a:xfrm>
            <a:off x="4611720" y="3259789"/>
            <a:ext cx="863862" cy="916043"/>
          </a:xfrm>
          <a:prstGeom prst="rect">
            <a:avLst/>
          </a:prstGeom>
          <a:solidFill>
            <a:srgbClr val="E7ECF7"/>
          </a:solidFill>
          <a:ln w="9525" cap="flat" cmpd="sng" algn="ctr">
            <a:noFill/>
            <a:prstDash val="solid"/>
          </a:ln>
          <a:effectLst/>
        </p:spPr>
        <p:txBody>
          <a:bodyPr lIns="27000" tIns="54000" rIns="27000" bIns="54000" rtlCol="0" anchor="t" anchorCtr="0"/>
          <a:lstStyle/>
          <a:p>
            <a:pPr marL="96441" indent="-96441" defTabSz="342900" latinLnBrk="0">
              <a:spcBef>
                <a:spcPts val="450"/>
              </a:spcBef>
              <a:spcAft>
                <a:spcPts val="450"/>
              </a:spcAft>
              <a:buBlip>
                <a:blip r:embed="rId2"/>
              </a:buBlip>
              <a:defRPr/>
            </a:pPr>
            <a:r>
              <a:rPr lang="ko-KR" altLang="en-US" sz="75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생산기술업무</a:t>
            </a:r>
            <a:endParaRPr lang="en-US" altLang="ko-KR" sz="750" b="1" kern="0" dirty="0">
              <a:solidFill>
                <a:prstClr val="black">
                  <a:lumMod val="75000"/>
                  <a:lumOff val="25000"/>
                </a:prst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  <a:p>
            <a:pPr marL="96441" indent="-96441" defTabSz="342900" latinLnBrk="0">
              <a:spcBef>
                <a:spcPts val="450"/>
              </a:spcBef>
              <a:spcAft>
                <a:spcPts val="450"/>
              </a:spcAft>
              <a:buBlip>
                <a:blip r:embed="rId2"/>
              </a:buBlip>
              <a:defRPr/>
            </a:pPr>
            <a:r>
              <a:rPr lang="ko-KR" altLang="en-US" sz="75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해외공장 설비관리</a:t>
            </a:r>
            <a:endParaRPr lang="fr-FR" sz="750" b="1" kern="0" dirty="0">
              <a:solidFill>
                <a:prstClr val="black">
                  <a:lumMod val="75000"/>
                  <a:lumOff val="25000"/>
                </a:prst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</p:txBody>
      </p:sp>
      <p:sp>
        <p:nvSpPr>
          <p:cNvPr id="52" name="Rectangle 31"/>
          <p:cNvSpPr/>
          <p:nvPr/>
        </p:nvSpPr>
        <p:spPr>
          <a:xfrm>
            <a:off x="4575521" y="2601065"/>
            <a:ext cx="863862" cy="249328"/>
          </a:xfrm>
          <a:prstGeom prst="rect">
            <a:avLst/>
          </a:prstGeom>
          <a:solidFill>
            <a:srgbClr val="EB464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ko-KR" altLang="en-US" sz="750" b="1" kern="0" dirty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생산 </a:t>
            </a:r>
            <a:r>
              <a:rPr lang="ko-KR" altLang="en-US" sz="750" b="1" kern="0" dirty="0" err="1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기슬팀</a:t>
            </a:r>
            <a:endParaRPr lang="en-US" altLang="ko-KR" sz="750" b="1" kern="0" dirty="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342900" latinLnBrk="0">
              <a:defRPr/>
            </a:pPr>
            <a:r>
              <a:rPr lang="en-US" sz="750" b="1" kern="0" dirty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en-US" sz="750" b="1" kern="0" dirty="0" err="1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Mfg</a:t>
            </a:r>
            <a:r>
              <a:rPr lang="en-US" sz="750" b="1" kern="0" dirty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-Tech)</a:t>
            </a:r>
          </a:p>
        </p:txBody>
      </p:sp>
      <p:cxnSp>
        <p:nvCxnSpPr>
          <p:cNvPr id="56" name="꺾인 연결선 55"/>
          <p:cNvCxnSpPr>
            <a:stCxn id="45" idx="2"/>
            <a:endCxn id="46" idx="0"/>
          </p:cNvCxnSpPr>
          <p:nvPr/>
        </p:nvCxnSpPr>
        <p:spPr>
          <a:xfrm rot="16200000" flipH="1">
            <a:off x="3352409" y="1968807"/>
            <a:ext cx="167933" cy="811"/>
          </a:xfrm>
          <a:prstGeom prst="bentConnector3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8B2E5DB-39BC-41E4-A5D4-32E6F64945C0}"/>
              </a:ext>
            </a:extLst>
          </p:cNvPr>
          <p:cNvSpPr txBox="1"/>
          <p:nvPr/>
        </p:nvSpPr>
        <p:spPr>
          <a:xfrm>
            <a:off x="4521200" y="2053179"/>
            <a:ext cx="14013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>
                <a:solidFill>
                  <a:schemeClr val="bg1"/>
                </a:solidFill>
                <a:highlight>
                  <a:srgbClr val="0000CC"/>
                </a:highlight>
              </a:rPr>
              <a:t>축소조직 활성화 진행</a:t>
            </a:r>
          </a:p>
        </p:txBody>
      </p:sp>
    </p:spTree>
    <p:extLst>
      <p:ext uri="{BB962C8B-B14F-4D97-AF65-F5344CB8AC3E}">
        <p14:creationId xmlns:p14="http://schemas.microsoft.com/office/powerpoint/2010/main" val="2242830652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14326" y="270113"/>
            <a:ext cx="3278141" cy="346249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195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sz="2250" dirty="0">
                <a:solidFill>
                  <a:schemeClr val="tx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본사 및 법인 경영 방침</a:t>
            </a:r>
            <a:endParaRPr lang="en-US" sz="2250" dirty="0">
              <a:solidFill>
                <a:schemeClr val="tx1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227" name="순서도: 페이지 연결자 226"/>
          <p:cNvSpPr/>
          <p:nvPr/>
        </p:nvSpPr>
        <p:spPr>
          <a:xfrm>
            <a:off x="1636071" y="1226602"/>
            <a:ext cx="3075630" cy="1473819"/>
          </a:xfrm>
          <a:prstGeom prst="flowChartOffpageConnector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>
            <a:innerShdw blurRad="114300" dist="76200" dir="5400000">
              <a:prstClr val="black"/>
            </a:innerShdw>
          </a:effectLst>
        </p:spPr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 kern="0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228" name="오각형 227"/>
          <p:cNvSpPr/>
          <p:nvPr/>
        </p:nvSpPr>
        <p:spPr>
          <a:xfrm>
            <a:off x="1636070" y="855140"/>
            <a:ext cx="3075631" cy="303706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rgbClr val="8064A2">
                  <a:lumMod val="89000"/>
                </a:srgbClr>
              </a:gs>
              <a:gs pos="52000">
                <a:srgbClr val="8064A2">
                  <a:lumMod val="89000"/>
                </a:srgbClr>
              </a:gs>
              <a:gs pos="69000">
                <a:srgbClr val="8064A2">
                  <a:lumMod val="75000"/>
                </a:srgbClr>
              </a:gs>
              <a:gs pos="97000">
                <a:srgbClr val="8064A2">
                  <a:lumMod val="70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>
            <a:innerShdw blurRad="114300">
              <a:prstClr val="black"/>
            </a:innerShdw>
          </a:effectLst>
        </p:spPr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b="1" kern="0" dirty="0">
                <a:solidFill>
                  <a:prstClr val="white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사     훈 </a:t>
            </a:r>
          </a:p>
        </p:txBody>
      </p:sp>
      <p:sp>
        <p:nvSpPr>
          <p:cNvPr id="229" name="오각형 228"/>
          <p:cNvSpPr/>
          <p:nvPr/>
        </p:nvSpPr>
        <p:spPr>
          <a:xfrm>
            <a:off x="350658" y="4123619"/>
            <a:ext cx="2970001" cy="341709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rgbClr val="8064A2">
                  <a:lumMod val="89000"/>
                </a:srgbClr>
              </a:gs>
              <a:gs pos="52000">
                <a:srgbClr val="8064A2">
                  <a:lumMod val="89000"/>
                </a:srgbClr>
              </a:gs>
              <a:gs pos="69000">
                <a:srgbClr val="8064A2">
                  <a:lumMod val="75000"/>
                </a:srgbClr>
              </a:gs>
              <a:gs pos="97000">
                <a:srgbClr val="8064A2">
                  <a:lumMod val="70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>
            <a:innerShdw blurRad="114300">
              <a:prstClr val="black"/>
            </a:innerShdw>
          </a:effectLst>
        </p:spPr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b="1" kern="0" dirty="0">
                <a:solidFill>
                  <a:prstClr val="white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경 영 이 </a:t>
            </a:r>
            <a:r>
              <a:rPr lang="ko-KR" altLang="en-US" b="1" kern="0" dirty="0" err="1">
                <a:solidFill>
                  <a:prstClr val="white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념</a:t>
            </a:r>
            <a:endParaRPr lang="ko-KR" altLang="en-US" b="1" kern="0" dirty="0">
              <a:solidFill>
                <a:prstClr val="white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230" name="오각형 229"/>
          <p:cNvSpPr/>
          <p:nvPr/>
        </p:nvSpPr>
        <p:spPr>
          <a:xfrm>
            <a:off x="3537342" y="4116411"/>
            <a:ext cx="2970000" cy="341709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rgbClr val="8064A2">
                  <a:lumMod val="89000"/>
                </a:srgbClr>
              </a:gs>
              <a:gs pos="52000">
                <a:srgbClr val="8064A2">
                  <a:lumMod val="89000"/>
                </a:srgbClr>
              </a:gs>
              <a:gs pos="69000">
                <a:srgbClr val="8064A2">
                  <a:lumMod val="75000"/>
                </a:srgbClr>
              </a:gs>
              <a:gs pos="97000">
                <a:srgbClr val="8064A2">
                  <a:lumMod val="70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>
            <a:innerShdw blurRad="114300">
              <a:prstClr val="black"/>
            </a:innerShdw>
          </a:effectLst>
        </p:spPr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b="1" kern="0" dirty="0">
                <a:solidFill>
                  <a:prstClr val="white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경 영 목 표</a:t>
            </a:r>
            <a:endParaRPr lang="en-US" altLang="ko-KR" b="1" kern="0" dirty="0">
              <a:solidFill>
                <a:prstClr val="white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231" name="직사각형 230"/>
          <p:cNvSpPr/>
          <p:nvPr/>
        </p:nvSpPr>
        <p:spPr>
          <a:xfrm>
            <a:off x="2100770" y="1275606"/>
            <a:ext cx="2015000" cy="636738"/>
          </a:xfrm>
          <a:prstGeom prst="rect">
            <a:avLst/>
          </a:prstGeom>
        </p:spPr>
        <p:txBody>
          <a:bodyPr wrap="none" lIns="27000" tIns="27000" rIns="27000" bIns="27000">
            <a:spAutoFit/>
          </a:bodyPr>
          <a:lstStyle/>
          <a:p>
            <a:pPr marL="42863" lvl="1" indent="-42863" defTabSz="366713" fontAlgn="base">
              <a:spcBef>
                <a:spcPct val="0"/>
              </a:spcBef>
              <a:spcAft>
                <a:spcPts val="225"/>
              </a:spcAft>
              <a:buFontTx/>
              <a:buChar char="••"/>
            </a:pPr>
            <a:r>
              <a:rPr lang="ko-KR" altLang="en-US" sz="1200" b="1" dirty="0">
                <a:solidFill>
                  <a:srgbClr val="0000FF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 고객에게 인정 받는 기업</a:t>
            </a:r>
            <a:endParaRPr lang="en-US" altLang="ko-KR" sz="1200" b="1" dirty="0">
              <a:solidFill>
                <a:srgbClr val="0000FF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marL="0" lvl="1" defTabSz="366713" fontAlgn="base">
              <a:spcBef>
                <a:spcPct val="0"/>
              </a:spcBef>
              <a:spcAft>
                <a:spcPts val="225"/>
              </a:spcAft>
            </a:pPr>
            <a:endParaRPr lang="ko-KR" altLang="en-US" sz="1050" dirty="0">
              <a:solidFill>
                <a:srgbClr val="0000FF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marL="42863" lvl="1" indent="-42863" defTabSz="366713" fontAlgn="base">
              <a:spcBef>
                <a:spcPct val="0"/>
              </a:spcBef>
              <a:spcAft>
                <a:spcPts val="225"/>
              </a:spcAft>
              <a:buFontTx/>
              <a:buChar char="••"/>
            </a:pPr>
            <a:r>
              <a:rPr lang="ko-KR" altLang="en-US" sz="1200" b="1" dirty="0">
                <a:solidFill>
                  <a:srgbClr val="0000FF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 다품종</a:t>
            </a:r>
            <a:r>
              <a:rPr lang="en-US" altLang="ko-KR" sz="1200" b="1" dirty="0">
                <a:solidFill>
                  <a:srgbClr val="0000FF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. </a:t>
            </a:r>
            <a:r>
              <a:rPr lang="ko-KR" altLang="en-US" sz="1200" b="1" dirty="0">
                <a:solidFill>
                  <a:srgbClr val="0000FF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양산대응 고객만족</a:t>
            </a:r>
            <a:endParaRPr lang="en-US" altLang="ko-KR" sz="1200" b="1" dirty="0">
              <a:solidFill>
                <a:srgbClr val="0000FF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232" name="순서도: 페이지 연결자 231"/>
          <p:cNvSpPr/>
          <p:nvPr/>
        </p:nvSpPr>
        <p:spPr>
          <a:xfrm rot="10800000">
            <a:off x="350659" y="2571750"/>
            <a:ext cx="2970000" cy="1473819"/>
          </a:xfrm>
          <a:prstGeom prst="flowChartOffpageConnector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>
            <a:innerShdw blurRad="114300" dist="63500" dir="5400000">
              <a:prstClr val="black"/>
            </a:innerShdw>
          </a:effectLst>
        </p:spPr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 kern="0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233" name="순서도: 페이지 연결자 232"/>
          <p:cNvSpPr/>
          <p:nvPr/>
        </p:nvSpPr>
        <p:spPr>
          <a:xfrm rot="10800000">
            <a:off x="3403418" y="2624649"/>
            <a:ext cx="2970000" cy="1473819"/>
          </a:xfrm>
          <a:prstGeom prst="flowChartOffpageConnector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>
            <a:innerShdw blurRad="114300" dist="63500" dir="5400000">
              <a:prstClr val="black"/>
            </a:innerShdw>
          </a:effectLst>
        </p:spPr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 kern="0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234" name="직사각형 233"/>
          <p:cNvSpPr/>
          <p:nvPr/>
        </p:nvSpPr>
        <p:spPr>
          <a:xfrm>
            <a:off x="3599649" y="2977513"/>
            <a:ext cx="2539182" cy="939385"/>
          </a:xfrm>
          <a:prstGeom prst="rect">
            <a:avLst/>
          </a:prstGeom>
        </p:spPr>
        <p:txBody>
          <a:bodyPr wrap="none" lIns="27000" tIns="27000" rIns="27000" bIns="27000">
            <a:spAutoFit/>
          </a:bodyPr>
          <a:lstStyle/>
          <a:p>
            <a:pPr marL="42863" lvl="1" indent="-42863" defTabSz="366713" fontAlgn="base">
              <a:spcBef>
                <a:spcPct val="0"/>
              </a:spcBef>
              <a:spcAft>
                <a:spcPts val="450"/>
              </a:spcAft>
              <a:buFontTx/>
              <a:buChar char="••"/>
            </a:pPr>
            <a:r>
              <a:rPr lang="ko-KR" altLang="en-US" sz="1125" b="1" dirty="0">
                <a:solidFill>
                  <a:srgbClr val="0000FF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 고객 요구수준 품질 확립</a:t>
            </a:r>
          </a:p>
          <a:p>
            <a:pPr marL="42863" lvl="1" indent="-42863" defTabSz="366713" fontAlgn="base">
              <a:spcBef>
                <a:spcPct val="0"/>
              </a:spcBef>
              <a:spcAft>
                <a:spcPts val="450"/>
              </a:spcAft>
              <a:buFontTx/>
              <a:buChar char="••"/>
            </a:pPr>
            <a:r>
              <a:rPr lang="ko-KR" altLang="en-US" sz="1125" b="1" dirty="0">
                <a:solidFill>
                  <a:srgbClr val="0000FF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 다</a:t>
            </a:r>
            <a:r>
              <a:rPr lang="en-US" altLang="ko-KR" sz="1125" b="1" dirty="0">
                <a:solidFill>
                  <a:srgbClr val="0000FF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_</a:t>
            </a:r>
            <a:r>
              <a:rPr lang="ko-KR" altLang="en-US" sz="1125" b="1" dirty="0">
                <a:solidFill>
                  <a:srgbClr val="0000FF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품종 운영 경쟁력 확보</a:t>
            </a:r>
          </a:p>
          <a:p>
            <a:pPr marL="42863" lvl="1" indent="-42863" defTabSz="366713" fontAlgn="base">
              <a:spcBef>
                <a:spcPct val="0"/>
              </a:spcBef>
              <a:spcAft>
                <a:spcPts val="450"/>
              </a:spcAft>
              <a:buFontTx/>
              <a:buChar char="••"/>
            </a:pPr>
            <a:r>
              <a:rPr lang="ko-KR" altLang="en-US" sz="1125" b="1" dirty="0">
                <a:solidFill>
                  <a:srgbClr val="0000FF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 기본품질에 원가경쟁력 확보</a:t>
            </a:r>
          </a:p>
          <a:p>
            <a:pPr marL="42863" lvl="1" indent="-42863" defTabSz="366713" fontAlgn="base">
              <a:spcBef>
                <a:spcPct val="0"/>
              </a:spcBef>
              <a:spcAft>
                <a:spcPts val="450"/>
              </a:spcAft>
              <a:buFontTx/>
              <a:buChar char="••"/>
            </a:pPr>
            <a:r>
              <a:rPr lang="ko-KR" altLang="en-US" sz="1125" b="1" dirty="0">
                <a:solidFill>
                  <a:srgbClr val="0000FF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 만족 하는 생산 </a:t>
            </a:r>
            <a:r>
              <a:rPr lang="en-US" altLang="ko-KR" sz="1125" b="1" dirty="0">
                <a:solidFill>
                  <a:srgbClr val="0000FF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Skill </a:t>
            </a:r>
            <a:r>
              <a:rPr lang="ko-KR" altLang="en-US" sz="1125" b="1" dirty="0">
                <a:solidFill>
                  <a:srgbClr val="0000FF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획득 역량 추구</a:t>
            </a:r>
            <a:endParaRPr lang="en-US" altLang="ko-KR" sz="1125" b="1" dirty="0">
              <a:solidFill>
                <a:srgbClr val="0000FF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235" name="직사각형 234"/>
          <p:cNvSpPr/>
          <p:nvPr/>
        </p:nvSpPr>
        <p:spPr>
          <a:xfrm>
            <a:off x="850900" y="2891867"/>
            <a:ext cx="1685368" cy="939385"/>
          </a:xfrm>
          <a:prstGeom prst="rect">
            <a:avLst/>
          </a:prstGeom>
        </p:spPr>
        <p:txBody>
          <a:bodyPr wrap="square" lIns="27000" tIns="27000" rIns="27000" bIns="27000">
            <a:spAutoFit/>
          </a:bodyPr>
          <a:lstStyle/>
          <a:p>
            <a:pPr marL="42863" lvl="1" indent="-42863" defTabSz="366713" fontAlgn="base">
              <a:spcBef>
                <a:spcPct val="0"/>
              </a:spcBef>
              <a:spcAft>
                <a:spcPts val="450"/>
              </a:spcAft>
              <a:buFontTx/>
              <a:buChar char="••"/>
            </a:pPr>
            <a:endParaRPr lang="en-US" altLang="ko-KR" sz="1125" b="1" dirty="0">
              <a:solidFill>
                <a:srgbClr val="0000FF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marL="42863" lvl="1" indent="-42863" defTabSz="366713" fontAlgn="base">
              <a:spcBef>
                <a:spcPct val="0"/>
              </a:spcBef>
              <a:spcAft>
                <a:spcPts val="450"/>
              </a:spcAft>
              <a:buFontTx/>
              <a:buChar char="••"/>
            </a:pPr>
            <a:r>
              <a:rPr lang="ko-KR" altLang="en-US" sz="1125" b="1" dirty="0">
                <a:solidFill>
                  <a:srgbClr val="0000FF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경영운영 합리화 </a:t>
            </a:r>
            <a:endParaRPr lang="en-US" altLang="ko-KR" sz="1125" b="1" dirty="0">
              <a:solidFill>
                <a:srgbClr val="0000FF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marL="0" lvl="1" defTabSz="366713" fontAlgn="base">
              <a:spcBef>
                <a:spcPct val="0"/>
              </a:spcBef>
              <a:spcAft>
                <a:spcPts val="450"/>
              </a:spcAft>
            </a:pPr>
            <a:r>
              <a:rPr lang="en-US" altLang="ko-KR" sz="1125" b="1" dirty="0">
                <a:solidFill>
                  <a:srgbClr val="0000FF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.</a:t>
            </a:r>
            <a:r>
              <a:rPr lang="ko-KR" altLang="en-US" sz="1125" b="1" dirty="0">
                <a:solidFill>
                  <a:srgbClr val="0000FF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사람중심 운영</a:t>
            </a:r>
          </a:p>
          <a:p>
            <a:pPr marL="42863" lvl="1" indent="-42863" defTabSz="366713" fontAlgn="base">
              <a:spcBef>
                <a:spcPct val="0"/>
              </a:spcBef>
              <a:spcAft>
                <a:spcPts val="450"/>
              </a:spcAft>
              <a:buFontTx/>
              <a:buChar char="••"/>
            </a:pPr>
            <a:r>
              <a:rPr lang="ko-KR" altLang="en-US" sz="1125" b="1" dirty="0">
                <a:solidFill>
                  <a:srgbClr val="0000FF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 품질 보증 기본 준수 </a:t>
            </a:r>
          </a:p>
        </p:txBody>
      </p:sp>
      <p:sp>
        <p:nvSpPr>
          <p:cNvPr id="449" name="TextBox 12"/>
          <p:cNvSpPr txBox="1">
            <a:spLocks noChangeArrowheads="1"/>
          </p:cNvSpPr>
          <p:nvPr/>
        </p:nvSpPr>
        <p:spPr bwMode="auto">
          <a:xfrm>
            <a:off x="485040" y="1246703"/>
            <a:ext cx="1050288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2250" b="1" i="1" dirty="0">
                <a:solidFill>
                  <a:srgbClr val="FF0000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다품종</a:t>
            </a:r>
            <a:endParaRPr lang="ko-KR" altLang="en-US" sz="2250" i="1" dirty="0">
              <a:solidFill>
                <a:srgbClr val="FF0000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450" name="TextBox 12"/>
          <p:cNvSpPr txBox="1">
            <a:spLocks noChangeArrowheads="1"/>
          </p:cNvSpPr>
          <p:nvPr/>
        </p:nvSpPr>
        <p:spPr bwMode="auto">
          <a:xfrm>
            <a:off x="4586223" y="1285175"/>
            <a:ext cx="22717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2000" b="1" i="1" dirty="0">
                <a:solidFill>
                  <a:srgbClr val="FF0000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고객</a:t>
            </a:r>
            <a:r>
              <a:rPr lang="en-US" altLang="ko-KR" sz="2000" b="1" i="1" dirty="0">
                <a:solidFill>
                  <a:srgbClr val="FF0000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Need </a:t>
            </a:r>
            <a:r>
              <a:rPr lang="ko-KR" altLang="en-US" sz="2000" b="1" i="1" dirty="0">
                <a:solidFill>
                  <a:srgbClr val="FF0000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최대화</a:t>
            </a:r>
            <a:r>
              <a:rPr lang="en-US" altLang="ko-KR" sz="2000" b="1" i="1" dirty="0">
                <a:solidFill>
                  <a:srgbClr val="FF0000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423993444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14326" y="270113"/>
            <a:ext cx="2548775" cy="346249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195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sz="2250">
                <a:solidFill>
                  <a:schemeClr val="tx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회사 연혁</a:t>
            </a:r>
            <a:r>
              <a:rPr lang="en-US" altLang="ko-KR" sz="2250" dirty="0">
                <a:solidFill>
                  <a:schemeClr val="tx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 &amp; </a:t>
            </a:r>
            <a:r>
              <a:rPr lang="ko-KR" altLang="en-US" sz="2250">
                <a:solidFill>
                  <a:schemeClr val="tx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전경</a:t>
            </a:r>
            <a:endParaRPr lang="en-US" sz="2250" dirty="0">
              <a:solidFill>
                <a:schemeClr val="tx1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4" name="Espace réservé du texte 5"/>
          <p:cNvSpPr txBox="1">
            <a:spLocks/>
          </p:cNvSpPr>
          <p:nvPr/>
        </p:nvSpPr>
        <p:spPr>
          <a:xfrm>
            <a:off x="512838" y="778210"/>
            <a:ext cx="4647106" cy="15407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0" indent="0" algn="l" defTabSz="342900" rtl="0" eaLnBrk="1" latinLnBrk="0" hangingPunct="1">
              <a:spcBef>
                <a:spcPts val="0"/>
              </a:spcBef>
              <a:buFont typeface="Arial"/>
              <a:buNone/>
              <a:defRPr sz="1200" b="0" kern="1200" cap="all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342900" rtl="0" eaLnBrk="1" latinLnBrk="0" hangingPunct="1">
              <a:lnSpc>
                <a:spcPts val="1350"/>
              </a:lnSpc>
              <a:spcBef>
                <a:spcPts val="0"/>
              </a:spcBef>
              <a:buFont typeface="Arial"/>
              <a:buNone/>
              <a:defRPr sz="10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271463" indent="-61913" algn="l" defTabSz="342900" rtl="0" eaLnBrk="1" latinLnBrk="0" hangingPunct="1">
              <a:lnSpc>
                <a:spcPts val="1800"/>
              </a:lnSpc>
              <a:spcBef>
                <a:spcPts val="0"/>
              </a:spcBef>
              <a:buSzPct val="100000"/>
              <a:buFontTx/>
              <a:buBlip>
                <a:blip r:embed="rId2"/>
              </a:buBlip>
              <a:tabLst/>
              <a:defRPr sz="9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470297" indent="-55960" algn="l" defTabSz="342900" rtl="0" eaLnBrk="1" latinLnBrk="0" hangingPunct="1">
              <a:lnSpc>
                <a:spcPts val="1650"/>
              </a:lnSpc>
              <a:spcBef>
                <a:spcPts val="0"/>
              </a:spcBef>
              <a:buFont typeface="Arial"/>
              <a:buChar char="•"/>
              <a:tabLst/>
              <a:defRPr sz="750" i="1" kern="1200">
                <a:solidFill>
                  <a:srgbClr val="3A75C4"/>
                </a:solidFill>
                <a:latin typeface="+mn-lt"/>
                <a:ea typeface="+mn-ea"/>
                <a:cs typeface="+mn-cs"/>
              </a:defRPr>
            </a:lvl4pPr>
            <a:lvl5pPr marL="469106" indent="0" algn="l" defTabSz="342900" rtl="0" eaLnBrk="1" latinLnBrk="0" hangingPunct="1">
              <a:spcBef>
                <a:spcPts val="0"/>
              </a:spcBef>
              <a:buFontTx/>
              <a:buNone/>
              <a:defRPr sz="600" i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225"/>
              </a:spcBef>
              <a:spcAft>
                <a:spcPts val="450"/>
              </a:spcAft>
            </a:pPr>
            <a:r>
              <a:rPr lang="ko-KR" altLang="en-US" sz="1050" b="1" dirty="0">
                <a:solidFill>
                  <a:srgbClr val="0000CC"/>
                </a:solidFill>
                <a:latin typeface="+mj-ea"/>
                <a:ea typeface="+mj-ea"/>
              </a:rPr>
              <a:t>○ </a:t>
            </a:r>
            <a:r>
              <a:rPr lang="en-US" altLang="ko-KR" sz="1050" b="1" dirty="0">
                <a:solidFill>
                  <a:srgbClr val="0000CC"/>
                </a:solidFill>
                <a:latin typeface="+mj-ea"/>
                <a:ea typeface="+mj-ea"/>
              </a:rPr>
              <a:t>1993.07.01 ………………………………………….  </a:t>
            </a:r>
            <a:r>
              <a:rPr lang="ko-KR" altLang="en-US" sz="1050" b="1" dirty="0">
                <a:solidFill>
                  <a:srgbClr val="0000CC"/>
                </a:solidFill>
                <a:latin typeface="+mj-ea"/>
                <a:ea typeface="+mj-ea"/>
              </a:rPr>
              <a:t>성화전자</a:t>
            </a:r>
            <a:r>
              <a:rPr lang="en-US" altLang="ko-KR" sz="1050" b="1" dirty="0">
                <a:solidFill>
                  <a:srgbClr val="0000CC"/>
                </a:solidFill>
                <a:latin typeface="+mj-ea"/>
                <a:ea typeface="+mj-ea"/>
              </a:rPr>
              <a:t> </a:t>
            </a:r>
            <a:r>
              <a:rPr lang="ko-KR" altLang="en-US" sz="1050" b="1" dirty="0">
                <a:solidFill>
                  <a:srgbClr val="0000CC"/>
                </a:solidFill>
                <a:latin typeface="+mj-ea"/>
                <a:ea typeface="+mj-ea"/>
              </a:rPr>
              <a:t>설립</a:t>
            </a:r>
            <a:endParaRPr lang="en-US" altLang="ko-KR" sz="1050" b="1" dirty="0">
              <a:solidFill>
                <a:srgbClr val="0000CC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  <a:spcBef>
                <a:spcPts val="225"/>
              </a:spcBef>
              <a:spcAft>
                <a:spcPts val="450"/>
              </a:spcAft>
            </a:pPr>
            <a:r>
              <a:rPr lang="ko-KR" altLang="en-US" sz="1050" b="1" dirty="0">
                <a:solidFill>
                  <a:srgbClr val="0000CC"/>
                </a:solidFill>
                <a:latin typeface="+mj-ea"/>
                <a:ea typeface="+mj-ea"/>
              </a:rPr>
              <a:t>○ </a:t>
            </a:r>
            <a:r>
              <a:rPr lang="en-US" altLang="ko-KR" sz="1050" b="1" dirty="0">
                <a:solidFill>
                  <a:srgbClr val="0000CC"/>
                </a:solidFill>
                <a:latin typeface="+mj-ea"/>
                <a:ea typeface="+mj-ea"/>
              </a:rPr>
              <a:t>2013.01.01 ……………………………………………</a:t>
            </a:r>
            <a:r>
              <a:rPr lang="ko-KR" altLang="en-US" sz="1050" b="1" dirty="0">
                <a:solidFill>
                  <a:srgbClr val="0000CC"/>
                </a:solidFill>
                <a:latin typeface="+mj-ea"/>
                <a:ea typeface="+mj-ea"/>
              </a:rPr>
              <a:t>주</a:t>
            </a:r>
            <a:r>
              <a:rPr lang="en-US" altLang="ko-KR" sz="1050" b="1" dirty="0">
                <a:solidFill>
                  <a:srgbClr val="0000CC"/>
                </a:solidFill>
                <a:latin typeface="+mj-ea"/>
                <a:ea typeface="+mj-ea"/>
              </a:rPr>
              <a:t>)</a:t>
            </a:r>
            <a:r>
              <a:rPr lang="ko-KR" altLang="en-US" sz="1050" b="1" dirty="0">
                <a:solidFill>
                  <a:srgbClr val="0000CC"/>
                </a:solidFill>
                <a:latin typeface="+mj-ea"/>
                <a:ea typeface="+mj-ea"/>
              </a:rPr>
              <a:t>성화전자 법인전환</a:t>
            </a:r>
            <a:endParaRPr lang="en-US" altLang="ko-KR" sz="1050" b="1" dirty="0">
              <a:solidFill>
                <a:srgbClr val="0000CC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  <a:spcBef>
                <a:spcPts val="225"/>
              </a:spcBef>
              <a:spcAft>
                <a:spcPts val="450"/>
              </a:spcAft>
            </a:pPr>
            <a:r>
              <a:rPr lang="ko-KR" altLang="en-US" sz="1050" b="1" dirty="0">
                <a:solidFill>
                  <a:srgbClr val="0000CC"/>
                </a:solidFill>
                <a:latin typeface="+mj-ea"/>
                <a:ea typeface="+mj-ea"/>
              </a:rPr>
              <a:t>○ </a:t>
            </a:r>
            <a:r>
              <a:rPr lang="en-US" altLang="ko-KR" sz="1050" b="1" dirty="0">
                <a:solidFill>
                  <a:srgbClr val="0000CC"/>
                </a:solidFill>
                <a:latin typeface="+mj-ea"/>
                <a:ea typeface="+mj-ea"/>
              </a:rPr>
              <a:t>2010.07 ………………… </a:t>
            </a:r>
            <a:r>
              <a:rPr lang="ko-KR" altLang="en-US" sz="1050" b="1" dirty="0">
                <a:solidFill>
                  <a:srgbClr val="0000CC"/>
                </a:solidFill>
                <a:latin typeface="+mj-ea"/>
                <a:ea typeface="+mj-ea"/>
              </a:rPr>
              <a:t>본사 공장 신축 </a:t>
            </a:r>
            <a:r>
              <a:rPr lang="en-US" altLang="ko-KR" sz="1050" b="1" dirty="0">
                <a:solidFill>
                  <a:srgbClr val="0000CC"/>
                </a:solidFill>
                <a:latin typeface="+mj-ea"/>
                <a:ea typeface="+mj-ea"/>
              </a:rPr>
              <a:t>(</a:t>
            </a:r>
            <a:r>
              <a:rPr lang="ko-KR" altLang="en-US" sz="1050" b="1" dirty="0">
                <a:solidFill>
                  <a:srgbClr val="0000CC"/>
                </a:solidFill>
                <a:latin typeface="+mj-ea"/>
                <a:ea typeface="+mj-ea"/>
              </a:rPr>
              <a:t>대지</a:t>
            </a:r>
            <a:r>
              <a:rPr lang="en-US" altLang="ko-KR" sz="1050" b="1" dirty="0">
                <a:solidFill>
                  <a:srgbClr val="0000CC"/>
                </a:solidFill>
                <a:latin typeface="+mj-ea"/>
                <a:ea typeface="+mj-ea"/>
              </a:rPr>
              <a:t>:860</a:t>
            </a:r>
            <a:r>
              <a:rPr lang="ko-KR" altLang="en-US" sz="1050" b="1" dirty="0">
                <a:solidFill>
                  <a:srgbClr val="0000CC"/>
                </a:solidFill>
                <a:latin typeface="+mj-ea"/>
                <a:ea typeface="+mj-ea"/>
              </a:rPr>
              <a:t>평</a:t>
            </a:r>
            <a:r>
              <a:rPr lang="en-US" altLang="ko-KR" sz="1050" b="1" dirty="0">
                <a:solidFill>
                  <a:srgbClr val="0000CC"/>
                </a:solidFill>
                <a:latin typeface="+mj-ea"/>
                <a:ea typeface="+mj-ea"/>
              </a:rPr>
              <a:t>/ </a:t>
            </a:r>
            <a:r>
              <a:rPr lang="ko-KR" altLang="en-US" sz="1050" b="1" dirty="0">
                <a:solidFill>
                  <a:srgbClr val="0000CC"/>
                </a:solidFill>
                <a:latin typeface="+mj-ea"/>
                <a:ea typeface="+mj-ea"/>
              </a:rPr>
              <a:t>건평</a:t>
            </a:r>
            <a:r>
              <a:rPr lang="en-US" altLang="ko-KR" sz="1050" b="1" dirty="0">
                <a:solidFill>
                  <a:srgbClr val="0000CC"/>
                </a:solidFill>
                <a:latin typeface="+mj-ea"/>
                <a:ea typeface="+mj-ea"/>
              </a:rPr>
              <a:t>:320</a:t>
            </a:r>
            <a:r>
              <a:rPr lang="ko-KR" altLang="en-US" sz="1050" b="1" dirty="0">
                <a:solidFill>
                  <a:srgbClr val="0000CC"/>
                </a:solidFill>
                <a:latin typeface="+mj-ea"/>
                <a:ea typeface="+mj-ea"/>
              </a:rPr>
              <a:t>평</a:t>
            </a:r>
            <a:r>
              <a:rPr lang="en-US" altLang="ko-KR" sz="1050" b="1" dirty="0">
                <a:solidFill>
                  <a:srgbClr val="0000CC"/>
                </a:solidFill>
                <a:latin typeface="+mj-ea"/>
                <a:ea typeface="+mj-ea"/>
              </a:rPr>
              <a:t>)</a:t>
            </a:r>
          </a:p>
          <a:p>
            <a:pPr>
              <a:lnSpc>
                <a:spcPct val="150000"/>
              </a:lnSpc>
              <a:spcBef>
                <a:spcPts val="225"/>
              </a:spcBef>
              <a:spcAft>
                <a:spcPts val="450"/>
              </a:spcAft>
            </a:pPr>
            <a:r>
              <a:rPr lang="ko-KR" altLang="en-US" sz="1050" b="1" dirty="0">
                <a:solidFill>
                  <a:srgbClr val="0000CC"/>
                </a:solidFill>
                <a:latin typeface="+mj-ea"/>
                <a:ea typeface="+mj-ea"/>
              </a:rPr>
              <a:t>○ </a:t>
            </a:r>
            <a:r>
              <a:rPr lang="en-US" altLang="ko-KR" sz="1050" b="1" dirty="0">
                <a:solidFill>
                  <a:srgbClr val="0000CC"/>
                </a:solidFill>
                <a:latin typeface="+mj-ea"/>
                <a:ea typeface="+mj-ea"/>
              </a:rPr>
              <a:t>2005.05~21.05 …………… LG</a:t>
            </a:r>
            <a:r>
              <a:rPr lang="ko-KR" altLang="en-US" sz="1050" b="1" dirty="0">
                <a:solidFill>
                  <a:srgbClr val="0000CC"/>
                </a:solidFill>
                <a:latin typeface="+mj-ea"/>
                <a:ea typeface="+mj-ea"/>
              </a:rPr>
              <a:t>전자 협력사</a:t>
            </a:r>
            <a:r>
              <a:rPr lang="en-US" altLang="ko-KR" sz="1050" b="1" dirty="0">
                <a:solidFill>
                  <a:srgbClr val="0000CC"/>
                </a:solidFill>
                <a:latin typeface="+mj-ea"/>
                <a:ea typeface="+mj-ea"/>
              </a:rPr>
              <a:t>(</a:t>
            </a:r>
            <a:r>
              <a:rPr lang="ko-KR" altLang="en-US" sz="1050" b="1" dirty="0" err="1">
                <a:solidFill>
                  <a:srgbClr val="0000CC"/>
                </a:solidFill>
                <a:latin typeface="+mj-ea"/>
                <a:ea typeface="+mj-ea"/>
              </a:rPr>
              <a:t>행성사</a:t>
            </a:r>
            <a:r>
              <a:rPr lang="en-US" altLang="ko-KR" sz="1050" b="1" dirty="0">
                <a:solidFill>
                  <a:srgbClr val="0000CC"/>
                </a:solidFill>
                <a:latin typeface="+mj-ea"/>
                <a:ea typeface="+mj-ea"/>
              </a:rPr>
              <a:t>) </a:t>
            </a:r>
            <a:r>
              <a:rPr lang="ko-KR" altLang="en-US" sz="1050" b="1" dirty="0">
                <a:solidFill>
                  <a:srgbClr val="0000CC"/>
                </a:solidFill>
                <a:latin typeface="+mj-ea"/>
                <a:ea typeface="+mj-ea"/>
              </a:rPr>
              <a:t>품질우수업체 </a:t>
            </a:r>
            <a:r>
              <a:rPr lang="en-US" altLang="ko-KR" sz="1050" b="1" dirty="0">
                <a:solidFill>
                  <a:srgbClr val="0000CC"/>
                </a:solidFill>
                <a:latin typeface="+mj-ea"/>
                <a:ea typeface="+mj-ea"/>
              </a:rPr>
              <a:t>5</a:t>
            </a:r>
            <a:r>
              <a:rPr lang="ko-KR" altLang="en-US" sz="1050" b="1" dirty="0">
                <a:solidFill>
                  <a:srgbClr val="0000CC"/>
                </a:solidFill>
                <a:latin typeface="+mj-ea"/>
                <a:ea typeface="+mj-ea"/>
              </a:rPr>
              <a:t>회 수상</a:t>
            </a:r>
            <a:endParaRPr lang="en-US" altLang="ko-KR" sz="1050" b="1" dirty="0">
              <a:solidFill>
                <a:srgbClr val="0000CC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  <a:spcBef>
                <a:spcPts val="225"/>
              </a:spcBef>
              <a:spcAft>
                <a:spcPts val="450"/>
              </a:spcAft>
            </a:pPr>
            <a:r>
              <a:rPr lang="ko-KR" altLang="en-US" sz="1050" b="1" dirty="0">
                <a:solidFill>
                  <a:srgbClr val="0000CC"/>
                </a:solidFill>
                <a:latin typeface="+mj-ea"/>
                <a:ea typeface="+mj-ea"/>
              </a:rPr>
              <a:t>○ </a:t>
            </a:r>
            <a:r>
              <a:rPr lang="en-US" altLang="ko-KR" sz="1050" b="1" dirty="0">
                <a:solidFill>
                  <a:srgbClr val="0000CC"/>
                </a:solidFill>
                <a:latin typeface="+mj-ea"/>
                <a:ea typeface="+mj-ea"/>
              </a:rPr>
              <a:t>2021.12.~ ………………………………… </a:t>
            </a:r>
            <a:r>
              <a:rPr lang="ko-KR" altLang="en-US" sz="1050" b="1" dirty="0">
                <a:solidFill>
                  <a:srgbClr val="0000CC"/>
                </a:solidFill>
                <a:latin typeface="+mj-ea"/>
                <a:ea typeface="+mj-ea"/>
              </a:rPr>
              <a:t>베트남 법인 </a:t>
            </a:r>
            <a:r>
              <a:rPr lang="ko-KR" altLang="en-US" sz="1050" b="1" dirty="0" err="1">
                <a:solidFill>
                  <a:srgbClr val="0000CC"/>
                </a:solidFill>
                <a:latin typeface="+mj-ea"/>
                <a:ea typeface="+mj-ea"/>
              </a:rPr>
              <a:t>설립추진중</a:t>
            </a:r>
            <a:endParaRPr lang="en-US" sz="1500" b="1" dirty="0">
              <a:solidFill>
                <a:srgbClr val="0000CC"/>
              </a:solidFill>
              <a:latin typeface="+mj-ea"/>
              <a:ea typeface="+mj-ea"/>
            </a:endParaRPr>
          </a:p>
        </p:txBody>
      </p:sp>
      <p:pic>
        <p:nvPicPr>
          <p:cNvPr id="8" name="Picture 12" descr="C:\Users\Administrator\AppData\Local\Microsoft\Windows\INetCache\IE\AH2V3OQ6\2017-06-22-20-23-2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1454" y="705746"/>
            <a:ext cx="857324" cy="2869304"/>
          </a:xfrm>
          <a:prstGeom prst="rect">
            <a:avLst/>
          </a:prstGeom>
          <a:noFill/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111"/>
          <p:cNvSpPr/>
          <p:nvPr/>
        </p:nvSpPr>
        <p:spPr>
          <a:xfrm>
            <a:off x="455661" y="3065455"/>
            <a:ext cx="1379493" cy="839795"/>
          </a:xfrm>
          <a:prstGeom prst="rect">
            <a:avLst/>
          </a:prstGeom>
          <a:solidFill>
            <a:srgbClr val="FFFFFF">
              <a:lumMod val="95000"/>
            </a:srgbClr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ko-KR" altLang="en-US" sz="900" kern="0" dirty="0">
                <a:solidFill>
                  <a:prstClr val="white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본사</a:t>
            </a:r>
            <a:endParaRPr lang="fr-FR" sz="900" kern="0" dirty="0">
              <a:solidFill>
                <a:prstClr val="white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sp>
        <p:nvSpPr>
          <p:cNvPr id="29" name="Rectangle 60"/>
          <p:cNvSpPr/>
          <p:nvPr/>
        </p:nvSpPr>
        <p:spPr bwMode="auto">
          <a:xfrm>
            <a:off x="459222" y="2700634"/>
            <a:ext cx="1381869" cy="268540"/>
          </a:xfrm>
          <a:prstGeom prst="rect">
            <a:avLst/>
          </a:prstGeom>
          <a:solidFill>
            <a:srgbClr val="3A75C4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514273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1050" b="1" kern="0" cap="all" dirty="0">
                <a:solidFill>
                  <a:prstClr val="white"/>
                </a:solidFill>
                <a:latin typeface="HY동녘B" panose="02030600000101010101" pitchFamily="18" charset="-127"/>
                <a:ea typeface="HY동녘B" panose="02030600000101010101" pitchFamily="18" charset="-127"/>
                <a:cs typeface="Arial" charset="0"/>
              </a:rPr>
              <a:t>본사 공장</a:t>
            </a:r>
            <a:endParaRPr lang="en-US" sz="1050" b="1" kern="0" cap="all" dirty="0">
              <a:solidFill>
                <a:prstClr val="white"/>
              </a:solidFill>
              <a:latin typeface="HY동녘B" panose="02030600000101010101" pitchFamily="18" charset="-127"/>
              <a:ea typeface="HY동녘B" panose="02030600000101010101" pitchFamily="18" charset="-127"/>
              <a:cs typeface="Arial" charset="0"/>
            </a:endParaRPr>
          </a:p>
        </p:txBody>
      </p:sp>
      <p:sp>
        <p:nvSpPr>
          <p:cNvPr id="30" name="Rectangle 67"/>
          <p:cNvSpPr/>
          <p:nvPr/>
        </p:nvSpPr>
        <p:spPr bwMode="auto">
          <a:xfrm>
            <a:off x="2538906" y="3065455"/>
            <a:ext cx="1448456" cy="862571"/>
          </a:xfrm>
          <a:prstGeom prst="rect">
            <a:avLst/>
          </a:prstGeom>
          <a:solidFill>
            <a:srgbClr val="FFFFFF">
              <a:lumMod val="95000"/>
            </a:srgbClr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t"/>
          <a:lstStyle/>
          <a:p>
            <a:pPr defTabSz="342900" latinLnBrk="0"/>
            <a:r>
              <a:rPr lang="ko-KR" altLang="en-US" sz="900" b="1" kern="0" dirty="0">
                <a:solidFill>
                  <a:srgbClr val="0000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법인 설립 준비중</a:t>
            </a:r>
            <a:endParaRPr lang="en-US" sz="900" b="1" kern="0" dirty="0">
              <a:solidFill>
                <a:srgbClr val="0000C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3" name="Rectangle 66"/>
          <p:cNvSpPr/>
          <p:nvPr/>
        </p:nvSpPr>
        <p:spPr bwMode="auto">
          <a:xfrm>
            <a:off x="2538906" y="2726163"/>
            <a:ext cx="1448456" cy="243011"/>
          </a:xfrm>
          <a:prstGeom prst="rect">
            <a:avLst/>
          </a:prstGeom>
          <a:solidFill>
            <a:srgbClr val="4E4F54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514273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1050" b="1" kern="0" cap="all" dirty="0">
                <a:solidFill>
                  <a:prstClr val="white"/>
                </a:solidFill>
                <a:latin typeface="HY동녘B" panose="02030600000101010101" pitchFamily="18" charset="-127"/>
                <a:ea typeface="HY동녘B" panose="02030600000101010101" pitchFamily="18" charset="-127"/>
                <a:cs typeface="Arial" charset="0"/>
              </a:rPr>
              <a:t>베트남  법인</a:t>
            </a:r>
            <a:endParaRPr lang="fr-FR" sz="1050" b="1" kern="0" cap="all" dirty="0">
              <a:solidFill>
                <a:prstClr val="white"/>
              </a:solidFill>
              <a:latin typeface="HY동녘B" panose="02030600000101010101" pitchFamily="18" charset="-127"/>
              <a:ea typeface="HY동녘B" panose="02030600000101010101" pitchFamily="18" charset="-127"/>
              <a:cs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7145" y="3236943"/>
            <a:ext cx="1061213" cy="470026"/>
          </a:xfrm>
          <a:prstGeom prst="rect">
            <a:avLst/>
          </a:prstGeom>
          <a:noFill/>
        </p:spPr>
        <p:txBody>
          <a:bodyPr wrap="none" lIns="27000" tIns="27000" rIns="27000" bIns="27000" rtlCol="0">
            <a:spAutoFit/>
          </a:bodyPr>
          <a:lstStyle/>
          <a:p>
            <a:pPr defTabSz="342900" latinLnBrk="0">
              <a:buFont typeface="Wingdings" panose="05000000000000000000" pitchFamily="2" charset="2"/>
              <a:buChar char="§"/>
            </a:pPr>
            <a:r>
              <a:rPr lang="en-US" altLang="ko-KR" sz="900" b="1" dirty="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Wire Assembly </a:t>
            </a:r>
          </a:p>
          <a:p>
            <a:pPr defTabSz="342900" latinLnBrk="0"/>
            <a:r>
              <a:rPr lang="ko-KR" altLang="en-US" sz="900" b="1" dirty="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 개발</a:t>
            </a:r>
            <a:r>
              <a:rPr lang="en-US" altLang="ko-KR" sz="900" b="1" dirty="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/</a:t>
            </a:r>
            <a:r>
              <a:rPr lang="ko-KR" altLang="en-US" sz="900" b="1" dirty="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생산</a:t>
            </a:r>
            <a:endParaRPr lang="en-US" altLang="ko-KR" sz="900" b="1" dirty="0">
              <a:solidFill>
                <a:prstClr val="black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defTabSz="342900" latinLnBrk="0"/>
            <a:r>
              <a:rPr lang="en-US" altLang="ko-KR" sz="900" b="1" dirty="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 -.</a:t>
            </a:r>
            <a:r>
              <a:rPr lang="ko-KR" altLang="en-US" sz="900" b="1" dirty="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다품종 소량 생산</a:t>
            </a:r>
          </a:p>
        </p:txBody>
      </p:sp>
    </p:spTree>
    <p:extLst>
      <p:ext uri="{BB962C8B-B14F-4D97-AF65-F5344CB8AC3E}">
        <p14:creationId xmlns:p14="http://schemas.microsoft.com/office/powerpoint/2010/main" val="115703289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14326" y="270113"/>
            <a:ext cx="1859483" cy="346249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195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sz="2250" dirty="0">
                <a:solidFill>
                  <a:schemeClr val="tx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사업장 위치</a:t>
            </a:r>
            <a:endParaRPr lang="en-US" sz="2250" dirty="0">
              <a:solidFill>
                <a:schemeClr val="tx1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grpSp>
        <p:nvGrpSpPr>
          <p:cNvPr id="3" name="그룹 11"/>
          <p:cNvGrpSpPr/>
          <p:nvPr/>
        </p:nvGrpSpPr>
        <p:grpSpPr bwMode="auto">
          <a:xfrm>
            <a:off x="1181361" y="1154646"/>
            <a:ext cx="4083844" cy="3037285"/>
            <a:chOff x="1028193" y="1526613"/>
            <a:chExt cx="5165414" cy="3546512"/>
          </a:xfr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1"/>
          </a:gradFill>
        </p:grpSpPr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4231824" y="3681645"/>
              <a:ext cx="7547" cy="3345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1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4371440" y="3596353"/>
              <a:ext cx="264139" cy="242498"/>
            </a:xfrm>
            <a:custGeom>
              <a:avLst/>
              <a:gdLst/>
              <a:ahLst/>
              <a:cxnLst>
                <a:cxn ang="0">
                  <a:pos x="140" y="60"/>
                </a:cxn>
                <a:cxn ang="0">
                  <a:pos x="127" y="59"/>
                </a:cxn>
                <a:cxn ang="0">
                  <a:pos x="126" y="58"/>
                </a:cxn>
                <a:cxn ang="0">
                  <a:pos x="120" y="81"/>
                </a:cxn>
                <a:cxn ang="0">
                  <a:pos x="122" y="82"/>
                </a:cxn>
                <a:cxn ang="0">
                  <a:pos x="119" y="91"/>
                </a:cxn>
                <a:cxn ang="0">
                  <a:pos x="110" y="95"/>
                </a:cxn>
                <a:cxn ang="0">
                  <a:pos x="104" y="106"/>
                </a:cxn>
                <a:cxn ang="0">
                  <a:pos x="104" y="114"/>
                </a:cxn>
                <a:cxn ang="0">
                  <a:pos x="107" y="114"/>
                </a:cxn>
                <a:cxn ang="0">
                  <a:pos x="102" y="118"/>
                </a:cxn>
                <a:cxn ang="0">
                  <a:pos x="100" y="125"/>
                </a:cxn>
                <a:cxn ang="0">
                  <a:pos x="97" y="138"/>
                </a:cxn>
                <a:cxn ang="0">
                  <a:pos x="78" y="145"/>
                </a:cxn>
                <a:cxn ang="0">
                  <a:pos x="77" y="136"/>
                </a:cxn>
                <a:cxn ang="0">
                  <a:pos x="74" y="132"/>
                </a:cxn>
                <a:cxn ang="0">
                  <a:pos x="64" y="133"/>
                </a:cxn>
                <a:cxn ang="0">
                  <a:pos x="55" y="128"/>
                </a:cxn>
                <a:cxn ang="0">
                  <a:pos x="48" y="133"/>
                </a:cxn>
                <a:cxn ang="0">
                  <a:pos x="39" y="133"/>
                </a:cxn>
                <a:cxn ang="0">
                  <a:pos x="37" y="125"/>
                </a:cxn>
                <a:cxn ang="0">
                  <a:pos x="24" y="126"/>
                </a:cxn>
                <a:cxn ang="0">
                  <a:pos x="26" y="125"/>
                </a:cxn>
                <a:cxn ang="0">
                  <a:pos x="23" y="128"/>
                </a:cxn>
                <a:cxn ang="0">
                  <a:pos x="17" y="125"/>
                </a:cxn>
                <a:cxn ang="0">
                  <a:pos x="13" y="108"/>
                </a:cxn>
                <a:cxn ang="0">
                  <a:pos x="13" y="95"/>
                </a:cxn>
                <a:cxn ang="0">
                  <a:pos x="5" y="87"/>
                </a:cxn>
                <a:cxn ang="0">
                  <a:pos x="6" y="87"/>
                </a:cxn>
                <a:cxn ang="0">
                  <a:pos x="3" y="79"/>
                </a:cxn>
                <a:cxn ang="0">
                  <a:pos x="3" y="74"/>
                </a:cxn>
                <a:cxn ang="0">
                  <a:pos x="0" y="60"/>
                </a:cxn>
                <a:cxn ang="0">
                  <a:pos x="4" y="51"/>
                </a:cxn>
                <a:cxn ang="0">
                  <a:pos x="2" y="52"/>
                </a:cxn>
                <a:cxn ang="0">
                  <a:pos x="9" y="40"/>
                </a:cxn>
                <a:cxn ang="0">
                  <a:pos x="12" y="51"/>
                </a:cxn>
                <a:cxn ang="0">
                  <a:pos x="25" y="60"/>
                </a:cxn>
                <a:cxn ang="0">
                  <a:pos x="45" y="56"/>
                </a:cxn>
                <a:cxn ang="0">
                  <a:pos x="49" y="49"/>
                </a:cxn>
                <a:cxn ang="0">
                  <a:pos x="68" y="53"/>
                </a:cxn>
                <a:cxn ang="0">
                  <a:pos x="80" y="49"/>
                </a:cxn>
                <a:cxn ang="0">
                  <a:pos x="85" y="33"/>
                </a:cxn>
                <a:cxn ang="0">
                  <a:pos x="89" y="25"/>
                </a:cxn>
                <a:cxn ang="0">
                  <a:pos x="92" y="13"/>
                </a:cxn>
                <a:cxn ang="0">
                  <a:pos x="95" y="0"/>
                </a:cxn>
                <a:cxn ang="0">
                  <a:pos x="108" y="3"/>
                </a:cxn>
                <a:cxn ang="0">
                  <a:pos x="120" y="4"/>
                </a:cxn>
                <a:cxn ang="0">
                  <a:pos x="118" y="6"/>
                </a:cxn>
                <a:cxn ang="0">
                  <a:pos x="119" y="8"/>
                </a:cxn>
                <a:cxn ang="0">
                  <a:pos x="122" y="13"/>
                </a:cxn>
                <a:cxn ang="0">
                  <a:pos x="119" y="13"/>
                </a:cxn>
                <a:cxn ang="0">
                  <a:pos x="114" y="13"/>
                </a:cxn>
                <a:cxn ang="0">
                  <a:pos x="116" y="20"/>
                </a:cxn>
                <a:cxn ang="0">
                  <a:pos x="127" y="37"/>
                </a:cxn>
                <a:cxn ang="0">
                  <a:pos x="124" y="43"/>
                </a:cxn>
                <a:cxn ang="0">
                  <a:pos x="133" y="51"/>
                </a:cxn>
                <a:cxn ang="0">
                  <a:pos x="140" y="60"/>
                </a:cxn>
              </a:cxnLst>
              <a:rect l="0" t="0" r="r" b="b"/>
              <a:pathLst>
                <a:path w="140" h="145">
                  <a:moveTo>
                    <a:pt x="140" y="60"/>
                  </a:moveTo>
                  <a:lnTo>
                    <a:pt x="127" y="59"/>
                  </a:lnTo>
                  <a:lnTo>
                    <a:pt x="126" y="58"/>
                  </a:lnTo>
                  <a:lnTo>
                    <a:pt x="120" y="81"/>
                  </a:lnTo>
                  <a:lnTo>
                    <a:pt x="122" y="82"/>
                  </a:lnTo>
                  <a:lnTo>
                    <a:pt x="119" y="91"/>
                  </a:lnTo>
                  <a:lnTo>
                    <a:pt x="110" y="95"/>
                  </a:lnTo>
                  <a:lnTo>
                    <a:pt x="104" y="106"/>
                  </a:lnTo>
                  <a:lnTo>
                    <a:pt x="104" y="114"/>
                  </a:lnTo>
                  <a:lnTo>
                    <a:pt x="107" y="114"/>
                  </a:lnTo>
                  <a:lnTo>
                    <a:pt x="102" y="118"/>
                  </a:lnTo>
                  <a:lnTo>
                    <a:pt x="100" y="125"/>
                  </a:lnTo>
                  <a:lnTo>
                    <a:pt x="97" y="138"/>
                  </a:lnTo>
                  <a:lnTo>
                    <a:pt x="78" y="145"/>
                  </a:lnTo>
                  <a:lnTo>
                    <a:pt x="77" y="136"/>
                  </a:lnTo>
                  <a:lnTo>
                    <a:pt x="74" y="132"/>
                  </a:lnTo>
                  <a:lnTo>
                    <a:pt x="64" y="133"/>
                  </a:lnTo>
                  <a:lnTo>
                    <a:pt x="55" y="128"/>
                  </a:lnTo>
                  <a:lnTo>
                    <a:pt x="48" y="133"/>
                  </a:lnTo>
                  <a:lnTo>
                    <a:pt x="39" y="133"/>
                  </a:lnTo>
                  <a:lnTo>
                    <a:pt x="37" y="125"/>
                  </a:lnTo>
                  <a:lnTo>
                    <a:pt x="24" y="126"/>
                  </a:lnTo>
                  <a:lnTo>
                    <a:pt x="26" y="125"/>
                  </a:lnTo>
                  <a:lnTo>
                    <a:pt x="23" y="128"/>
                  </a:lnTo>
                  <a:lnTo>
                    <a:pt x="17" y="125"/>
                  </a:lnTo>
                  <a:lnTo>
                    <a:pt x="13" y="108"/>
                  </a:lnTo>
                  <a:lnTo>
                    <a:pt x="13" y="95"/>
                  </a:lnTo>
                  <a:lnTo>
                    <a:pt x="5" y="87"/>
                  </a:lnTo>
                  <a:lnTo>
                    <a:pt x="6" y="87"/>
                  </a:lnTo>
                  <a:lnTo>
                    <a:pt x="3" y="79"/>
                  </a:lnTo>
                  <a:lnTo>
                    <a:pt x="3" y="74"/>
                  </a:lnTo>
                  <a:lnTo>
                    <a:pt x="0" y="60"/>
                  </a:lnTo>
                  <a:lnTo>
                    <a:pt x="4" y="51"/>
                  </a:lnTo>
                  <a:lnTo>
                    <a:pt x="2" y="52"/>
                  </a:lnTo>
                  <a:lnTo>
                    <a:pt x="9" y="40"/>
                  </a:lnTo>
                  <a:lnTo>
                    <a:pt x="12" y="51"/>
                  </a:lnTo>
                  <a:lnTo>
                    <a:pt x="25" y="60"/>
                  </a:lnTo>
                  <a:lnTo>
                    <a:pt x="45" y="56"/>
                  </a:lnTo>
                  <a:lnTo>
                    <a:pt x="49" y="49"/>
                  </a:lnTo>
                  <a:lnTo>
                    <a:pt x="68" y="53"/>
                  </a:lnTo>
                  <a:lnTo>
                    <a:pt x="80" y="49"/>
                  </a:lnTo>
                  <a:lnTo>
                    <a:pt x="85" y="33"/>
                  </a:lnTo>
                  <a:lnTo>
                    <a:pt x="89" y="25"/>
                  </a:lnTo>
                  <a:lnTo>
                    <a:pt x="92" y="13"/>
                  </a:lnTo>
                  <a:lnTo>
                    <a:pt x="95" y="0"/>
                  </a:lnTo>
                  <a:lnTo>
                    <a:pt x="108" y="3"/>
                  </a:lnTo>
                  <a:lnTo>
                    <a:pt x="120" y="4"/>
                  </a:lnTo>
                  <a:lnTo>
                    <a:pt x="118" y="6"/>
                  </a:lnTo>
                  <a:lnTo>
                    <a:pt x="119" y="8"/>
                  </a:lnTo>
                  <a:lnTo>
                    <a:pt x="122" y="13"/>
                  </a:lnTo>
                  <a:lnTo>
                    <a:pt x="119" y="13"/>
                  </a:lnTo>
                  <a:lnTo>
                    <a:pt x="114" y="13"/>
                  </a:lnTo>
                  <a:lnTo>
                    <a:pt x="116" y="20"/>
                  </a:lnTo>
                  <a:lnTo>
                    <a:pt x="127" y="37"/>
                  </a:lnTo>
                  <a:lnTo>
                    <a:pt x="124" y="43"/>
                  </a:lnTo>
                  <a:lnTo>
                    <a:pt x="133" y="51"/>
                  </a:lnTo>
                  <a:lnTo>
                    <a:pt x="140" y="6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4001645" y="3564577"/>
              <a:ext cx="292440" cy="324446"/>
            </a:xfrm>
            <a:custGeom>
              <a:avLst/>
              <a:gdLst/>
              <a:ahLst/>
              <a:cxnLst>
                <a:cxn ang="0">
                  <a:pos x="155" y="150"/>
                </a:cxn>
                <a:cxn ang="0">
                  <a:pos x="153" y="151"/>
                </a:cxn>
                <a:cxn ang="0">
                  <a:pos x="152" y="173"/>
                </a:cxn>
                <a:cxn ang="0">
                  <a:pos x="148" y="194"/>
                </a:cxn>
                <a:cxn ang="0">
                  <a:pos x="142" y="188"/>
                </a:cxn>
                <a:cxn ang="0">
                  <a:pos x="141" y="192"/>
                </a:cxn>
                <a:cxn ang="0">
                  <a:pos x="133" y="189"/>
                </a:cxn>
                <a:cxn ang="0">
                  <a:pos x="133" y="194"/>
                </a:cxn>
                <a:cxn ang="0">
                  <a:pos x="119" y="180"/>
                </a:cxn>
                <a:cxn ang="0">
                  <a:pos x="113" y="171"/>
                </a:cxn>
                <a:cxn ang="0">
                  <a:pos x="104" y="163"/>
                </a:cxn>
                <a:cxn ang="0">
                  <a:pos x="97" y="155"/>
                </a:cxn>
                <a:cxn ang="0">
                  <a:pos x="89" y="147"/>
                </a:cxn>
                <a:cxn ang="0">
                  <a:pos x="84" y="133"/>
                </a:cxn>
                <a:cxn ang="0">
                  <a:pos x="78" y="119"/>
                </a:cxn>
                <a:cxn ang="0">
                  <a:pos x="75" y="117"/>
                </a:cxn>
                <a:cxn ang="0">
                  <a:pos x="69" y="104"/>
                </a:cxn>
                <a:cxn ang="0">
                  <a:pos x="61" y="91"/>
                </a:cxn>
                <a:cxn ang="0">
                  <a:pos x="56" y="79"/>
                </a:cxn>
                <a:cxn ang="0">
                  <a:pos x="52" y="68"/>
                </a:cxn>
                <a:cxn ang="0">
                  <a:pos x="41" y="55"/>
                </a:cxn>
                <a:cxn ang="0">
                  <a:pos x="31" y="42"/>
                </a:cxn>
                <a:cxn ang="0">
                  <a:pos x="21" y="31"/>
                </a:cxn>
                <a:cxn ang="0">
                  <a:pos x="10" y="19"/>
                </a:cxn>
                <a:cxn ang="0">
                  <a:pos x="0" y="0"/>
                </a:cxn>
                <a:cxn ang="0">
                  <a:pos x="11" y="1"/>
                </a:cxn>
                <a:cxn ang="0">
                  <a:pos x="21" y="3"/>
                </a:cxn>
                <a:cxn ang="0">
                  <a:pos x="31" y="5"/>
                </a:cxn>
                <a:cxn ang="0">
                  <a:pos x="44" y="20"/>
                </a:cxn>
                <a:cxn ang="0">
                  <a:pos x="46" y="24"/>
                </a:cxn>
                <a:cxn ang="0">
                  <a:pos x="58" y="37"/>
                </a:cxn>
                <a:cxn ang="0">
                  <a:pos x="71" y="49"/>
                </a:cxn>
                <a:cxn ang="0">
                  <a:pos x="82" y="61"/>
                </a:cxn>
                <a:cxn ang="0">
                  <a:pos x="81" y="55"/>
                </a:cxn>
                <a:cxn ang="0">
                  <a:pos x="94" y="66"/>
                </a:cxn>
                <a:cxn ang="0">
                  <a:pos x="101" y="76"/>
                </a:cxn>
                <a:cxn ang="0">
                  <a:pos x="114" y="85"/>
                </a:cxn>
                <a:cxn ang="0">
                  <a:pos x="115" y="86"/>
                </a:cxn>
                <a:cxn ang="0">
                  <a:pos x="124" y="95"/>
                </a:cxn>
                <a:cxn ang="0">
                  <a:pos x="118" y="98"/>
                </a:cxn>
                <a:cxn ang="0">
                  <a:pos x="119" y="101"/>
                </a:cxn>
                <a:cxn ang="0">
                  <a:pos x="118" y="104"/>
                </a:cxn>
                <a:cxn ang="0">
                  <a:pos x="120" y="110"/>
                </a:cxn>
                <a:cxn ang="0">
                  <a:pos x="131" y="112"/>
                </a:cxn>
                <a:cxn ang="0">
                  <a:pos x="133" y="125"/>
                </a:cxn>
                <a:cxn ang="0">
                  <a:pos x="137" y="129"/>
                </a:cxn>
                <a:cxn ang="0">
                  <a:pos x="137" y="136"/>
                </a:cxn>
                <a:cxn ang="0">
                  <a:pos x="147" y="136"/>
                </a:cxn>
                <a:cxn ang="0">
                  <a:pos x="155" y="150"/>
                </a:cxn>
              </a:cxnLst>
              <a:rect l="0" t="0" r="r" b="b"/>
              <a:pathLst>
                <a:path w="155" h="194">
                  <a:moveTo>
                    <a:pt x="155" y="150"/>
                  </a:moveTo>
                  <a:lnTo>
                    <a:pt x="153" y="151"/>
                  </a:lnTo>
                  <a:lnTo>
                    <a:pt x="152" y="173"/>
                  </a:lnTo>
                  <a:lnTo>
                    <a:pt x="148" y="194"/>
                  </a:lnTo>
                  <a:lnTo>
                    <a:pt x="142" y="188"/>
                  </a:lnTo>
                  <a:lnTo>
                    <a:pt x="141" y="192"/>
                  </a:lnTo>
                  <a:lnTo>
                    <a:pt x="133" y="189"/>
                  </a:lnTo>
                  <a:lnTo>
                    <a:pt x="133" y="194"/>
                  </a:lnTo>
                  <a:lnTo>
                    <a:pt x="119" y="180"/>
                  </a:lnTo>
                  <a:lnTo>
                    <a:pt x="113" y="171"/>
                  </a:lnTo>
                  <a:lnTo>
                    <a:pt x="104" y="163"/>
                  </a:lnTo>
                  <a:lnTo>
                    <a:pt x="97" y="155"/>
                  </a:lnTo>
                  <a:lnTo>
                    <a:pt x="89" y="147"/>
                  </a:lnTo>
                  <a:lnTo>
                    <a:pt x="84" y="133"/>
                  </a:lnTo>
                  <a:lnTo>
                    <a:pt x="78" y="119"/>
                  </a:lnTo>
                  <a:lnTo>
                    <a:pt x="75" y="117"/>
                  </a:lnTo>
                  <a:lnTo>
                    <a:pt x="69" y="104"/>
                  </a:lnTo>
                  <a:lnTo>
                    <a:pt x="61" y="91"/>
                  </a:lnTo>
                  <a:lnTo>
                    <a:pt x="56" y="79"/>
                  </a:lnTo>
                  <a:lnTo>
                    <a:pt x="52" y="68"/>
                  </a:lnTo>
                  <a:lnTo>
                    <a:pt x="41" y="55"/>
                  </a:lnTo>
                  <a:lnTo>
                    <a:pt x="31" y="42"/>
                  </a:lnTo>
                  <a:lnTo>
                    <a:pt x="21" y="31"/>
                  </a:lnTo>
                  <a:lnTo>
                    <a:pt x="10" y="19"/>
                  </a:lnTo>
                  <a:lnTo>
                    <a:pt x="0" y="0"/>
                  </a:lnTo>
                  <a:lnTo>
                    <a:pt x="11" y="1"/>
                  </a:lnTo>
                  <a:lnTo>
                    <a:pt x="21" y="3"/>
                  </a:lnTo>
                  <a:lnTo>
                    <a:pt x="31" y="5"/>
                  </a:lnTo>
                  <a:lnTo>
                    <a:pt x="44" y="20"/>
                  </a:lnTo>
                  <a:lnTo>
                    <a:pt x="46" y="24"/>
                  </a:lnTo>
                  <a:lnTo>
                    <a:pt x="58" y="37"/>
                  </a:lnTo>
                  <a:lnTo>
                    <a:pt x="71" y="49"/>
                  </a:lnTo>
                  <a:lnTo>
                    <a:pt x="82" y="61"/>
                  </a:lnTo>
                  <a:lnTo>
                    <a:pt x="81" y="55"/>
                  </a:lnTo>
                  <a:lnTo>
                    <a:pt x="94" y="66"/>
                  </a:lnTo>
                  <a:lnTo>
                    <a:pt x="101" y="76"/>
                  </a:lnTo>
                  <a:lnTo>
                    <a:pt x="114" y="85"/>
                  </a:lnTo>
                  <a:lnTo>
                    <a:pt x="115" y="86"/>
                  </a:lnTo>
                  <a:lnTo>
                    <a:pt x="124" y="95"/>
                  </a:lnTo>
                  <a:lnTo>
                    <a:pt x="118" y="98"/>
                  </a:lnTo>
                  <a:lnTo>
                    <a:pt x="119" y="101"/>
                  </a:lnTo>
                  <a:lnTo>
                    <a:pt x="118" y="104"/>
                  </a:lnTo>
                  <a:lnTo>
                    <a:pt x="120" y="110"/>
                  </a:lnTo>
                  <a:lnTo>
                    <a:pt x="131" y="112"/>
                  </a:lnTo>
                  <a:lnTo>
                    <a:pt x="133" y="125"/>
                  </a:lnTo>
                  <a:lnTo>
                    <a:pt x="137" y="129"/>
                  </a:lnTo>
                  <a:lnTo>
                    <a:pt x="137" y="136"/>
                  </a:lnTo>
                  <a:lnTo>
                    <a:pt x="147" y="136"/>
                  </a:lnTo>
                  <a:lnTo>
                    <a:pt x="155" y="15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4958206" y="3733490"/>
              <a:ext cx="260366" cy="250860"/>
            </a:xfrm>
            <a:custGeom>
              <a:avLst/>
              <a:gdLst/>
              <a:ahLst/>
              <a:cxnLst>
                <a:cxn ang="0">
                  <a:pos x="105" y="127"/>
                </a:cxn>
                <a:cxn ang="0">
                  <a:pos x="108" y="132"/>
                </a:cxn>
                <a:cxn ang="0">
                  <a:pos x="123" y="139"/>
                </a:cxn>
                <a:cxn ang="0">
                  <a:pos x="133" y="136"/>
                </a:cxn>
                <a:cxn ang="0">
                  <a:pos x="135" y="108"/>
                </a:cxn>
                <a:cxn ang="0">
                  <a:pos x="137" y="80"/>
                </a:cxn>
                <a:cxn ang="0">
                  <a:pos x="137" y="53"/>
                </a:cxn>
                <a:cxn ang="0">
                  <a:pos x="128" y="36"/>
                </a:cxn>
                <a:cxn ang="0">
                  <a:pos x="94" y="19"/>
                </a:cxn>
                <a:cxn ang="0">
                  <a:pos x="71" y="35"/>
                </a:cxn>
                <a:cxn ang="0">
                  <a:pos x="51" y="46"/>
                </a:cxn>
                <a:cxn ang="0">
                  <a:pos x="45" y="41"/>
                </a:cxn>
                <a:cxn ang="0">
                  <a:pos x="42" y="13"/>
                </a:cxn>
                <a:cxn ang="0">
                  <a:pos x="27" y="4"/>
                </a:cxn>
                <a:cxn ang="0">
                  <a:pos x="2" y="10"/>
                </a:cxn>
                <a:cxn ang="0">
                  <a:pos x="10" y="22"/>
                </a:cxn>
                <a:cxn ang="0">
                  <a:pos x="27" y="32"/>
                </a:cxn>
                <a:cxn ang="0">
                  <a:pos x="37" y="35"/>
                </a:cxn>
                <a:cxn ang="0">
                  <a:pos x="35" y="38"/>
                </a:cxn>
                <a:cxn ang="0">
                  <a:pos x="18" y="41"/>
                </a:cxn>
                <a:cxn ang="0">
                  <a:pos x="24" y="55"/>
                </a:cxn>
                <a:cxn ang="0">
                  <a:pos x="30" y="63"/>
                </a:cxn>
                <a:cxn ang="0">
                  <a:pos x="35" y="56"/>
                </a:cxn>
                <a:cxn ang="0">
                  <a:pos x="51" y="62"/>
                </a:cxn>
                <a:cxn ang="0">
                  <a:pos x="61" y="71"/>
                </a:cxn>
                <a:cxn ang="0">
                  <a:pos x="81" y="79"/>
                </a:cxn>
                <a:cxn ang="0">
                  <a:pos x="96" y="91"/>
                </a:cxn>
                <a:cxn ang="0">
                  <a:pos x="108" y="113"/>
                </a:cxn>
                <a:cxn ang="0">
                  <a:pos x="108" y="117"/>
                </a:cxn>
                <a:cxn ang="0">
                  <a:pos x="104" y="123"/>
                </a:cxn>
                <a:cxn ang="0">
                  <a:pos x="86" y="137"/>
                </a:cxn>
                <a:cxn ang="0">
                  <a:pos x="105" y="126"/>
                </a:cxn>
              </a:cxnLst>
              <a:rect l="0" t="0" r="r" b="b"/>
              <a:pathLst>
                <a:path w="138" h="150">
                  <a:moveTo>
                    <a:pt x="105" y="126"/>
                  </a:moveTo>
                  <a:lnTo>
                    <a:pt x="105" y="127"/>
                  </a:lnTo>
                  <a:lnTo>
                    <a:pt x="104" y="135"/>
                  </a:lnTo>
                  <a:lnTo>
                    <a:pt x="108" y="132"/>
                  </a:lnTo>
                  <a:lnTo>
                    <a:pt x="120" y="130"/>
                  </a:lnTo>
                  <a:lnTo>
                    <a:pt x="123" y="139"/>
                  </a:lnTo>
                  <a:lnTo>
                    <a:pt x="132" y="150"/>
                  </a:lnTo>
                  <a:lnTo>
                    <a:pt x="133" y="136"/>
                  </a:lnTo>
                  <a:lnTo>
                    <a:pt x="134" y="122"/>
                  </a:lnTo>
                  <a:lnTo>
                    <a:pt x="135" y="108"/>
                  </a:lnTo>
                  <a:lnTo>
                    <a:pt x="136" y="94"/>
                  </a:lnTo>
                  <a:lnTo>
                    <a:pt x="137" y="80"/>
                  </a:lnTo>
                  <a:lnTo>
                    <a:pt x="137" y="66"/>
                  </a:lnTo>
                  <a:lnTo>
                    <a:pt x="137" y="53"/>
                  </a:lnTo>
                  <a:lnTo>
                    <a:pt x="138" y="39"/>
                  </a:lnTo>
                  <a:lnTo>
                    <a:pt x="128" y="36"/>
                  </a:lnTo>
                  <a:lnTo>
                    <a:pt x="111" y="27"/>
                  </a:lnTo>
                  <a:lnTo>
                    <a:pt x="94" y="19"/>
                  </a:lnTo>
                  <a:lnTo>
                    <a:pt x="84" y="27"/>
                  </a:lnTo>
                  <a:lnTo>
                    <a:pt x="71" y="35"/>
                  </a:lnTo>
                  <a:lnTo>
                    <a:pt x="58" y="51"/>
                  </a:lnTo>
                  <a:lnTo>
                    <a:pt x="51" y="46"/>
                  </a:lnTo>
                  <a:lnTo>
                    <a:pt x="46" y="38"/>
                  </a:lnTo>
                  <a:lnTo>
                    <a:pt x="45" y="41"/>
                  </a:lnTo>
                  <a:lnTo>
                    <a:pt x="42" y="21"/>
                  </a:lnTo>
                  <a:lnTo>
                    <a:pt x="42" y="13"/>
                  </a:lnTo>
                  <a:lnTo>
                    <a:pt x="40" y="6"/>
                  </a:lnTo>
                  <a:lnTo>
                    <a:pt x="27" y="4"/>
                  </a:lnTo>
                  <a:lnTo>
                    <a:pt x="15" y="0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10" y="22"/>
                  </a:lnTo>
                  <a:lnTo>
                    <a:pt x="18" y="33"/>
                  </a:lnTo>
                  <a:lnTo>
                    <a:pt x="27" y="32"/>
                  </a:lnTo>
                  <a:lnTo>
                    <a:pt x="38" y="32"/>
                  </a:lnTo>
                  <a:lnTo>
                    <a:pt x="37" y="35"/>
                  </a:lnTo>
                  <a:lnTo>
                    <a:pt x="36" y="36"/>
                  </a:lnTo>
                  <a:lnTo>
                    <a:pt x="35" y="38"/>
                  </a:lnTo>
                  <a:lnTo>
                    <a:pt x="30" y="36"/>
                  </a:lnTo>
                  <a:lnTo>
                    <a:pt x="18" y="41"/>
                  </a:lnTo>
                  <a:lnTo>
                    <a:pt x="12" y="43"/>
                  </a:lnTo>
                  <a:lnTo>
                    <a:pt x="24" y="55"/>
                  </a:lnTo>
                  <a:lnTo>
                    <a:pt x="22" y="62"/>
                  </a:lnTo>
                  <a:lnTo>
                    <a:pt x="30" y="63"/>
                  </a:lnTo>
                  <a:lnTo>
                    <a:pt x="38" y="47"/>
                  </a:lnTo>
                  <a:lnTo>
                    <a:pt x="35" y="56"/>
                  </a:lnTo>
                  <a:lnTo>
                    <a:pt x="48" y="62"/>
                  </a:lnTo>
                  <a:lnTo>
                    <a:pt x="51" y="62"/>
                  </a:lnTo>
                  <a:lnTo>
                    <a:pt x="50" y="66"/>
                  </a:lnTo>
                  <a:lnTo>
                    <a:pt x="61" y="71"/>
                  </a:lnTo>
                  <a:lnTo>
                    <a:pt x="70" y="75"/>
                  </a:lnTo>
                  <a:lnTo>
                    <a:pt x="81" y="79"/>
                  </a:lnTo>
                  <a:lnTo>
                    <a:pt x="91" y="84"/>
                  </a:lnTo>
                  <a:lnTo>
                    <a:pt x="96" y="91"/>
                  </a:lnTo>
                  <a:lnTo>
                    <a:pt x="104" y="110"/>
                  </a:lnTo>
                  <a:lnTo>
                    <a:pt x="108" y="113"/>
                  </a:lnTo>
                  <a:lnTo>
                    <a:pt x="100" y="114"/>
                  </a:lnTo>
                  <a:lnTo>
                    <a:pt x="108" y="117"/>
                  </a:lnTo>
                  <a:lnTo>
                    <a:pt x="101" y="117"/>
                  </a:lnTo>
                  <a:lnTo>
                    <a:pt x="104" y="123"/>
                  </a:lnTo>
                  <a:lnTo>
                    <a:pt x="95" y="122"/>
                  </a:lnTo>
                  <a:lnTo>
                    <a:pt x="86" y="137"/>
                  </a:lnTo>
                  <a:lnTo>
                    <a:pt x="98" y="135"/>
                  </a:lnTo>
                  <a:lnTo>
                    <a:pt x="105" y="126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4631806" y="3674955"/>
              <a:ext cx="169804" cy="210723"/>
            </a:xfrm>
            <a:custGeom>
              <a:avLst/>
              <a:gdLst/>
              <a:ahLst/>
              <a:cxnLst>
                <a:cxn ang="0">
                  <a:pos x="90" y="3"/>
                </a:cxn>
                <a:cxn ang="0">
                  <a:pos x="86" y="0"/>
                </a:cxn>
                <a:cxn ang="0">
                  <a:pos x="73" y="15"/>
                </a:cxn>
                <a:cxn ang="0">
                  <a:pos x="55" y="11"/>
                </a:cxn>
                <a:cxn ang="0">
                  <a:pos x="36" y="8"/>
                </a:cxn>
                <a:cxn ang="0">
                  <a:pos x="29" y="8"/>
                </a:cxn>
                <a:cxn ang="0">
                  <a:pos x="22" y="15"/>
                </a:cxn>
                <a:cxn ang="0">
                  <a:pos x="20" y="15"/>
                </a:cxn>
                <a:cxn ang="0">
                  <a:pos x="14" y="29"/>
                </a:cxn>
                <a:cxn ang="0">
                  <a:pos x="14" y="44"/>
                </a:cxn>
                <a:cxn ang="0">
                  <a:pos x="13" y="41"/>
                </a:cxn>
                <a:cxn ang="0">
                  <a:pos x="6" y="57"/>
                </a:cxn>
                <a:cxn ang="0">
                  <a:pos x="0" y="75"/>
                </a:cxn>
                <a:cxn ang="0">
                  <a:pos x="2" y="89"/>
                </a:cxn>
                <a:cxn ang="0">
                  <a:pos x="8" y="91"/>
                </a:cxn>
                <a:cxn ang="0">
                  <a:pos x="7" y="103"/>
                </a:cxn>
                <a:cxn ang="0">
                  <a:pos x="7" y="115"/>
                </a:cxn>
                <a:cxn ang="0">
                  <a:pos x="8" y="126"/>
                </a:cxn>
                <a:cxn ang="0">
                  <a:pos x="20" y="122"/>
                </a:cxn>
                <a:cxn ang="0">
                  <a:pos x="20" y="101"/>
                </a:cxn>
                <a:cxn ang="0">
                  <a:pos x="19" y="81"/>
                </a:cxn>
                <a:cxn ang="0">
                  <a:pos x="29" y="74"/>
                </a:cxn>
                <a:cxn ang="0">
                  <a:pos x="30" y="84"/>
                </a:cxn>
                <a:cxn ang="0">
                  <a:pos x="31" y="92"/>
                </a:cxn>
                <a:cxn ang="0">
                  <a:pos x="37" y="101"/>
                </a:cxn>
                <a:cxn ang="0">
                  <a:pos x="39" y="112"/>
                </a:cxn>
                <a:cxn ang="0">
                  <a:pos x="44" y="108"/>
                </a:cxn>
                <a:cxn ang="0">
                  <a:pos x="52" y="103"/>
                </a:cxn>
                <a:cxn ang="0">
                  <a:pos x="56" y="101"/>
                </a:cxn>
                <a:cxn ang="0">
                  <a:pos x="47" y="86"/>
                </a:cxn>
                <a:cxn ang="0">
                  <a:pos x="49" y="82"/>
                </a:cxn>
                <a:cxn ang="0">
                  <a:pos x="43" y="71"/>
                </a:cxn>
                <a:cxn ang="0">
                  <a:pos x="35" y="60"/>
                </a:cxn>
                <a:cxn ang="0">
                  <a:pos x="41" y="60"/>
                </a:cxn>
                <a:cxn ang="0">
                  <a:pos x="51" y="52"/>
                </a:cxn>
                <a:cxn ang="0">
                  <a:pos x="61" y="44"/>
                </a:cxn>
                <a:cxn ang="0">
                  <a:pos x="64" y="44"/>
                </a:cxn>
                <a:cxn ang="0">
                  <a:pos x="62" y="38"/>
                </a:cxn>
                <a:cxn ang="0">
                  <a:pos x="57" y="40"/>
                </a:cxn>
                <a:cxn ang="0">
                  <a:pos x="40" y="44"/>
                </a:cxn>
                <a:cxn ang="0">
                  <a:pos x="29" y="52"/>
                </a:cxn>
                <a:cxn ang="0">
                  <a:pos x="17" y="35"/>
                </a:cxn>
                <a:cxn ang="0">
                  <a:pos x="22" y="20"/>
                </a:cxn>
                <a:cxn ang="0">
                  <a:pos x="43" y="22"/>
                </a:cxn>
                <a:cxn ang="0">
                  <a:pos x="62" y="23"/>
                </a:cxn>
                <a:cxn ang="0">
                  <a:pos x="81" y="18"/>
                </a:cxn>
                <a:cxn ang="0">
                  <a:pos x="90" y="3"/>
                </a:cxn>
              </a:cxnLst>
              <a:rect l="0" t="0" r="r" b="b"/>
              <a:pathLst>
                <a:path w="90" h="126">
                  <a:moveTo>
                    <a:pt x="90" y="3"/>
                  </a:moveTo>
                  <a:lnTo>
                    <a:pt x="86" y="0"/>
                  </a:lnTo>
                  <a:lnTo>
                    <a:pt x="73" y="15"/>
                  </a:lnTo>
                  <a:lnTo>
                    <a:pt x="55" y="11"/>
                  </a:lnTo>
                  <a:lnTo>
                    <a:pt x="36" y="8"/>
                  </a:lnTo>
                  <a:lnTo>
                    <a:pt x="29" y="8"/>
                  </a:lnTo>
                  <a:lnTo>
                    <a:pt x="22" y="15"/>
                  </a:lnTo>
                  <a:lnTo>
                    <a:pt x="20" y="15"/>
                  </a:lnTo>
                  <a:lnTo>
                    <a:pt x="14" y="29"/>
                  </a:lnTo>
                  <a:lnTo>
                    <a:pt x="14" y="44"/>
                  </a:lnTo>
                  <a:lnTo>
                    <a:pt x="13" y="41"/>
                  </a:lnTo>
                  <a:lnTo>
                    <a:pt x="6" y="57"/>
                  </a:lnTo>
                  <a:lnTo>
                    <a:pt x="0" y="75"/>
                  </a:lnTo>
                  <a:lnTo>
                    <a:pt x="2" y="89"/>
                  </a:lnTo>
                  <a:lnTo>
                    <a:pt x="8" y="91"/>
                  </a:lnTo>
                  <a:lnTo>
                    <a:pt x="7" y="103"/>
                  </a:lnTo>
                  <a:lnTo>
                    <a:pt x="7" y="115"/>
                  </a:lnTo>
                  <a:lnTo>
                    <a:pt x="8" y="126"/>
                  </a:lnTo>
                  <a:lnTo>
                    <a:pt x="20" y="122"/>
                  </a:lnTo>
                  <a:lnTo>
                    <a:pt x="20" y="101"/>
                  </a:lnTo>
                  <a:lnTo>
                    <a:pt x="19" y="81"/>
                  </a:lnTo>
                  <a:lnTo>
                    <a:pt x="29" y="74"/>
                  </a:lnTo>
                  <a:lnTo>
                    <a:pt x="30" y="84"/>
                  </a:lnTo>
                  <a:lnTo>
                    <a:pt x="31" y="92"/>
                  </a:lnTo>
                  <a:lnTo>
                    <a:pt x="37" y="101"/>
                  </a:lnTo>
                  <a:lnTo>
                    <a:pt x="39" y="112"/>
                  </a:lnTo>
                  <a:lnTo>
                    <a:pt x="44" y="108"/>
                  </a:lnTo>
                  <a:lnTo>
                    <a:pt x="52" y="103"/>
                  </a:lnTo>
                  <a:lnTo>
                    <a:pt x="56" y="101"/>
                  </a:lnTo>
                  <a:lnTo>
                    <a:pt x="47" y="86"/>
                  </a:lnTo>
                  <a:lnTo>
                    <a:pt x="49" y="82"/>
                  </a:lnTo>
                  <a:lnTo>
                    <a:pt x="43" y="71"/>
                  </a:lnTo>
                  <a:lnTo>
                    <a:pt x="35" y="60"/>
                  </a:lnTo>
                  <a:lnTo>
                    <a:pt x="41" y="60"/>
                  </a:lnTo>
                  <a:lnTo>
                    <a:pt x="51" y="52"/>
                  </a:lnTo>
                  <a:lnTo>
                    <a:pt x="61" y="44"/>
                  </a:lnTo>
                  <a:lnTo>
                    <a:pt x="64" y="44"/>
                  </a:lnTo>
                  <a:lnTo>
                    <a:pt x="62" y="38"/>
                  </a:lnTo>
                  <a:lnTo>
                    <a:pt x="57" y="40"/>
                  </a:lnTo>
                  <a:lnTo>
                    <a:pt x="40" y="44"/>
                  </a:lnTo>
                  <a:lnTo>
                    <a:pt x="29" y="52"/>
                  </a:lnTo>
                  <a:lnTo>
                    <a:pt x="17" y="35"/>
                  </a:lnTo>
                  <a:lnTo>
                    <a:pt x="22" y="20"/>
                  </a:lnTo>
                  <a:lnTo>
                    <a:pt x="43" y="22"/>
                  </a:lnTo>
                  <a:lnTo>
                    <a:pt x="62" y="23"/>
                  </a:lnTo>
                  <a:lnTo>
                    <a:pt x="81" y="18"/>
                  </a:lnTo>
                  <a:lnTo>
                    <a:pt x="90" y="3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4269558" y="3895713"/>
              <a:ext cx="241499" cy="78603"/>
            </a:xfrm>
            <a:custGeom>
              <a:avLst/>
              <a:gdLst/>
              <a:ahLst/>
              <a:cxnLst>
                <a:cxn ang="0">
                  <a:pos x="128" y="47"/>
                </a:cxn>
                <a:cxn ang="0">
                  <a:pos x="126" y="45"/>
                </a:cxn>
                <a:cxn ang="0">
                  <a:pos x="126" y="31"/>
                </a:cxn>
                <a:cxn ang="0">
                  <a:pos x="116" y="30"/>
                </a:cxn>
                <a:cxn ang="0">
                  <a:pos x="106" y="27"/>
                </a:cxn>
                <a:cxn ang="0">
                  <a:pos x="102" y="17"/>
                </a:cxn>
                <a:cxn ang="0">
                  <a:pos x="85" y="11"/>
                </a:cxn>
                <a:cxn ang="0">
                  <a:pos x="78" y="7"/>
                </a:cxn>
                <a:cxn ang="0">
                  <a:pos x="73" y="15"/>
                </a:cxn>
                <a:cxn ang="0">
                  <a:pos x="62" y="15"/>
                </a:cxn>
                <a:cxn ang="0">
                  <a:pos x="50" y="15"/>
                </a:cxn>
                <a:cxn ang="0">
                  <a:pos x="45" y="8"/>
                </a:cxn>
                <a:cxn ang="0">
                  <a:pos x="29" y="0"/>
                </a:cxn>
                <a:cxn ang="0">
                  <a:pos x="12" y="0"/>
                </a:cxn>
                <a:cxn ang="0">
                  <a:pos x="4" y="10"/>
                </a:cxn>
                <a:cxn ang="0">
                  <a:pos x="0" y="12"/>
                </a:cxn>
                <a:cxn ang="0">
                  <a:pos x="14" y="17"/>
                </a:cxn>
                <a:cxn ang="0">
                  <a:pos x="14" y="20"/>
                </a:cxn>
                <a:cxn ang="0">
                  <a:pos x="29" y="25"/>
                </a:cxn>
                <a:cxn ang="0">
                  <a:pos x="43" y="29"/>
                </a:cxn>
                <a:cxn ang="0">
                  <a:pos x="56" y="32"/>
                </a:cxn>
                <a:cxn ang="0">
                  <a:pos x="69" y="35"/>
                </a:cxn>
                <a:cxn ang="0">
                  <a:pos x="87" y="38"/>
                </a:cxn>
                <a:cxn ang="0">
                  <a:pos x="105" y="39"/>
                </a:cxn>
                <a:cxn ang="0">
                  <a:pos x="117" y="44"/>
                </a:cxn>
                <a:cxn ang="0">
                  <a:pos x="128" y="47"/>
                </a:cxn>
              </a:cxnLst>
              <a:rect l="0" t="0" r="r" b="b"/>
              <a:pathLst>
                <a:path w="128" h="47">
                  <a:moveTo>
                    <a:pt x="128" y="47"/>
                  </a:moveTo>
                  <a:lnTo>
                    <a:pt x="126" y="45"/>
                  </a:lnTo>
                  <a:lnTo>
                    <a:pt x="126" y="31"/>
                  </a:lnTo>
                  <a:lnTo>
                    <a:pt x="116" y="30"/>
                  </a:lnTo>
                  <a:lnTo>
                    <a:pt x="106" y="27"/>
                  </a:lnTo>
                  <a:lnTo>
                    <a:pt x="102" y="17"/>
                  </a:lnTo>
                  <a:lnTo>
                    <a:pt x="85" y="11"/>
                  </a:lnTo>
                  <a:lnTo>
                    <a:pt x="78" y="7"/>
                  </a:lnTo>
                  <a:lnTo>
                    <a:pt x="73" y="15"/>
                  </a:lnTo>
                  <a:lnTo>
                    <a:pt x="62" y="15"/>
                  </a:lnTo>
                  <a:lnTo>
                    <a:pt x="50" y="15"/>
                  </a:lnTo>
                  <a:lnTo>
                    <a:pt x="45" y="8"/>
                  </a:lnTo>
                  <a:lnTo>
                    <a:pt x="29" y="0"/>
                  </a:lnTo>
                  <a:lnTo>
                    <a:pt x="12" y="0"/>
                  </a:lnTo>
                  <a:lnTo>
                    <a:pt x="4" y="10"/>
                  </a:lnTo>
                  <a:lnTo>
                    <a:pt x="0" y="12"/>
                  </a:lnTo>
                  <a:lnTo>
                    <a:pt x="14" y="17"/>
                  </a:lnTo>
                  <a:lnTo>
                    <a:pt x="14" y="20"/>
                  </a:lnTo>
                  <a:lnTo>
                    <a:pt x="29" y="25"/>
                  </a:lnTo>
                  <a:lnTo>
                    <a:pt x="43" y="29"/>
                  </a:lnTo>
                  <a:lnTo>
                    <a:pt x="56" y="32"/>
                  </a:lnTo>
                  <a:lnTo>
                    <a:pt x="69" y="35"/>
                  </a:lnTo>
                  <a:lnTo>
                    <a:pt x="87" y="38"/>
                  </a:lnTo>
                  <a:lnTo>
                    <a:pt x="105" y="39"/>
                  </a:lnTo>
                  <a:lnTo>
                    <a:pt x="117" y="44"/>
                  </a:lnTo>
                  <a:lnTo>
                    <a:pt x="128" y="47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4743121" y="3964281"/>
              <a:ext cx="103769" cy="56862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34" y="1"/>
                </a:cxn>
                <a:cxn ang="0">
                  <a:pos x="20" y="8"/>
                </a:cxn>
                <a:cxn ang="0">
                  <a:pos x="7" y="16"/>
                </a:cxn>
                <a:cxn ang="0">
                  <a:pos x="1" y="28"/>
                </a:cxn>
                <a:cxn ang="0">
                  <a:pos x="0" y="30"/>
                </a:cxn>
                <a:cxn ang="0">
                  <a:pos x="2" y="34"/>
                </a:cxn>
                <a:cxn ang="0">
                  <a:pos x="18" y="22"/>
                </a:cxn>
                <a:cxn ang="0">
                  <a:pos x="36" y="12"/>
                </a:cxn>
                <a:cxn ang="0">
                  <a:pos x="55" y="0"/>
                </a:cxn>
              </a:cxnLst>
              <a:rect l="0" t="0" r="r" b="b"/>
              <a:pathLst>
                <a:path w="55" h="34">
                  <a:moveTo>
                    <a:pt x="55" y="0"/>
                  </a:moveTo>
                  <a:lnTo>
                    <a:pt x="34" y="1"/>
                  </a:lnTo>
                  <a:lnTo>
                    <a:pt x="20" y="8"/>
                  </a:lnTo>
                  <a:lnTo>
                    <a:pt x="7" y="16"/>
                  </a:lnTo>
                  <a:lnTo>
                    <a:pt x="1" y="28"/>
                  </a:lnTo>
                  <a:lnTo>
                    <a:pt x="0" y="30"/>
                  </a:lnTo>
                  <a:lnTo>
                    <a:pt x="2" y="34"/>
                  </a:lnTo>
                  <a:lnTo>
                    <a:pt x="18" y="22"/>
                  </a:lnTo>
                  <a:lnTo>
                    <a:pt x="36" y="12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4861984" y="3659904"/>
              <a:ext cx="39621" cy="88637"/>
            </a:xfrm>
            <a:custGeom>
              <a:avLst/>
              <a:gdLst/>
              <a:ahLst/>
              <a:cxnLst>
                <a:cxn ang="0">
                  <a:pos x="21" y="34"/>
                </a:cxn>
                <a:cxn ang="0">
                  <a:pos x="12" y="22"/>
                </a:cxn>
                <a:cxn ang="0">
                  <a:pos x="17" y="14"/>
                </a:cxn>
                <a:cxn ang="0">
                  <a:pos x="13" y="11"/>
                </a:cxn>
                <a:cxn ang="0">
                  <a:pos x="9" y="15"/>
                </a:cxn>
                <a:cxn ang="0">
                  <a:pos x="4" y="24"/>
                </a:cxn>
                <a:cxn ang="0">
                  <a:pos x="3" y="19"/>
                </a:cxn>
                <a:cxn ang="0">
                  <a:pos x="7" y="7"/>
                </a:cxn>
                <a:cxn ang="0">
                  <a:pos x="7" y="0"/>
                </a:cxn>
                <a:cxn ang="0">
                  <a:pos x="0" y="13"/>
                </a:cxn>
                <a:cxn ang="0">
                  <a:pos x="1" y="26"/>
                </a:cxn>
                <a:cxn ang="0">
                  <a:pos x="3" y="38"/>
                </a:cxn>
                <a:cxn ang="0">
                  <a:pos x="12" y="53"/>
                </a:cxn>
                <a:cxn ang="0">
                  <a:pos x="6" y="32"/>
                </a:cxn>
                <a:cxn ang="0">
                  <a:pos x="21" y="34"/>
                </a:cxn>
              </a:cxnLst>
              <a:rect l="0" t="0" r="r" b="b"/>
              <a:pathLst>
                <a:path w="21" h="53">
                  <a:moveTo>
                    <a:pt x="21" y="34"/>
                  </a:moveTo>
                  <a:lnTo>
                    <a:pt x="12" y="22"/>
                  </a:lnTo>
                  <a:lnTo>
                    <a:pt x="17" y="14"/>
                  </a:lnTo>
                  <a:lnTo>
                    <a:pt x="13" y="11"/>
                  </a:lnTo>
                  <a:lnTo>
                    <a:pt x="9" y="15"/>
                  </a:lnTo>
                  <a:lnTo>
                    <a:pt x="4" y="24"/>
                  </a:lnTo>
                  <a:lnTo>
                    <a:pt x="3" y="19"/>
                  </a:lnTo>
                  <a:lnTo>
                    <a:pt x="7" y="7"/>
                  </a:lnTo>
                  <a:lnTo>
                    <a:pt x="7" y="0"/>
                  </a:lnTo>
                  <a:lnTo>
                    <a:pt x="0" y="13"/>
                  </a:lnTo>
                  <a:lnTo>
                    <a:pt x="1" y="26"/>
                  </a:lnTo>
                  <a:lnTo>
                    <a:pt x="3" y="38"/>
                  </a:lnTo>
                  <a:lnTo>
                    <a:pt x="12" y="53"/>
                  </a:lnTo>
                  <a:lnTo>
                    <a:pt x="6" y="32"/>
                  </a:lnTo>
                  <a:lnTo>
                    <a:pt x="21" y="34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4873304" y="3803730"/>
              <a:ext cx="75468" cy="30103"/>
            </a:xfrm>
            <a:custGeom>
              <a:avLst/>
              <a:gdLst/>
              <a:ahLst/>
              <a:cxnLst>
                <a:cxn ang="0">
                  <a:pos x="40" y="14"/>
                </a:cxn>
                <a:cxn ang="0">
                  <a:pos x="38" y="18"/>
                </a:cxn>
                <a:cxn ang="0">
                  <a:pos x="21" y="8"/>
                </a:cxn>
                <a:cxn ang="0">
                  <a:pos x="9" y="9"/>
                </a:cxn>
                <a:cxn ang="0">
                  <a:pos x="1" y="7"/>
                </a:cxn>
                <a:cxn ang="0">
                  <a:pos x="0" y="11"/>
                </a:cxn>
                <a:cxn ang="0">
                  <a:pos x="1" y="5"/>
                </a:cxn>
                <a:cxn ang="0">
                  <a:pos x="8" y="0"/>
                </a:cxn>
                <a:cxn ang="0">
                  <a:pos x="21" y="1"/>
                </a:cxn>
                <a:cxn ang="0">
                  <a:pos x="34" y="2"/>
                </a:cxn>
                <a:cxn ang="0">
                  <a:pos x="40" y="14"/>
                </a:cxn>
              </a:cxnLst>
              <a:rect l="0" t="0" r="r" b="b"/>
              <a:pathLst>
                <a:path w="40" h="18">
                  <a:moveTo>
                    <a:pt x="40" y="14"/>
                  </a:moveTo>
                  <a:lnTo>
                    <a:pt x="38" y="18"/>
                  </a:lnTo>
                  <a:lnTo>
                    <a:pt x="21" y="8"/>
                  </a:lnTo>
                  <a:lnTo>
                    <a:pt x="9" y="9"/>
                  </a:lnTo>
                  <a:lnTo>
                    <a:pt x="1" y="7"/>
                  </a:lnTo>
                  <a:lnTo>
                    <a:pt x="0" y="11"/>
                  </a:lnTo>
                  <a:lnTo>
                    <a:pt x="1" y="5"/>
                  </a:lnTo>
                  <a:lnTo>
                    <a:pt x="8" y="0"/>
                  </a:lnTo>
                  <a:lnTo>
                    <a:pt x="21" y="1"/>
                  </a:lnTo>
                  <a:lnTo>
                    <a:pt x="34" y="2"/>
                  </a:lnTo>
                  <a:lnTo>
                    <a:pt x="40" y="14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4646899" y="3959264"/>
              <a:ext cx="86789" cy="16724"/>
            </a:xfrm>
            <a:custGeom>
              <a:avLst/>
              <a:gdLst/>
              <a:ahLst/>
              <a:cxnLst>
                <a:cxn ang="0">
                  <a:pos x="46" y="1"/>
                </a:cxn>
                <a:cxn ang="0">
                  <a:pos x="46" y="0"/>
                </a:cxn>
                <a:cxn ang="0">
                  <a:pos x="42" y="0"/>
                </a:cxn>
                <a:cxn ang="0">
                  <a:pos x="38" y="4"/>
                </a:cxn>
                <a:cxn ang="0">
                  <a:pos x="31" y="4"/>
                </a:cxn>
                <a:cxn ang="0">
                  <a:pos x="19" y="2"/>
                </a:cxn>
                <a:cxn ang="0">
                  <a:pos x="7" y="0"/>
                </a:cxn>
                <a:cxn ang="0">
                  <a:pos x="0" y="8"/>
                </a:cxn>
                <a:cxn ang="0">
                  <a:pos x="6" y="10"/>
                </a:cxn>
                <a:cxn ang="0">
                  <a:pos x="20" y="9"/>
                </a:cxn>
                <a:cxn ang="0">
                  <a:pos x="34" y="9"/>
                </a:cxn>
                <a:cxn ang="0">
                  <a:pos x="46" y="1"/>
                </a:cxn>
              </a:cxnLst>
              <a:rect l="0" t="0" r="r" b="b"/>
              <a:pathLst>
                <a:path w="46" h="10">
                  <a:moveTo>
                    <a:pt x="46" y="1"/>
                  </a:moveTo>
                  <a:lnTo>
                    <a:pt x="46" y="0"/>
                  </a:lnTo>
                  <a:lnTo>
                    <a:pt x="42" y="0"/>
                  </a:lnTo>
                  <a:lnTo>
                    <a:pt x="38" y="4"/>
                  </a:lnTo>
                  <a:lnTo>
                    <a:pt x="31" y="4"/>
                  </a:lnTo>
                  <a:lnTo>
                    <a:pt x="19" y="2"/>
                  </a:lnTo>
                  <a:lnTo>
                    <a:pt x="7" y="0"/>
                  </a:lnTo>
                  <a:lnTo>
                    <a:pt x="0" y="8"/>
                  </a:lnTo>
                  <a:lnTo>
                    <a:pt x="6" y="10"/>
                  </a:lnTo>
                  <a:lnTo>
                    <a:pt x="20" y="9"/>
                  </a:lnTo>
                  <a:lnTo>
                    <a:pt x="34" y="9"/>
                  </a:lnTo>
                  <a:lnTo>
                    <a:pt x="46" y="1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4269558" y="3766938"/>
              <a:ext cx="43394" cy="43482"/>
            </a:xfrm>
            <a:custGeom>
              <a:avLst/>
              <a:gdLst/>
              <a:ahLst/>
              <a:cxnLst>
                <a:cxn ang="0">
                  <a:pos x="23" y="18"/>
                </a:cxn>
                <a:cxn ang="0">
                  <a:pos x="21" y="26"/>
                </a:cxn>
                <a:cxn ang="0">
                  <a:pos x="11" y="19"/>
                </a:cxn>
                <a:cxn ang="0">
                  <a:pos x="5" y="9"/>
                </a:cxn>
                <a:cxn ang="0">
                  <a:pos x="0" y="6"/>
                </a:cxn>
                <a:cxn ang="0">
                  <a:pos x="7" y="1"/>
                </a:cxn>
                <a:cxn ang="0">
                  <a:pos x="10" y="0"/>
                </a:cxn>
                <a:cxn ang="0">
                  <a:pos x="15" y="14"/>
                </a:cxn>
                <a:cxn ang="0">
                  <a:pos x="23" y="18"/>
                </a:cxn>
              </a:cxnLst>
              <a:rect l="0" t="0" r="r" b="b"/>
              <a:pathLst>
                <a:path w="23" h="26">
                  <a:moveTo>
                    <a:pt x="23" y="18"/>
                  </a:moveTo>
                  <a:lnTo>
                    <a:pt x="21" y="26"/>
                  </a:lnTo>
                  <a:lnTo>
                    <a:pt x="11" y="19"/>
                  </a:lnTo>
                  <a:lnTo>
                    <a:pt x="5" y="9"/>
                  </a:lnTo>
                  <a:lnTo>
                    <a:pt x="0" y="6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5" y="14"/>
                  </a:lnTo>
                  <a:lnTo>
                    <a:pt x="23" y="18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4567658" y="3954247"/>
              <a:ext cx="64148" cy="28431"/>
            </a:xfrm>
            <a:custGeom>
              <a:avLst/>
              <a:gdLst/>
              <a:ahLst/>
              <a:cxnLst>
                <a:cxn ang="0">
                  <a:pos x="34" y="10"/>
                </a:cxn>
                <a:cxn ang="0">
                  <a:pos x="32" y="5"/>
                </a:cxn>
                <a:cxn ang="0">
                  <a:pos x="26" y="6"/>
                </a:cxn>
                <a:cxn ang="0">
                  <a:pos x="15" y="0"/>
                </a:cxn>
                <a:cxn ang="0">
                  <a:pos x="21" y="9"/>
                </a:cxn>
                <a:cxn ang="0">
                  <a:pos x="14" y="9"/>
                </a:cxn>
                <a:cxn ang="0">
                  <a:pos x="3" y="7"/>
                </a:cxn>
                <a:cxn ang="0">
                  <a:pos x="0" y="17"/>
                </a:cxn>
                <a:cxn ang="0">
                  <a:pos x="11" y="14"/>
                </a:cxn>
                <a:cxn ang="0">
                  <a:pos x="23" y="11"/>
                </a:cxn>
                <a:cxn ang="0">
                  <a:pos x="27" y="13"/>
                </a:cxn>
                <a:cxn ang="0">
                  <a:pos x="27" y="12"/>
                </a:cxn>
                <a:cxn ang="0">
                  <a:pos x="34" y="10"/>
                </a:cxn>
              </a:cxnLst>
              <a:rect l="0" t="0" r="r" b="b"/>
              <a:pathLst>
                <a:path w="34" h="17">
                  <a:moveTo>
                    <a:pt x="34" y="10"/>
                  </a:moveTo>
                  <a:lnTo>
                    <a:pt x="32" y="5"/>
                  </a:lnTo>
                  <a:lnTo>
                    <a:pt x="26" y="6"/>
                  </a:lnTo>
                  <a:lnTo>
                    <a:pt x="15" y="0"/>
                  </a:lnTo>
                  <a:lnTo>
                    <a:pt x="21" y="9"/>
                  </a:lnTo>
                  <a:lnTo>
                    <a:pt x="14" y="9"/>
                  </a:lnTo>
                  <a:lnTo>
                    <a:pt x="3" y="7"/>
                  </a:lnTo>
                  <a:lnTo>
                    <a:pt x="0" y="17"/>
                  </a:lnTo>
                  <a:lnTo>
                    <a:pt x="11" y="14"/>
                  </a:lnTo>
                  <a:lnTo>
                    <a:pt x="23" y="11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34" y="1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4626145" y="3994384"/>
              <a:ext cx="45281" cy="23414"/>
            </a:xfrm>
            <a:custGeom>
              <a:avLst/>
              <a:gdLst/>
              <a:ahLst/>
              <a:cxnLst>
                <a:cxn ang="0">
                  <a:pos x="24" y="10"/>
                </a:cxn>
                <a:cxn ang="0">
                  <a:pos x="15" y="14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24" y="10"/>
                </a:cxn>
              </a:cxnLst>
              <a:rect l="0" t="0" r="r" b="b"/>
              <a:pathLst>
                <a:path w="24" h="14">
                  <a:moveTo>
                    <a:pt x="24" y="10"/>
                  </a:moveTo>
                  <a:lnTo>
                    <a:pt x="15" y="14"/>
                  </a:lnTo>
                  <a:lnTo>
                    <a:pt x="3" y="4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4" y="1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4820476" y="3810420"/>
              <a:ext cx="33961" cy="20069"/>
            </a:xfrm>
            <a:custGeom>
              <a:avLst/>
              <a:gdLst/>
              <a:ahLst/>
              <a:cxnLst>
                <a:cxn ang="0">
                  <a:pos x="18" y="5"/>
                </a:cxn>
                <a:cxn ang="0">
                  <a:pos x="11" y="12"/>
                </a:cxn>
                <a:cxn ang="0">
                  <a:pos x="0" y="5"/>
                </a:cxn>
                <a:cxn ang="0">
                  <a:pos x="6" y="0"/>
                </a:cxn>
                <a:cxn ang="0">
                  <a:pos x="18" y="5"/>
                </a:cxn>
              </a:cxnLst>
              <a:rect l="0" t="0" r="r" b="b"/>
              <a:pathLst>
                <a:path w="18" h="12">
                  <a:moveTo>
                    <a:pt x="18" y="5"/>
                  </a:moveTo>
                  <a:lnTo>
                    <a:pt x="11" y="12"/>
                  </a:lnTo>
                  <a:lnTo>
                    <a:pt x="0" y="5"/>
                  </a:lnTo>
                  <a:lnTo>
                    <a:pt x="6" y="0"/>
                  </a:lnTo>
                  <a:lnTo>
                    <a:pt x="18" y="5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4511056" y="3957591"/>
              <a:ext cx="30187" cy="15052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13" y="1"/>
                </a:cxn>
                <a:cxn ang="0">
                  <a:pos x="0" y="0"/>
                </a:cxn>
                <a:cxn ang="0">
                  <a:pos x="7" y="9"/>
                </a:cxn>
                <a:cxn ang="0">
                  <a:pos x="16" y="3"/>
                </a:cxn>
              </a:cxnLst>
              <a:rect l="0" t="0" r="r" b="b"/>
              <a:pathLst>
                <a:path w="16" h="9">
                  <a:moveTo>
                    <a:pt x="16" y="3"/>
                  </a:moveTo>
                  <a:lnTo>
                    <a:pt x="13" y="1"/>
                  </a:lnTo>
                  <a:lnTo>
                    <a:pt x="0" y="0"/>
                  </a:lnTo>
                  <a:lnTo>
                    <a:pt x="7" y="9"/>
                  </a:lnTo>
                  <a:lnTo>
                    <a:pt x="16" y="3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4056360" y="3679973"/>
              <a:ext cx="22640" cy="26758"/>
            </a:xfrm>
            <a:custGeom>
              <a:avLst/>
              <a:gdLst/>
              <a:ahLst/>
              <a:cxnLst>
                <a:cxn ang="0">
                  <a:pos x="12" y="9"/>
                </a:cxn>
                <a:cxn ang="0">
                  <a:pos x="11" y="16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12" y="9"/>
                </a:cxn>
              </a:cxnLst>
              <a:rect l="0" t="0" r="r" b="b"/>
              <a:pathLst>
                <a:path w="12" h="16">
                  <a:moveTo>
                    <a:pt x="12" y="9"/>
                  </a:moveTo>
                  <a:lnTo>
                    <a:pt x="11" y="16"/>
                  </a:lnTo>
                  <a:lnTo>
                    <a:pt x="0" y="1"/>
                  </a:lnTo>
                  <a:lnTo>
                    <a:pt x="3" y="0"/>
                  </a:lnTo>
                  <a:lnTo>
                    <a:pt x="12" y="9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4546904" y="3959264"/>
              <a:ext cx="20754" cy="18396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6" y="0"/>
                </a:cxn>
                <a:cxn ang="0">
                  <a:pos x="0" y="9"/>
                </a:cxn>
                <a:cxn ang="0">
                  <a:pos x="5" y="11"/>
                </a:cxn>
                <a:cxn ang="0">
                  <a:pos x="11" y="2"/>
                </a:cxn>
              </a:cxnLst>
              <a:rect l="0" t="0" r="r" b="b"/>
              <a:pathLst>
                <a:path w="11" h="11">
                  <a:moveTo>
                    <a:pt x="11" y="2"/>
                  </a:moveTo>
                  <a:lnTo>
                    <a:pt x="6" y="0"/>
                  </a:lnTo>
                  <a:lnTo>
                    <a:pt x="0" y="9"/>
                  </a:lnTo>
                  <a:lnTo>
                    <a:pt x="5" y="11"/>
                  </a:lnTo>
                  <a:lnTo>
                    <a:pt x="11" y="2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4333706" y="3798713"/>
              <a:ext cx="18867" cy="1672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5" y="9"/>
                </a:cxn>
                <a:cxn ang="0">
                  <a:pos x="0" y="10"/>
                </a:cxn>
                <a:cxn ang="0">
                  <a:pos x="1" y="0"/>
                </a:cxn>
                <a:cxn ang="0">
                  <a:pos x="10" y="3"/>
                </a:cxn>
              </a:cxnLst>
              <a:rect l="0" t="0" r="r" b="b"/>
              <a:pathLst>
                <a:path w="10" h="10">
                  <a:moveTo>
                    <a:pt x="10" y="3"/>
                  </a:moveTo>
                  <a:lnTo>
                    <a:pt x="5" y="9"/>
                  </a:lnTo>
                  <a:lnTo>
                    <a:pt x="0" y="10"/>
                  </a:lnTo>
                  <a:lnTo>
                    <a:pt x="1" y="0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4728028" y="3850558"/>
              <a:ext cx="16980" cy="35120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8" y="0"/>
                </a:cxn>
                <a:cxn ang="0">
                  <a:pos x="0" y="21"/>
                </a:cxn>
                <a:cxn ang="0">
                  <a:pos x="9" y="15"/>
                </a:cxn>
              </a:cxnLst>
              <a:rect l="0" t="0" r="r" b="b"/>
              <a:pathLst>
                <a:path w="9" h="21">
                  <a:moveTo>
                    <a:pt x="9" y="15"/>
                  </a:moveTo>
                  <a:lnTo>
                    <a:pt x="7" y="13"/>
                  </a:lnTo>
                  <a:lnTo>
                    <a:pt x="7" y="5"/>
                  </a:lnTo>
                  <a:lnTo>
                    <a:pt x="8" y="0"/>
                  </a:lnTo>
                  <a:lnTo>
                    <a:pt x="0" y="21"/>
                  </a:lnTo>
                  <a:lnTo>
                    <a:pt x="9" y="15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5037448" y="3880661"/>
              <a:ext cx="11320" cy="21741"/>
            </a:xfrm>
            <a:custGeom>
              <a:avLst/>
              <a:gdLst/>
              <a:ahLst/>
              <a:cxnLst>
                <a:cxn ang="0">
                  <a:pos x="6" y="11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0" y="13"/>
                </a:cxn>
                <a:cxn ang="0">
                  <a:pos x="6" y="11"/>
                </a:cxn>
              </a:cxnLst>
              <a:rect l="0" t="0" r="r" b="b"/>
              <a:pathLst>
                <a:path w="6" h="13">
                  <a:moveTo>
                    <a:pt x="6" y="11"/>
                  </a:moveTo>
                  <a:lnTo>
                    <a:pt x="5" y="0"/>
                  </a:lnTo>
                  <a:lnTo>
                    <a:pt x="0" y="3"/>
                  </a:lnTo>
                  <a:lnTo>
                    <a:pt x="0" y="13"/>
                  </a:lnTo>
                  <a:lnTo>
                    <a:pt x="6" y="11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4099754" y="3750214"/>
              <a:ext cx="15094" cy="20069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2" y="12"/>
                </a:cxn>
                <a:cxn ang="0">
                  <a:pos x="0" y="0"/>
                </a:cxn>
                <a:cxn ang="0">
                  <a:pos x="8" y="12"/>
                </a:cxn>
              </a:cxnLst>
              <a:rect l="0" t="0" r="r" b="b"/>
              <a:pathLst>
                <a:path w="8" h="12">
                  <a:moveTo>
                    <a:pt x="8" y="12"/>
                  </a:moveTo>
                  <a:lnTo>
                    <a:pt x="2" y="12"/>
                  </a:lnTo>
                  <a:lnTo>
                    <a:pt x="0" y="0"/>
                  </a:lnTo>
                  <a:lnTo>
                    <a:pt x="8" y="12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4722368" y="3855575"/>
              <a:ext cx="11320" cy="21741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13"/>
                </a:cxn>
                <a:cxn ang="0">
                  <a:pos x="6" y="5"/>
                </a:cxn>
              </a:cxnLst>
              <a:rect l="0" t="0" r="r" b="b"/>
              <a:pathLst>
                <a:path w="6" h="13">
                  <a:moveTo>
                    <a:pt x="6" y="5"/>
                  </a:moveTo>
                  <a:lnTo>
                    <a:pt x="6" y="0"/>
                  </a:lnTo>
                  <a:lnTo>
                    <a:pt x="2" y="2"/>
                  </a:lnTo>
                  <a:lnTo>
                    <a:pt x="0" y="13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4777082" y="3770282"/>
              <a:ext cx="26414" cy="6690"/>
            </a:xfrm>
            <a:custGeom>
              <a:avLst/>
              <a:gdLst/>
              <a:ahLst/>
              <a:cxnLst>
                <a:cxn ang="0">
                  <a:pos x="14" y="4"/>
                </a:cxn>
                <a:cxn ang="0">
                  <a:pos x="7" y="0"/>
                </a:cxn>
                <a:cxn ang="0">
                  <a:pos x="0" y="4"/>
                </a:cxn>
                <a:cxn ang="0">
                  <a:pos x="14" y="4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7" y="0"/>
                  </a:lnTo>
                  <a:lnTo>
                    <a:pt x="0" y="4"/>
                  </a:lnTo>
                  <a:lnTo>
                    <a:pt x="14" y="4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5029901" y="3902402"/>
              <a:ext cx="11320" cy="1839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1" y="11"/>
                </a:cxn>
                <a:cxn ang="0">
                  <a:pos x="0" y="0"/>
                </a:cxn>
                <a:cxn ang="0">
                  <a:pos x="6" y="6"/>
                </a:cxn>
              </a:cxnLst>
              <a:rect l="0" t="0" r="r" b="b"/>
              <a:pathLst>
                <a:path w="6" h="11">
                  <a:moveTo>
                    <a:pt x="6" y="6"/>
                  </a:moveTo>
                  <a:lnTo>
                    <a:pt x="1" y="11"/>
                  </a:lnTo>
                  <a:lnTo>
                    <a:pt x="0" y="0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4465775" y="3922471"/>
              <a:ext cx="33961" cy="501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4" y="3"/>
                </a:cxn>
                <a:cxn ang="0">
                  <a:pos x="0" y="1"/>
                </a:cxn>
                <a:cxn ang="0">
                  <a:pos x="18" y="0"/>
                </a:cxn>
              </a:cxnLst>
              <a:rect l="0" t="0" r="r" b="b"/>
              <a:pathLst>
                <a:path w="18" h="3">
                  <a:moveTo>
                    <a:pt x="18" y="0"/>
                  </a:moveTo>
                  <a:lnTo>
                    <a:pt x="4" y="3"/>
                  </a:lnTo>
                  <a:lnTo>
                    <a:pt x="0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4503509" y="3581301"/>
              <a:ext cx="24527" cy="25086"/>
            </a:xfrm>
            <a:custGeom>
              <a:avLst/>
              <a:gdLst/>
              <a:ahLst/>
              <a:cxnLst>
                <a:cxn ang="0">
                  <a:pos x="8" y="15"/>
                </a:cxn>
                <a:cxn ang="0">
                  <a:pos x="0" y="6"/>
                </a:cxn>
                <a:cxn ang="0">
                  <a:pos x="13" y="0"/>
                </a:cxn>
                <a:cxn ang="0">
                  <a:pos x="13" y="1"/>
                </a:cxn>
                <a:cxn ang="0">
                  <a:pos x="11" y="8"/>
                </a:cxn>
                <a:cxn ang="0">
                  <a:pos x="8" y="15"/>
                </a:cxn>
              </a:cxnLst>
              <a:rect l="0" t="0" r="r" b="b"/>
              <a:pathLst>
                <a:path w="13" h="15">
                  <a:moveTo>
                    <a:pt x="8" y="15"/>
                  </a:moveTo>
                  <a:lnTo>
                    <a:pt x="0" y="6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1" y="8"/>
                  </a:lnTo>
                  <a:lnTo>
                    <a:pt x="8" y="15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5663835" y="3522767"/>
              <a:ext cx="5660" cy="501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1" y="0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5795904" y="3567922"/>
              <a:ext cx="1887" cy="334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2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5128010" y="3447509"/>
              <a:ext cx="3773" cy="334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5490258" y="3511060"/>
              <a:ext cx="1887" cy="167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5495918" y="3507715"/>
              <a:ext cx="1887" cy="167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4388420" y="3524439"/>
              <a:ext cx="250932" cy="172257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109" y="6"/>
                </a:cxn>
                <a:cxn ang="0">
                  <a:pos x="107" y="18"/>
                </a:cxn>
                <a:cxn ang="0">
                  <a:pos x="115" y="14"/>
                </a:cxn>
                <a:cxn ang="0">
                  <a:pos x="115" y="19"/>
                </a:cxn>
                <a:cxn ang="0">
                  <a:pos x="117" y="20"/>
                </a:cxn>
                <a:cxn ang="0">
                  <a:pos x="133" y="28"/>
                </a:cxn>
                <a:cxn ang="0">
                  <a:pos x="119" y="33"/>
                </a:cxn>
                <a:cxn ang="0">
                  <a:pos x="124" y="41"/>
                </a:cxn>
                <a:cxn ang="0">
                  <a:pos x="114" y="44"/>
                </a:cxn>
                <a:cxn ang="0">
                  <a:pos x="111" y="47"/>
                </a:cxn>
                <a:cxn ang="0">
                  <a:pos x="99" y="46"/>
                </a:cxn>
                <a:cxn ang="0">
                  <a:pos x="86" y="43"/>
                </a:cxn>
                <a:cxn ang="0">
                  <a:pos x="83" y="56"/>
                </a:cxn>
                <a:cxn ang="0">
                  <a:pos x="80" y="68"/>
                </a:cxn>
                <a:cxn ang="0">
                  <a:pos x="76" y="76"/>
                </a:cxn>
                <a:cxn ang="0">
                  <a:pos x="71" y="92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36" y="99"/>
                </a:cxn>
                <a:cxn ang="0">
                  <a:pos x="16" y="103"/>
                </a:cxn>
                <a:cxn ang="0">
                  <a:pos x="3" y="94"/>
                </a:cxn>
                <a:cxn ang="0">
                  <a:pos x="0" y="83"/>
                </a:cxn>
                <a:cxn ang="0">
                  <a:pos x="1" y="85"/>
                </a:cxn>
                <a:cxn ang="0">
                  <a:pos x="12" y="91"/>
                </a:cxn>
                <a:cxn ang="0">
                  <a:pos x="23" y="95"/>
                </a:cxn>
                <a:cxn ang="0">
                  <a:pos x="21" y="94"/>
                </a:cxn>
                <a:cxn ang="0">
                  <a:pos x="23" y="91"/>
                </a:cxn>
                <a:cxn ang="0">
                  <a:pos x="24" y="81"/>
                </a:cxn>
                <a:cxn ang="0">
                  <a:pos x="24" y="78"/>
                </a:cxn>
                <a:cxn ang="0">
                  <a:pos x="25" y="72"/>
                </a:cxn>
                <a:cxn ang="0">
                  <a:pos x="35" y="69"/>
                </a:cxn>
                <a:cxn ang="0">
                  <a:pos x="44" y="65"/>
                </a:cxn>
                <a:cxn ang="0">
                  <a:pos x="53" y="52"/>
                </a:cxn>
                <a:cxn ang="0">
                  <a:pos x="61" y="40"/>
                </a:cxn>
                <a:cxn ang="0">
                  <a:pos x="69" y="49"/>
                </a:cxn>
                <a:cxn ang="0">
                  <a:pos x="72" y="42"/>
                </a:cxn>
                <a:cxn ang="0">
                  <a:pos x="74" y="35"/>
                </a:cxn>
                <a:cxn ang="0">
                  <a:pos x="77" y="44"/>
                </a:cxn>
                <a:cxn ang="0">
                  <a:pos x="77" y="36"/>
                </a:cxn>
                <a:cxn ang="0">
                  <a:pos x="81" y="33"/>
                </a:cxn>
                <a:cxn ang="0">
                  <a:pos x="80" y="28"/>
                </a:cxn>
                <a:cxn ang="0">
                  <a:pos x="83" y="24"/>
                </a:cxn>
                <a:cxn ang="0">
                  <a:pos x="89" y="12"/>
                </a:cxn>
                <a:cxn ang="0">
                  <a:pos x="96" y="0"/>
                </a:cxn>
                <a:cxn ang="0">
                  <a:pos x="97" y="4"/>
                </a:cxn>
                <a:cxn ang="0">
                  <a:pos x="100" y="0"/>
                </a:cxn>
              </a:cxnLst>
              <a:rect l="0" t="0" r="r" b="b"/>
              <a:pathLst>
                <a:path w="133" h="103">
                  <a:moveTo>
                    <a:pt x="100" y="0"/>
                  </a:moveTo>
                  <a:lnTo>
                    <a:pt x="109" y="6"/>
                  </a:lnTo>
                  <a:lnTo>
                    <a:pt x="107" y="18"/>
                  </a:lnTo>
                  <a:lnTo>
                    <a:pt x="115" y="14"/>
                  </a:lnTo>
                  <a:lnTo>
                    <a:pt x="115" y="19"/>
                  </a:lnTo>
                  <a:lnTo>
                    <a:pt x="117" y="20"/>
                  </a:lnTo>
                  <a:lnTo>
                    <a:pt x="133" y="28"/>
                  </a:lnTo>
                  <a:lnTo>
                    <a:pt x="119" y="33"/>
                  </a:lnTo>
                  <a:lnTo>
                    <a:pt x="124" y="41"/>
                  </a:lnTo>
                  <a:lnTo>
                    <a:pt x="114" y="44"/>
                  </a:lnTo>
                  <a:lnTo>
                    <a:pt x="111" y="47"/>
                  </a:lnTo>
                  <a:lnTo>
                    <a:pt x="99" y="46"/>
                  </a:lnTo>
                  <a:lnTo>
                    <a:pt x="86" y="43"/>
                  </a:lnTo>
                  <a:lnTo>
                    <a:pt x="83" y="56"/>
                  </a:lnTo>
                  <a:lnTo>
                    <a:pt x="80" y="68"/>
                  </a:lnTo>
                  <a:lnTo>
                    <a:pt x="76" y="76"/>
                  </a:lnTo>
                  <a:lnTo>
                    <a:pt x="71" y="92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36" y="99"/>
                  </a:lnTo>
                  <a:lnTo>
                    <a:pt x="16" y="103"/>
                  </a:lnTo>
                  <a:lnTo>
                    <a:pt x="3" y="94"/>
                  </a:lnTo>
                  <a:lnTo>
                    <a:pt x="0" y="83"/>
                  </a:lnTo>
                  <a:lnTo>
                    <a:pt x="1" y="85"/>
                  </a:lnTo>
                  <a:lnTo>
                    <a:pt x="12" y="91"/>
                  </a:lnTo>
                  <a:lnTo>
                    <a:pt x="23" y="95"/>
                  </a:lnTo>
                  <a:lnTo>
                    <a:pt x="21" y="94"/>
                  </a:lnTo>
                  <a:lnTo>
                    <a:pt x="23" y="91"/>
                  </a:lnTo>
                  <a:lnTo>
                    <a:pt x="24" y="81"/>
                  </a:lnTo>
                  <a:lnTo>
                    <a:pt x="24" y="78"/>
                  </a:lnTo>
                  <a:lnTo>
                    <a:pt x="25" y="72"/>
                  </a:lnTo>
                  <a:lnTo>
                    <a:pt x="35" y="69"/>
                  </a:lnTo>
                  <a:lnTo>
                    <a:pt x="44" y="65"/>
                  </a:lnTo>
                  <a:lnTo>
                    <a:pt x="53" y="52"/>
                  </a:lnTo>
                  <a:lnTo>
                    <a:pt x="61" y="40"/>
                  </a:lnTo>
                  <a:lnTo>
                    <a:pt x="69" y="49"/>
                  </a:lnTo>
                  <a:lnTo>
                    <a:pt x="72" y="42"/>
                  </a:lnTo>
                  <a:lnTo>
                    <a:pt x="74" y="35"/>
                  </a:lnTo>
                  <a:lnTo>
                    <a:pt x="77" y="44"/>
                  </a:lnTo>
                  <a:lnTo>
                    <a:pt x="77" y="36"/>
                  </a:lnTo>
                  <a:lnTo>
                    <a:pt x="81" y="33"/>
                  </a:lnTo>
                  <a:lnTo>
                    <a:pt x="80" y="28"/>
                  </a:lnTo>
                  <a:lnTo>
                    <a:pt x="83" y="24"/>
                  </a:lnTo>
                  <a:lnTo>
                    <a:pt x="89" y="12"/>
                  </a:lnTo>
                  <a:lnTo>
                    <a:pt x="96" y="0"/>
                  </a:lnTo>
                  <a:lnTo>
                    <a:pt x="97" y="4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36" name="Freeform 38"/>
            <p:cNvSpPr>
              <a:spLocks/>
            </p:cNvSpPr>
            <p:nvPr/>
          </p:nvSpPr>
          <p:spPr bwMode="auto">
            <a:xfrm>
              <a:off x="4131828" y="3534474"/>
              <a:ext cx="115089" cy="148844"/>
            </a:xfrm>
            <a:custGeom>
              <a:avLst/>
              <a:gdLst/>
              <a:ahLst/>
              <a:cxnLst>
                <a:cxn ang="0">
                  <a:pos x="51" y="89"/>
                </a:cxn>
                <a:cxn ang="0">
                  <a:pos x="35" y="75"/>
                </a:cxn>
                <a:cxn ang="0">
                  <a:pos x="18" y="63"/>
                </a:cxn>
                <a:cxn ang="0">
                  <a:pos x="11" y="43"/>
                </a:cxn>
                <a:cxn ang="0">
                  <a:pos x="5" y="23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2" y="6"/>
                </a:cxn>
                <a:cxn ang="0">
                  <a:pos x="13" y="13"/>
                </a:cxn>
                <a:cxn ang="0">
                  <a:pos x="22" y="13"/>
                </a:cxn>
                <a:cxn ang="0">
                  <a:pos x="28" y="6"/>
                </a:cxn>
                <a:cxn ang="0">
                  <a:pos x="36" y="15"/>
                </a:cxn>
                <a:cxn ang="0">
                  <a:pos x="45" y="26"/>
                </a:cxn>
                <a:cxn ang="0">
                  <a:pos x="47" y="42"/>
                </a:cxn>
                <a:cxn ang="0">
                  <a:pos x="48" y="58"/>
                </a:cxn>
                <a:cxn ang="0">
                  <a:pos x="55" y="73"/>
                </a:cxn>
                <a:cxn ang="0">
                  <a:pos x="61" y="88"/>
                </a:cxn>
                <a:cxn ang="0">
                  <a:pos x="57" y="85"/>
                </a:cxn>
                <a:cxn ang="0">
                  <a:pos x="51" y="89"/>
                </a:cxn>
              </a:cxnLst>
              <a:rect l="0" t="0" r="r" b="b"/>
              <a:pathLst>
                <a:path w="61" h="89">
                  <a:moveTo>
                    <a:pt x="51" y="89"/>
                  </a:moveTo>
                  <a:lnTo>
                    <a:pt x="35" y="75"/>
                  </a:lnTo>
                  <a:lnTo>
                    <a:pt x="18" y="63"/>
                  </a:lnTo>
                  <a:lnTo>
                    <a:pt x="11" y="43"/>
                  </a:lnTo>
                  <a:lnTo>
                    <a:pt x="5" y="23"/>
                  </a:lnTo>
                  <a:lnTo>
                    <a:pt x="0" y="2"/>
                  </a:lnTo>
                  <a:lnTo>
                    <a:pt x="1" y="0"/>
                  </a:lnTo>
                  <a:lnTo>
                    <a:pt x="12" y="6"/>
                  </a:lnTo>
                  <a:lnTo>
                    <a:pt x="13" y="13"/>
                  </a:lnTo>
                  <a:lnTo>
                    <a:pt x="22" y="13"/>
                  </a:lnTo>
                  <a:lnTo>
                    <a:pt x="28" y="6"/>
                  </a:lnTo>
                  <a:lnTo>
                    <a:pt x="36" y="15"/>
                  </a:lnTo>
                  <a:lnTo>
                    <a:pt x="45" y="26"/>
                  </a:lnTo>
                  <a:lnTo>
                    <a:pt x="47" y="42"/>
                  </a:lnTo>
                  <a:lnTo>
                    <a:pt x="48" y="58"/>
                  </a:lnTo>
                  <a:lnTo>
                    <a:pt x="55" y="73"/>
                  </a:lnTo>
                  <a:lnTo>
                    <a:pt x="61" y="88"/>
                  </a:lnTo>
                  <a:lnTo>
                    <a:pt x="57" y="85"/>
                  </a:lnTo>
                  <a:lnTo>
                    <a:pt x="51" y="89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37" name="Freeform 39"/>
            <p:cNvSpPr>
              <a:spLocks/>
            </p:cNvSpPr>
            <p:nvPr/>
          </p:nvSpPr>
          <p:spPr bwMode="auto">
            <a:xfrm>
              <a:off x="5941181" y="3511060"/>
              <a:ext cx="3773" cy="1672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2" y="1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38" name="Freeform 40"/>
            <p:cNvSpPr>
              <a:spLocks/>
            </p:cNvSpPr>
            <p:nvPr/>
          </p:nvSpPr>
          <p:spPr bwMode="auto">
            <a:xfrm>
              <a:off x="6027970" y="3517750"/>
              <a:ext cx="1887" cy="167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39" name="Freeform 41"/>
            <p:cNvSpPr>
              <a:spLocks/>
            </p:cNvSpPr>
            <p:nvPr/>
          </p:nvSpPr>
          <p:spPr bwMode="auto">
            <a:xfrm>
              <a:off x="5931747" y="3561232"/>
              <a:ext cx="1887" cy="16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40" name="Freeform 42"/>
            <p:cNvSpPr>
              <a:spLocks/>
            </p:cNvSpPr>
            <p:nvPr/>
          </p:nvSpPr>
          <p:spPr bwMode="auto">
            <a:xfrm>
              <a:off x="5946841" y="3504370"/>
              <a:ext cx="1887" cy="167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41" name="Freeform 43"/>
            <p:cNvSpPr>
              <a:spLocks/>
            </p:cNvSpPr>
            <p:nvPr/>
          </p:nvSpPr>
          <p:spPr bwMode="auto">
            <a:xfrm>
              <a:off x="5907220" y="3736834"/>
              <a:ext cx="1887" cy="167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42" name="Freeform 44"/>
            <p:cNvSpPr>
              <a:spLocks/>
            </p:cNvSpPr>
            <p:nvPr/>
          </p:nvSpPr>
          <p:spPr bwMode="auto">
            <a:xfrm>
              <a:off x="5037448" y="3499353"/>
              <a:ext cx="5660" cy="1170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4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2" y="0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2" y="6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5"/>
                </a:cxn>
              </a:cxnLst>
              <a:rect l="0" t="0" r="r" b="b"/>
              <a:pathLst>
                <a:path w="3" h="7">
                  <a:moveTo>
                    <a:pt x="0" y="5"/>
                  </a:moveTo>
                  <a:lnTo>
                    <a:pt x="0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2" y="0"/>
                  </a:lnTo>
                  <a:lnTo>
                    <a:pt x="3" y="3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43" name="Freeform 45"/>
            <p:cNvSpPr>
              <a:spLocks/>
            </p:cNvSpPr>
            <p:nvPr/>
          </p:nvSpPr>
          <p:spPr bwMode="auto">
            <a:xfrm>
              <a:off x="5033674" y="3512732"/>
              <a:ext cx="1887" cy="334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1" y="2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44" name="Freeform 46"/>
            <p:cNvSpPr>
              <a:spLocks/>
            </p:cNvSpPr>
            <p:nvPr/>
          </p:nvSpPr>
          <p:spPr bwMode="auto">
            <a:xfrm>
              <a:off x="5035561" y="3511060"/>
              <a:ext cx="1887" cy="167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45" name="Freeform 47"/>
            <p:cNvSpPr>
              <a:spLocks/>
            </p:cNvSpPr>
            <p:nvPr/>
          </p:nvSpPr>
          <p:spPr bwMode="auto">
            <a:xfrm>
              <a:off x="5029901" y="3522767"/>
              <a:ext cx="1887" cy="16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46" name="Freeform 48"/>
            <p:cNvSpPr>
              <a:spLocks/>
            </p:cNvSpPr>
            <p:nvPr/>
          </p:nvSpPr>
          <p:spPr bwMode="auto">
            <a:xfrm>
              <a:off x="5031788" y="3519422"/>
              <a:ext cx="1887" cy="334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1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47" name="Freeform 49"/>
            <p:cNvSpPr>
              <a:spLocks/>
            </p:cNvSpPr>
            <p:nvPr/>
          </p:nvSpPr>
          <p:spPr bwMode="auto">
            <a:xfrm>
              <a:off x="5207252" y="3798713"/>
              <a:ext cx="256592" cy="227447"/>
            </a:xfrm>
            <a:custGeom>
              <a:avLst/>
              <a:gdLst/>
              <a:ahLst/>
              <a:cxnLst>
                <a:cxn ang="0">
                  <a:pos x="136" y="131"/>
                </a:cxn>
                <a:cxn ang="0">
                  <a:pos x="130" y="133"/>
                </a:cxn>
                <a:cxn ang="0">
                  <a:pos x="130" y="136"/>
                </a:cxn>
                <a:cxn ang="0">
                  <a:pos x="123" y="135"/>
                </a:cxn>
                <a:cxn ang="0">
                  <a:pos x="109" y="132"/>
                </a:cxn>
                <a:cxn ang="0">
                  <a:pos x="96" y="128"/>
                </a:cxn>
                <a:cxn ang="0">
                  <a:pos x="89" y="120"/>
                </a:cxn>
                <a:cxn ang="0">
                  <a:pos x="81" y="111"/>
                </a:cxn>
                <a:cxn ang="0">
                  <a:pos x="75" y="102"/>
                </a:cxn>
                <a:cxn ang="0">
                  <a:pos x="67" y="91"/>
                </a:cxn>
                <a:cxn ang="0">
                  <a:pos x="49" y="83"/>
                </a:cxn>
                <a:cxn ang="0">
                  <a:pos x="48" y="88"/>
                </a:cxn>
                <a:cxn ang="0">
                  <a:pos x="39" y="84"/>
                </a:cxn>
                <a:cxn ang="0">
                  <a:pos x="40" y="92"/>
                </a:cxn>
                <a:cxn ang="0">
                  <a:pos x="35" y="92"/>
                </a:cxn>
                <a:cxn ang="0">
                  <a:pos x="37" y="96"/>
                </a:cxn>
                <a:cxn ang="0">
                  <a:pos x="18" y="96"/>
                </a:cxn>
                <a:cxn ang="0">
                  <a:pos x="34" y="105"/>
                </a:cxn>
                <a:cxn ang="0">
                  <a:pos x="26" y="112"/>
                </a:cxn>
                <a:cxn ang="0">
                  <a:pos x="12" y="112"/>
                </a:cxn>
                <a:cxn ang="0">
                  <a:pos x="0" y="111"/>
                </a:cxn>
                <a:cxn ang="0">
                  <a:pos x="1" y="97"/>
                </a:cxn>
                <a:cxn ang="0">
                  <a:pos x="2" y="83"/>
                </a:cxn>
                <a:cxn ang="0">
                  <a:pos x="3" y="69"/>
                </a:cxn>
                <a:cxn ang="0">
                  <a:pos x="4" y="55"/>
                </a:cxn>
                <a:cxn ang="0">
                  <a:pos x="5" y="41"/>
                </a:cxn>
                <a:cxn ang="0">
                  <a:pos x="5" y="27"/>
                </a:cxn>
                <a:cxn ang="0">
                  <a:pos x="5" y="14"/>
                </a:cxn>
                <a:cxn ang="0">
                  <a:pos x="6" y="0"/>
                </a:cxn>
                <a:cxn ang="0">
                  <a:pos x="19" y="5"/>
                </a:cxn>
                <a:cxn ang="0">
                  <a:pos x="33" y="12"/>
                </a:cxn>
                <a:cxn ang="0">
                  <a:pos x="46" y="18"/>
                </a:cxn>
                <a:cxn ang="0">
                  <a:pos x="60" y="25"/>
                </a:cxn>
                <a:cxn ang="0">
                  <a:pos x="71" y="41"/>
                </a:cxn>
                <a:cxn ang="0">
                  <a:pos x="72" y="49"/>
                </a:cxn>
                <a:cxn ang="0">
                  <a:pos x="84" y="55"/>
                </a:cxn>
                <a:cxn ang="0">
                  <a:pos x="97" y="61"/>
                </a:cxn>
                <a:cxn ang="0">
                  <a:pos x="98" y="70"/>
                </a:cxn>
                <a:cxn ang="0">
                  <a:pos x="85" y="71"/>
                </a:cxn>
                <a:cxn ang="0">
                  <a:pos x="92" y="87"/>
                </a:cxn>
                <a:cxn ang="0">
                  <a:pos x="101" y="96"/>
                </a:cxn>
                <a:cxn ang="0">
                  <a:pos x="107" y="111"/>
                </a:cxn>
                <a:cxn ang="0">
                  <a:pos x="115" y="112"/>
                </a:cxn>
                <a:cxn ang="0">
                  <a:pos x="115" y="118"/>
                </a:cxn>
                <a:cxn ang="0">
                  <a:pos x="123" y="122"/>
                </a:cxn>
                <a:cxn ang="0">
                  <a:pos x="122" y="126"/>
                </a:cxn>
                <a:cxn ang="0">
                  <a:pos x="136" y="131"/>
                </a:cxn>
              </a:cxnLst>
              <a:rect l="0" t="0" r="r" b="b"/>
              <a:pathLst>
                <a:path w="136" h="136">
                  <a:moveTo>
                    <a:pt x="136" y="131"/>
                  </a:moveTo>
                  <a:lnTo>
                    <a:pt x="130" y="133"/>
                  </a:lnTo>
                  <a:lnTo>
                    <a:pt x="130" y="136"/>
                  </a:lnTo>
                  <a:lnTo>
                    <a:pt x="123" y="135"/>
                  </a:lnTo>
                  <a:lnTo>
                    <a:pt x="109" y="132"/>
                  </a:lnTo>
                  <a:lnTo>
                    <a:pt x="96" y="128"/>
                  </a:lnTo>
                  <a:lnTo>
                    <a:pt x="89" y="120"/>
                  </a:lnTo>
                  <a:lnTo>
                    <a:pt x="81" y="111"/>
                  </a:lnTo>
                  <a:lnTo>
                    <a:pt x="75" y="102"/>
                  </a:lnTo>
                  <a:lnTo>
                    <a:pt x="67" y="91"/>
                  </a:lnTo>
                  <a:lnTo>
                    <a:pt x="49" y="83"/>
                  </a:lnTo>
                  <a:lnTo>
                    <a:pt x="48" y="88"/>
                  </a:lnTo>
                  <a:lnTo>
                    <a:pt x="39" y="84"/>
                  </a:lnTo>
                  <a:lnTo>
                    <a:pt x="40" y="92"/>
                  </a:lnTo>
                  <a:lnTo>
                    <a:pt x="35" y="92"/>
                  </a:lnTo>
                  <a:lnTo>
                    <a:pt x="37" y="96"/>
                  </a:lnTo>
                  <a:lnTo>
                    <a:pt x="18" y="96"/>
                  </a:lnTo>
                  <a:lnTo>
                    <a:pt x="34" y="105"/>
                  </a:lnTo>
                  <a:lnTo>
                    <a:pt x="26" y="112"/>
                  </a:lnTo>
                  <a:lnTo>
                    <a:pt x="12" y="112"/>
                  </a:lnTo>
                  <a:lnTo>
                    <a:pt x="0" y="111"/>
                  </a:lnTo>
                  <a:lnTo>
                    <a:pt x="1" y="97"/>
                  </a:lnTo>
                  <a:lnTo>
                    <a:pt x="2" y="83"/>
                  </a:lnTo>
                  <a:lnTo>
                    <a:pt x="3" y="69"/>
                  </a:lnTo>
                  <a:lnTo>
                    <a:pt x="4" y="55"/>
                  </a:lnTo>
                  <a:lnTo>
                    <a:pt x="5" y="41"/>
                  </a:lnTo>
                  <a:lnTo>
                    <a:pt x="5" y="27"/>
                  </a:lnTo>
                  <a:lnTo>
                    <a:pt x="5" y="14"/>
                  </a:lnTo>
                  <a:lnTo>
                    <a:pt x="6" y="0"/>
                  </a:lnTo>
                  <a:lnTo>
                    <a:pt x="19" y="5"/>
                  </a:lnTo>
                  <a:lnTo>
                    <a:pt x="33" y="12"/>
                  </a:lnTo>
                  <a:lnTo>
                    <a:pt x="46" y="18"/>
                  </a:lnTo>
                  <a:lnTo>
                    <a:pt x="60" y="25"/>
                  </a:lnTo>
                  <a:lnTo>
                    <a:pt x="71" y="41"/>
                  </a:lnTo>
                  <a:lnTo>
                    <a:pt x="72" y="49"/>
                  </a:lnTo>
                  <a:lnTo>
                    <a:pt x="84" y="55"/>
                  </a:lnTo>
                  <a:lnTo>
                    <a:pt x="97" y="61"/>
                  </a:lnTo>
                  <a:lnTo>
                    <a:pt x="98" y="70"/>
                  </a:lnTo>
                  <a:lnTo>
                    <a:pt x="85" y="71"/>
                  </a:lnTo>
                  <a:lnTo>
                    <a:pt x="92" y="87"/>
                  </a:lnTo>
                  <a:lnTo>
                    <a:pt x="101" y="96"/>
                  </a:lnTo>
                  <a:lnTo>
                    <a:pt x="107" y="111"/>
                  </a:lnTo>
                  <a:lnTo>
                    <a:pt x="115" y="112"/>
                  </a:lnTo>
                  <a:lnTo>
                    <a:pt x="115" y="118"/>
                  </a:lnTo>
                  <a:lnTo>
                    <a:pt x="123" y="122"/>
                  </a:lnTo>
                  <a:lnTo>
                    <a:pt x="122" y="126"/>
                  </a:lnTo>
                  <a:lnTo>
                    <a:pt x="136" y="131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48" name="Freeform 50"/>
            <p:cNvSpPr>
              <a:spLocks/>
            </p:cNvSpPr>
            <p:nvPr/>
          </p:nvSpPr>
          <p:spPr bwMode="auto">
            <a:xfrm>
              <a:off x="5409129" y="3843868"/>
              <a:ext cx="109429" cy="58534"/>
            </a:xfrm>
            <a:custGeom>
              <a:avLst/>
              <a:gdLst/>
              <a:ahLst/>
              <a:cxnLst>
                <a:cxn ang="0">
                  <a:pos x="58" y="2"/>
                </a:cxn>
                <a:cxn ang="0">
                  <a:pos x="54" y="13"/>
                </a:cxn>
                <a:cxn ang="0">
                  <a:pos x="51" y="16"/>
                </a:cxn>
                <a:cxn ang="0">
                  <a:pos x="52" y="21"/>
                </a:cxn>
                <a:cxn ang="0">
                  <a:pos x="43" y="26"/>
                </a:cxn>
                <a:cxn ang="0">
                  <a:pos x="23" y="35"/>
                </a:cxn>
                <a:cxn ang="0">
                  <a:pos x="12" y="32"/>
                </a:cxn>
                <a:cxn ang="0">
                  <a:pos x="3" y="27"/>
                </a:cxn>
                <a:cxn ang="0">
                  <a:pos x="0" y="21"/>
                </a:cxn>
                <a:cxn ang="0">
                  <a:pos x="19" y="22"/>
                </a:cxn>
                <a:cxn ang="0">
                  <a:pos x="24" y="14"/>
                </a:cxn>
                <a:cxn ang="0">
                  <a:pos x="24" y="19"/>
                </a:cxn>
                <a:cxn ang="0">
                  <a:pos x="32" y="22"/>
                </a:cxn>
                <a:cxn ang="0">
                  <a:pos x="45" y="12"/>
                </a:cxn>
                <a:cxn ang="0">
                  <a:pos x="46" y="2"/>
                </a:cxn>
                <a:cxn ang="0">
                  <a:pos x="52" y="0"/>
                </a:cxn>
                <a:cxn ang="0">
                  <a:pos x="58" y="2"/>
                </a:cxn>
              </a:cxnLst>
              <a:rect l="0" t="0" r="r" b="b"/>
              <a:pathLst>
                <a:path w="58" h="35">
                  <a:moveTo>
                    <a:pt x="58" y="2"/>
                  </a:moveTo>
                  <a:lnTo>
                    <a:pt x="54" y="13"/>
                  </a:lnTo>
                  <a:lnTo>
                    <a:pt x="51" y="16"/>
                  </a:lnTo>
                  <a:lnTo>
                    <a:pt x="52" y="21"/>
                  </a:lnTo>
                  <a:lnTo>
                    <a:pt x="43" y="26"/>
                  </a:lnTo>
                  <a:lnTo>
                    <a:pt x="23" y="35"/>
                  </a:lnTo>
                  <a:lnTo>
                    <a:pt x="12" y="32"/>
                  </a:lnTo>
                  <a:lnTo>
                    <a:pt x="3" y="27"/>
                  </a:lnTo>
                  <a:lnTo>
                    <a:pt x="0" y="21"/>
                  </a:lnTo>
                  <a:lnTo>
                    <a:pt x="19" y="22"/>
                  </a:lnTo>
                  <a:lnTo>
                    <a:pt x="24" y="14"/>
                  </a:lnTo>
                  <a:lnTo>
                    <a:pt x="24" y="19"/>
                  </a:lnTo>
                  <a:lnTo>
                    <a:pt x="32" y="22"/>
                  </a:lnTo>
                  <a:lnTo>
                    <a:pt x="45" y="12"/>
                  </a:lnTo>
                  <a:lnTo>
                    <a:pt x="46" y="2"/>
                  </a:lnTo>
                  <a:lnTo>
                    <a:pt x="52" y="0"/>
                  </a:lnTo>
                  <a:lnTo>
                    <a:pt x="58" y="2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49" name="Freeform 51"/>
            <p:cNvSpPr>
              <a:spLocks/>
            </p:cNvSpPr>
            <p:nvPr/>
          </p:nvSpPr>
          <p:spPr bwMode="auto">
            <a:xfrm>
              <a:off x="5577046" y="3877316"/>
              <a:ext cx="30187" cy="43482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12" y="26"/>
                </a:cxn>
                <a:cxn ang="0">
                  <a:pos x="3" y="14"/>
                </a:cxn>
                <a:cxn ang="0">
                  <a:pos x="0" y="0"/>
                </a:cxn>
                <a:cxn ang="0">
                  <a:pos x="8" y="12"/>
                </a:cxn>
                <a:cxn ang="0">
                  <a:pos x="16" y="23"/>
                </a:cxn>
              </a:cxnLst>
              <a:rect l="0" t="0" r="r" b="b"/>
              <a:pathLst>
                <a:path w="16" h="26">
                  <a:moveTo>
                    <a:pt x="16" y="23"/>
                  </a:moveTo>
                  <a:lnTo>
                    <a:pt x="12" y="26"/>
                  </a:lnTo>
                  <a:lnTo>
                    <a:pt x="3" y="14"/>
                  </a:lnTo>
                  <a:lnTo>
                    <a:pt x="0" y="0"/>
                  </a:lnTo>
                  <a:lnTo>
                    <a:pt x="8" y="12"/>
                  </a:lnTo>
                  <a:lnTo>
                    <a:pt x="16" y="23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50" name="Freeform 52"/>
            <p:cNvSpPr>
              <a:spLocks/>
            </p:cNvSpPr>
            <p:nvPr/>
          </p:nvSpPr>
          <p:spPr bwMode="auto">
            <a:xfrm>
              <a:off x="5478938" y="3800386"/>
              <a:ext cx="58488" cy="58534"/>
            </a:xfrm>
            <a:custGeom>
              <a:avLst/>
              <a:gdLst/>
              <a:ahLst/>
              <a:cxnLst>
                <a:cxn ang="0">
                  <a:pos x="31" y="29"/>
                </a:cxn>
                <a:cxn ang="0">
                  <a:pos x="26" y="35"/>
                </a:cxn>
                <a:cxn ang="0">
                  <a:pos x="17" y="14"/>
                </a:cxn>
                <a:cxn ang="0">
                  <a:pos x="9" y="7"/>
                </a:cxn>
                <a:cxn ang="0">
                  <a:pos x="0" y="0"/>
                </a:cxn>
                <a:cxn ang="0">
                  <a:pos x="12" y="9"/>
                </a:cxn>
                <a:cxn ang="0">
                  <a:pos x="23" y="18"/>
                </a:cxn>
                <a:cxn ang="0">
                  <a:pos x="31" y="29"/>
                </a:cxn>
              </a:cxnLst>
              <a:rect l="0" t="0" r="r" b="b"/>
              <a:pathLst>
                <a:path w="31" h="35">
                  <a:moveTo>
                    <a:pt x="31" y="29"/>
                  </a:moveTo>
                  <a:lnTo>
                    <a:pt x="26" y="35"/>
                  </a:lnTo>
                  <a:lnTo>
                    <a:pt x="17" y="14"/>
                  </a:lnTo>
                  <a:lnTo>
                    <a:pt x="9" y="7"/>
                  </a:lnTo>
                  <a:lnTo>
                    <a:pt x="0" y="0"/>
                  </a:lnTo>
                  <a:lnTo>
                    <a:pt x="12" y="9"/>
                  </a:lnTo>
                  <a:lnTo>
                    <a:pt x="23" y="18"/>
                  </a:lnTo>
                  <a:lnTo>
                    <a:pt x="31" y="29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51" name="Freeform 53"/>
            <p:cNvSpPr>
              <a:spLocks/>
            </p:cNvSpPr>
            <p:nvPr/>
          </p:nvSpPr>
          <p:spPr bwMode="auto">
            <a:xfrm>
              <a:off x="5465731" y="4002746"/>
              <a:ext cx="9434" cy="10034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1" y="6"/>
                </a:cxn>
                <a:cxn ang="0">
                  <a:pos x="0" y="0"/>
                </a:cxn>
                <a:cxn ang="0">
                  <a:pos x="5" y="4"/>
                </a:cxn>
              </a:cxnLst>
              <a:rect l="0" t="0" r="r" b="b"/>
              <a:pathLst>
                <a:path w="5" h="6">
                  <a:moveTo>
                    <a:pt x="5" y="4"/>
                  </a:moveTo>
                  <a:lnTo>
                    <a:pt x="1" y="6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52" name="Freeform 54"/>
            <p:cNvSpPr>
              <a:spLocks/>
            </p:cNvSpPr>
            <p:nvPr/>
          </p:nvSpPr>
          <p:spPr bwMode="auto">
            <a:xfrm>
              <a:off x="5305360" y="3285286"/>
              <a:ext cx="1887" cy="334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53" name="Freeform 55"/>
            <p:cNvSpPr>
              <a:spLocks/>
            </p:cNvSpPr>
            <p:nvPr/>
          </p:nvSpPr>
          <p:spPr bwMode="auto">
            <a:xfrm>
              <a:off x="5303474" y="3290303"/>
              <a:ext cx="1887" cy="501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1" y="0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54" name="Freeform 56"/>
            <p:cNvSpPr>
              <a:spLocks/>
            </p:cNvSpPr>
            <p:nvPr/>
          </p:nvSpPr>
          <p:spPr bwMode="auto">
            <a:xfrm>
              <a:off x="5295927" y="3315389"/>
              <a:ext cx="3773" cy="167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" y="1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55" name="Freeform 57"/>
            <p:cNvSpPr>
              <a:spLocks/>
            </p:cNvSpPr>
            <p:nvPr/>
          </p:nvSpPr>
          <p:spPr bwMode="auto">
            <a:xfrm>
              <a:off x="5288380" y="3201666"/>
              <a:ext cx="3773" cy="334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56" name="Freeform 58"/>
            <p:cNvSpPr>
              <a:spLocks/>
            </p:cNvSpPr>
            <p:nvPr/>
          </p:nvSpPr>
          <p:spPr bwMode="auto">
            <a:xfrm>
              <a:off x="5282720" y="3181597"/>
              <a:ext cx="1887" cy="334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2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57" name="Freeform 59"/>
            <p:cNvSpPr>
              <a:spLocks/>
            </p:cNvSpPr>
            <p:nvPr/>
          </p:nvSpPr>
          <p:spPr bwMode="auto">
            <a:xfrm>
              <a:off x="5297814" y="3251838"/>
              <a:ext cx="1887" cy="16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58" name="Freeform 60"/>
            <p:cNvSpPr>
              <a:spLocks/>
            </p:cNvSpPr>
            <p:nvPr/>
          </p:nvSpPr>
          <p:spPr bwMode="auto">
            <a:xfrm>
              <a:off x="3754486" y="2960840"/>
              <a:ext cx="132070" cy="163895"/>
            </a:xfrm>
            <a:custGeom>
              <a:avLst/>
              <a:gdLst/>
              <a:ahLst/>
              <a:cxnLst>
                <a:cxn ang="0">
                  <a:pos x="25" y="80"/>
                </a:cxn>
                <a:cxn ang="0">
                  <a:pos x="25" y="83"/>
                </a:cxn>
                <a:cxn ang="0">
                  <a:pos x="21" y="78"/>
                </a:cxn>
                <a:cxn ang="0">
                  <a:pos x="21" y="79"/>
                </a:cxn>
                <a:cxn ang="0">
                  <a:pos x="18" y="66"/>
                </a:cxn>
                <a:cxn ang="0">
                  <a:pos x="13" y="53"/>
                </a:cxn>
                <a:cxn ang="0">
                  <a:pos x="12" y="43"/>
                </a:cxn>
                <a:cxn ang="0">
                  <a:pos x="2" y="33"/>
                </a:cxn>
                <a:cxn ang="0">
                  <a:pos x="5" y="27"/>
                </a:cxn>
                <a:cxn ang="0">
                  <a:pos x="11" y="24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9" y="4"/>
                </a:cxn>
                <a:cxn ang="0">
                  <a:pos x="14" y="9"/>
                </a:cxn>
                <a:cxn ang="0">
                  <a:pos x="18" y="6"/>
                </a:cxn>
                <a:cxn ang="0">
                  <a:pos x="23" y="20"/>
                </a:cxn>
                <a:cxn ang="0">
                  <a:pos x="38" y="21"/>
                </a:cxn>
                <a:cxn ang="0">
                  <a:pos x="53" y="24"/>
                </a:cxn>
                <a:cxn ang="0">
                  <a:pos x="59" y="29"/>
                </a:cxn>
                <a:cxn ang="0">
                  <a:pos x="57" y="36"/>
                </a:cxn>
                <a:cxn ang="0">
                  <a:pos x="48" y="43"/>
                </a:cxn>
                <a:cxn ang="0">
                  <a:pos x="50" y="57"/>
                </a:cxn>
                <a:cxn ang="0">
                  <a:pos x="53" y="61"/>
                </a:cxn>
                <a:cxn ang="0">
                  <a:pos x="59" y="48"/>
                </a:cxn>
                <a:cxn ang="0">
                  <a:pos x="65" y="63"/>
                </a:cxn>
                <a:cxn ang="0">
                  <a:pos x="69" y="78"/>
                </a:cxn>
                <a:cxn ang="0">
                  <a:pos x="70" y="88"/>
                </a:cxn>
                <a:cxn ang="0">
                  <a:pos x="66" y="92"/>
                </a:cxn>
                <a:cxn ang="0">
                  <a:pos x="68" y="98"/>
                </a:cxn>
                <a:cxn ang="0">
                  <a:pos x="61" y="80"/>
                </a:cxn>
                <a:cxn ang="0">
                  <a:pos x="52" y="64"/>
                </a:cxn>
                <a:cxn ang="0">
                  <a:pos x="43" y="63"/>
                </a:cxn>
                <a:cxn ang="0">
                  <a:pos x="38" y="53"/>
                </a:cxn>
                <a:cxn ang="0">
                  <a:pos x="25" y="44"/>
                </a:cxn>
                <a:cxn ang="0">
                  <a:pos x="21" y="44"/>
                </a:cxn>
                <a:cxn ang="0">
                  <a:pos x="36" y="55"/>
                </a:cxn>
                <a:cxn ang="0">
                  <a:pos x="39" y="64"/>
                </a:cxn>
                <a:cxn ang="0">
                  <a:pos x="40" y="69"/>
                </a:cxn>
                <a:cxn ang="0">
                  <a:pos x="37" y="81"/>
                </a:cxn>
                <a:cxn ang="0">
                  <a:pos x="35" y="77"/>
                </a:cxn>
                <a:cxn ang="0">
                  <a:pos x="32" y="78"/>
                </a:cxn>
                <a:cxn ang="0">
                  <a:pos x="29" y="80"/>
                </a:cxn>
                <a:cxn ang="0">
                  <a:pos x="25" y="80"/>
                </a:cxn>
              </a:cxnLst>
              <a:rect l="0" t="0" r="r" b="b"/>
              <a:pathLst>
                <a:path w="70" h="98">
                  <a:moveTo>
                    <a:pt x="25" y="80"/>
                  </a:moveTo>
                  <a:lnTo>
                    <a:pt x="25" y="83"/>
                  </a:lnTo>
                  <a:lnTo>
                    <a:pt x="21" y="78"/>
                  </a:lnTo>
                  <a:lnTo>
                    <a:pt x="21" y="79"/>
                  </a:lnTo>
                  <a:lnTo>
                    <a:pt x="18" y="66"/>
                  </a:lnTo>
                  <a:lnTo>
                    <a:pt x="13" y="53"/>
                  </a:lnTo>
                  <a:lnTo>
                    <a:pt x="12" y="43"/>
                  </a:lnTo>
                  <a:lnTo>
                    <a:pt x="2" y="33"/>
                  </a:lnTo>
                  <a:lnTo>
                    <a:pt x="5" y="27"/>
                  </a:lnTo>
                  <a:lnTo>
                    <a:pt x="11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9" y="4"/>
                  </a:lnTo>
                  <a:lnTo>
                    <a:pt x="14" y="9"/>
                  </a:lnTo>
                  <a:lnTo>
                    <a:pt x="18" y="6"/>
                  </a:lnTo>
                  <a:lnTo>
                    <a:pt x="23" y="20"/>
                  </a:lnTo>
                  <a:lnTo>
                    <a:pt x="38" y="21"/>
                  </a:lnTo>
                  <a:lnTo>
                    <a:pt x="53" y="24"/>
                  </a:lnTo>
                  <a:lnTo>
                    <a:pt x="59" y="29"/>
                  </a:lnTo>
                  <a:lnTo>
                    <a:pt x="57" y="36"/>
                  </a:lnTo>
                  <a:lnTo>
                    <a:pt x="48" y="43"/>
                  </a:lnTo>
                  <a:lnTo>
                    <a:pt x="50" y="57"/>
                  </a:lnTo>
                  <a:lnTo>
                    <a:pt x="53" y="61"/>
                  </a:lnTo>
                  <a:lnTo>
                    <a:pt x="59" y="48"/>
                  </a:lnTo>
                  <a:lnTo>
                    <a:pt x="65" y="63"/>
                  </a:lnTo>
                  <a:lnTo>
                    <a:pt x="69" y="78"/>
                  </a:lnTo>
                  <a:lnTo>
                    <a:pt x="70" y="88"/>
                  </a:lnTo>
                  <a:lnTo>
                    <a:pt x="66" y="92"/>
                  </a:lnTo>
                  <a:lnTo>
                    <a:pt x="68" y="98"/>
                  </a:lnTo>
                  <a:lnTo>
                    <a:pt x="61" y="80"/>
                  </a:lnTo>
                  <a:lnTo>
                    <a:pt x="52" y="64"/>
                  </a:lnTo>
                  <a:lnTo>
                    <a:pt x="43" y="63"/>
                  </a:lnTo>
                  <a:lnTo>
                    <a:pt x="38" y="53"/>
                  </a:lnTo>
                  <a:lnTo>
                    <a:pt x="25" y="44"/>
                  </a:lnTo>
                  <a:lnTo>
                    <a:pt x="21" y="44"/>
                  </a:lnTo>
                  <a:lnTo>
                    <a:pt x="36" y="55"/>
                  </a:lnTo>
                  <a:lnTo>
                    <a:pt x="39" y="64"/>
                  </a:lnTo>
                  <a:lnTo>
                    <a:pt x="40" y="69"/>
                  </a:lnTo>
                  <a:lnTo>
                    <a:pt x="37" y="81"/>
                  </a:lnTo>
                  <a:lnTo>
                    <a:pt x="35" y="77"/>
                  </a:lnTo>
                  <a:lnTo>
                    <a:pt x="32" y="78"/>
                  </a:lnTo>
                  <a:lnTo>
                    <a:pt x="29" y="80"/>
                  </a:lnTo>
                  <a:lnTo>
                    <a:pt x="25" y="8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59" name="Freeform 61"/>
            <p:cNvSpPr>
              <a:spLocks/>
            </p:cNvSpPr>
            <p:nvPr/>
          </p:nvSpPr>
          <p:spPr bwMode="auto">
            <a:xfrm>
              <a:off x="3763920" y="2912340"/>
              <a:ext cx="84902" cy="41810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8" y="0"/>
                </a:cxn>
                <a:cxn ang="0">
                  <a:pos x="0" y="16"/>
                </a:cxn>
                <a:cxn ang="0">
                  <a:pos x="2" y="22"/>
                </a:cxn>
                <a:cxn ang="0">
                  <a:pos x="18" y="25"/>
                </a:cxn>
                <a:cxn ang="0">
                  <a:pos x="31" y="24"/>
                </a:cxn>
                <a:cxn ang="0">
                  <a:pos x="45" y="22"/>
                </a:cxn>
                <a:cxn ang="0">
                  <a:pos x="39" y="13"/>
                </a:cxn>
                <a:cxn ang="0">
                  <a:pos x="35" y="9"/>
                </a:cxn>
                <a:cxn ang="0">
                  <a:pos x="29" y="3"/>
                </a:cxn>
              </a:cxnLst>
              <a:rect l="0" t="0" r="r" b="b"/>
              <a:pathLst>
                <a:path w="45" h="25">
                  <a:moveTo>
                    <a:pt x="29" y="3"/>
                  </a:moveTo>
                  <a:lnTo>
                    <a:pt x="8" y="0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18" y="25"/>
                  </a:lnTo>
                  <a:lnTo>
                    <a:pt x="31" y="24"/>
                  </a:lnTo>
                  <a:lnTo>
                    <a:pt x="45" y="22"/>
                  </a:lnTo>
                  <a:lnTo>
                    <a:pt x="39" y="13"/>
                  </a:lnTo>
                  <a:lnTo>
                    <a:pt x="35" y="9"/>
                  </a:lnTo>
                  <a:lnTo>
                    <a:pt x="29" y="3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60" name="Freeform 62"/>
            <p:cNvSpPr>
              <a:spLocks/>
            </p:cNvSpPr>
            <p:nvPr/>
          </p:nvSpPr>
          <p:spPr bwMode="auto">
            <a:xfrm>
              <a:off x="4173336" y="3300337"/>
              <a:ext cx="137730" cy="123758"/>
            </a:xfrm>
            <a:custGeom>
              <a:avLst/>
              <a:gdLst/>
              <a:ahLst/>
              <a:cxnLst>
                <a:cxn ang="0">
                  <a:pos x="53" y="54"/>
                </a:cxn>
                <a:cxn ang="0">
                  <a:pos x="56" y="67"/>
                </a:cxn>
                <a:cxn ang="0">
                  <a:pos x="47" y="65"/>
                </a:cxn>
                <a:cxn ang="0">
                  <a:pos x="42" y="67"/>
                </a:cxn>
                <a:cxn ang="0">
                  <a:pos x="35" y="74"/>
                </a:cxn>
                <a:cxn ang="0">
                  <a:pos x="26" y="72"/>
                </a:cxn>
                <a:cxn ang="0">
                  <a:pos x="22" y="68"/>
                </a:cxn>
                <a:cxn ang="0">
                  <a:pos x="20" y="61"/>
                </a:cxn>
                <a:cxn ang="0">
                  <a:pos x="16" y="65"/>
                </a:cxn>
                <a:cxn ang="0">
                  <a:pos x="12" y="54"/>
                </a:cxn>
                <a:cxn ang="0">
                  <a:pos x="11" y="53"/>
                </a:cxn>
                <a:cxn ang="0">
                  <a:pos x="6" y="38"/>
                </a:cxn>
                <a:cxn ang="0">
                  <a:pos x="0" y="24"/>
                </a:cxn>
                <a:cxn ang="0">
                  <a:pos x="9" y="7"/>
                </a:cxn>
                <a:cxn ang="0">
                  <a:pos x="24" y="7"/>
                </a:cxn>
                <a:cxn ang="0">
                  <a:pos x="39" y="6"/>
                </a:cxn>
                <a:cxn ang="0">
                  <a:pos x="51" y="14"/>
                </a:cxn>
                <a:cxn ang="0">
                  <a:pos x="51" y="8"/>
                </a:cxn>
                <a:cxn ang="0">
                  <a:pos x="55" y="4"/>
                </a:cxn>
                <a:cxn ang="0">
                  <a:pos x="61" y="6"/>
                </a:cxn>
                <a:cxn ang="0">
                  <a:pos x="71" y="0"/>
                </a:cxn>
                <a:cxn ang="0">
                  <a:pos x="71" y="16"/>
                </a:cxn>
                <a:cxn ang="0">
                  <a:pos x="72" y="29"/>
                </a:cxn>
                <a:cxn ang="0">
                  <a:pos x="73" y="42"/>
                </a:cxn>
                <a:cxn ang="0">
                  <a:pos x="61" y="50"/>
                </a:cxn>
                <a:cxn ang="0">
                  <a:pos x="53" y="54"/>
                </a:cxn>
              </a:cxnLst>
              <a:rect l="0" t="0" r="r" b="b"/>
              <a:pathLst>
                <a:path w="73" h="74">
                  <a:moveTo>
                    <a:pt x="53" y="54"/>
                  </a:moveTo>
                  <a:lnTo>
                    <a:pt x="56" y="67"/>
                  </a:lnTo>
                  <a:lnTo>
                    <a:pt x="47" y="65"/>
                  </a:lnTo>
                  <a:lnTo>
                    <a:pt x="42" y="67"/>
                  </a:lnTo>
                  <a:lnTo>
                    <a:pt x="35" y="74"/>
                  </a:lnTo>
                  <a:lnTo>
                    <a:pt x="26" y="72"/>
                  </a:lnTo>
                  <a:lnTo>
                    <a:pt x="22" y="68"/>
                  </a:lnTo>
                  <a:lnTo>
                    <a:pt x="20" y="61"/>
                  </a:lnTo>
                  <a:lnTo>
                    <a:pt x="16" y="65"/>
                  </a:lnTo>
                  <a:lnTo>
                    <a:pt x="12" y="54"/>
                  </a:lnTo>
                  <a:lnTo>
                    <a:pt x="11" y="53"/>
                  </a:lnTo>
                  <a:lnTo>
                    <a:pt x="6" y="38"/>
                  </a:lnTo>
                  <a:lnTo>
                    <a:pt x="0" y="24"/>
                  </a:lnTo>
                  <a:lnTo>
                    <a:pt x="9" y="7"/>
                  </a:lnTo>
                  <a:lnTo>
                    <a:pt x="24" y="7"/>
                  </a:lnTo>
                  <a:lnTo>
                    <a:pt x="39" y="6"/>
                  </a:lnTo>
                  <a:lnTo>
                    <a:pt x="51" y="14"/>
                  </a:lnTo>
                  <a:lnTo>
                    <a:pt x="51" y="8"/>
                  </a:lnTo>
                  <a:lnTo>
                    <a:pt x="55" y="4"/>
                  </a:lnTo>
                  <a:lnTo>
                    <a:pt x="61" y="6"/>
                  </a:lnTo>
                  <a:lnTo>
                    <a:pt x="71" y="0"/>
                  </a:lnTo>
                  <a:lnTo>
                    <a:pt x="71" y="16"/>
                  </a:lnTo>
                  <a:lnTo>
                    <a:pt x="72" y="29"/>
                  </a:lnTo>
                  <a:lnTo>
                    <a:pt x="73" y="42"/>
                  </a:lnTo>
                  <a:lnTo>
                    <a:pt x="61" y="50"/>
                  </a:lnTo>
                  <a:lnTo>
                    <a:pt x="53" y="54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61" name="Freeform 63"/>
            <p:cNvSpPr>
              <a:spLocks/>
            </p:cNvSpPr>
            <p:nvPr/>
          </p:nvSpPr>
          <p:spPr bwMode="auto">
            <a:xfrm>
              <a:off x="5284607" y="3332113"/>
              <a:ext cx="9434" cy="11707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5" y="1"/>
                </a:cxn>
                <a:cxn ang="0">
                  <a:pos x="1" y="7"/>
                </a:cxn>
              </a:cxnLst>
              <a:rect l="0" t="0" r="r" b="b"/>
              <a:pathLst>
                <a:path w="5" h="7">
                  <a:moveTo>
                    <a:pt x="1" y="7"/>
                  </a:moveTo>
                  <a:lnTo>
                    <a:pt x="0" y="3"/>
                  </a:lnTo>
                  <a:lnTo>
                    <a:pt x="4" y="0"/>
                  </a:lnTo>
                  <a:lnTo>
                    <a:pt x="5" y="1"/>
                  </a:lnTo>
                  <a:lnTo>
                    <a:pt x="1" y="7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62" name="Freeform 64"/>
            <p:cNvSpPr>
              <a:spLocks/>
            </p:cNvSpPr>
            <p:nvPr/>
          </p:nvSpPr>
          <p:spPr bwMode="auto">
            <a:xfrm>
              <a:off x="4435588" y="3081253"/>
              <a:ext cx="3773" cy="501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3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63" name="Freeform 65"/>
            <p:cNvSpPr>
              <a:spLocks/>
            </p:cNvSpPr>
            <p:nvPr/>
          </p:nvSpPr>
          <p:spPr bwMode="auto">
            <a:xfrm>
              <a:off x="4086547" y="3079580"/>
              <a:ext cx="220745" cy="244171"/>
            </a:xfrm>
            <a:custGeom>
              <a:avLst/>
              <a:gdLst/>
              <a:ahLst/>
              <a:cxnLst>
                <a:cxn ang="0">
                  <a:pos x="66" y="37"/>
                </a:cxn>
                <a:cxn ang="0">
                  <a:pos x="62" y="32"/>
                </a:cxn>
                <a:cxn ang="0">
                  <a:pos x="54" y="26"/>
                </a:cxn>
                <a:cxn ang="0">
                  <a:pos x="46" y="29"/>
                </a:cxn>
                <a:cxn ang="0">
                  <a:pos x="37" y="19"/>
                </a:cxn>
                <a:cxn ang="0">
                  <a:pos x="35" y="12"/>
                </a:cxn>
                <a:cxn ang="0">
                  <a:pos x="24" y="0"/>
                </a:cxn>
                <a:cxn ang="0">
                  <a:pos x="18" y="1"/>
                </a:cxn>
                <a:cxn ang="0">
                  <a:pos x="21" y="21"/>
                </a:cxn>
                <a:cxn ang="0">
                  <a:pos x="14" y="17"/>
                </a:cxn>
                <a:cxn ang="0">
                  <a:pos x="12" y="14"/>
                </a:cxn>
                <a:cxn ang="0">
                  <a:pos x="6" y="27"/>
                </a:cxn>
                <a:cxn ang="0">
                  <a:pos x="0" y="35"/>
                </a:cxn>
                <a:cxn ang="0">
                  <a:pos x="6" y="37"/>
                </a:cxn>
                <a:cxn ang="0">
                  <a:pos x="8" y="48"/>
                </a:cxn>
                <a:cxn ang="0">
                  <a:pos x="19" y="49"/>
                </a:cxn>
                <a:cxn ang="0">
                  <a:pos x="19" y="66"/>
                </a:cxn>
                <a:cxn ang="0">
                  <a:pos x="20" y="83"/>
                </a:cxn>
                <a:cxn ang="0">
                  <a:pos x="33" y="73"/>
                </a:cxn>
                <a:cxn ang="0">
                  <a:pos x="41" y="76"/>
                </a:cxn>
                <a:cxn ang="0">
                  <a:pos x="46" y="74"/>
                </a:cxn>
                <a:cxn ang="0">
                  <a:pos x="54" y="68"/>
                </a:cxn>
                <a:cxn ang="0">
                  <a:pos x="71" y="83"/>
                </a:cxn>
                <a:cxn ang="0">
                  <a:pos x="73" y="96"/>
                </a:cxn>
                <a:cxn ang="0">
                  <a:pos x="85" y="115"/>
                </a:cxn>
                <a:cxn ang="0">
                  <a:pos x="89" y="129"/>
                </a:cxn>
                <a:cxn ang="0">
                  <a:pos x="85" y="138"/>
                </a:cxn>
                <a:cxn ang="0">
                  <a:pos x="97" y="146"/>
                </a:cxn>
                <a:cxn ang="0">
                  <a:pos x="97" y="140"/>
                </a:cxn>
                <a:cxn ang="0">
                  <a:pos x="101" y="136"/>
                </a:cxn>
                <a:cxn ang="0">
                  <a:pos x="107" y="138"/>
                </a:cxn>
                <a:cxn ang="0">
                  <a:pos x="117" y="132"/>
                </a:cxn>
                <a:cxn ang="0">
                  <a:pos x="115" y="118"/>
                </a:cxn>
                <a:cxn ang="0">
                  <a:pos x="111" y="112"/>
                </a:cxn>
                <a:cxn ang="0">
                  <a:pos x="111" y="109"/>
                </a:cxn>
                <a:cxn ang="0">
                  <a:pos x="99" y="98"/>
                </a:cxn>
                <a:cxn ang="0">
                  <a:pos x="93" y="88"/>
                </a:cxn>
                <a:cxn ang="0">
                  <a:pos x="84" y="76"/>
                </a:cxn>
                <a:cxn ang="0">
                  <a:pos x="75" y="65"/>
                </a:cxn>
                <a:cxn ang="0">
                  <a:pos x="57" y="51"/>
                </a:cxn>
                <a:cxn ang="0">
                  <a:pos x="59" y="46"/>
                </a:cxn>
                <a:cxn ang="0">
                  <a:pos x="68" y="44"/>
                </a:cxn>
                <a:cxn ang="0">
                  <a:pos x="66" y="37"/>
                </a:cxn>
              </a:cxnLst>
              <a:rect l="0" t="0" r="r" b="b"/>
              <a:pathLst>
                <a:path w="117" h="146">
                  <a:moveTo>
                    <a:pt x="66" y="37"/>
                  </a:moveTo>
                  <a:lnTo>
                    <a:pt x="62" y="32"/>
                  </a:lnTo>
                  <a:lnTo>
                    <a:pt x="54" y="26"/>
                  </a:lnTo>
                  <a:lnTo>
                    <a:pt x="46" y="29"/>
                  </a:lnTo>
                  <a:lnTo>
                    <a:pt x="37" y="19"/>
                  </a:lnTo>
                  <a:lnTo>
                    <a:pt x="35" y="12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21" y="21"/>
                  </a:lnTo>
                  <a:lnTo>
                    <a:pt x="14" y="17"/>
                  </a:lnTo>
                  <a:lnTo>
                    <a:pt x="12" y="14"/>
                  </a:lnTo>
                  <a:lnTo>
                    <a:pt x="6" y="27"/>
                  </a:lnTo>
                  <a:lnTo>
                    <a:pt x="0" y="35"/>
                  </a:lnTo>
                  <a:lnTo>
                    <a:pt x="6" y="37"/>
                  </a:lnTo>
                  <a:lnTo>
                    <a:pt x="8" y="48"/>
                  </a:lnTo>
                  <a:lnTo>
                    <a:pt x="19" y="49"/>
                  </a:lnTo>
                  <a:lnTo>
                    <a:pt x="19" y="66"/>
                  </a:lnTo>
                  <a:lnTo>
                    <a:pt x="20" y="83"/>
                  </a:lnTo>
                  <a:lnTo>
                    <a:pt x="33" y="73"/>
                  </a:lnTo>
                  <a:lnTo>
                    <a:pt x="41" y="76"/>
                  </a:lnTo>
                  <a:lnTo>
                    <a:pt x="46" y="74"/>
                  </a:lnTo>
                  <a:lnTo>
                    <a:pt x="54" y="68"/>
                  </a:lnTo>
                  <a:lnTo>
                    <a:pt x="71" y="83"/>
                  </a:lnTo>
                  <a:lnTo>
                    <a:pt x="73" y="96"/>
                  </a:lnTo>
                  <a:lnTo>
                    <a:pt x="85" y="115"/>
                  </a:lnTo>
                  <a:lnTo>
                    <a:pt x="89" y="129"/>
                  </a:lnTo>
                  <a:lnTo>
                    <a:pt x="85" y="138"/>
                  </a:lnTo>
                  <a:lnTo>
                    <a:pt x="97" y="146"/>
                  </a:lnTo>
                  <a:lnTo>
                    <a:pt x="97" y="140"/>
                  </a:lnTo>
                  <a:lnTo>
                    <a:pt x="101" y="136"/>
                  </a:lnTo>
                  <a:lnTo>
                    <a:pt x="107" y="138"/>
                  </a:lnTo>
                  <a:lnTo>
                    <a:pt x="117" y="132"/>
                  </a:lnTo>
                  <a:lnTo>
                    <a:pt x="115" y="118"/>
                  </a:lnTo>
                  <a:lnTo>
                    <a:pt x="111" y="112"/>
                  </a:lnTo>
                  <a:lnTo>
                    <a:pt x="111" y="109"/>
                  </a:lnTo>
                  <a:lnTo>
                    <a:pt x="99" y="98"/>
                  </a:lnTo>
                  <a:lnTo>
                    <a:pt x="93" y="88"/>
                  </a:lnTo>
                  <a:lnTo>
                    <a:pt x="84" y="76"/>
                  </a:lnTo>
                  <a:lnTo>
                    <a:pt x="75" y="65"/>
                  </a:lnTo>
                  <a:lnTo>
                    <a:pt x="57" y="51"/>
                  </a:lnTo>
                  <a:lnTo>
                    <a:pt x="59" y="46"/>
                  </a:lnTo>
                  <a:lnTo>
                    <a:pt x="68" y="44"/>
                  </a:lnTo>
                  <a:lnTo>
                    <a:pt x="66" y="37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64" name="Freeform 66"/>
            <p:cNvSpPr>
              <a:spLocks/>
            </p:cNvSpPr>
            <p:nvPr/>
          </p:nvSpPr>
          <p:spPr bwMode="auto">
            <a:xfrm>
              <a:off x="3879009" y="2903978"/>
              <a:ext cx="230178" cy="528479"/>
            </a:xfrm>
            <a:custGeom>
              <a:avLst/>
              <a:gdLst/>
              <a:ahLst/>
              <a:cxnLst>
                <a:cxn ang="0">
                  <a:pos x="67" y="77"/>
                </a:cxn>
                <a:cxn ang="0">
                  <a:pos x="66" y="63"/>
                </a:cxn>
                <a:cxn ang="0">
                  <a:pos x="75" y="44"/>
                </a:cxn>
                <a:cxn ang="0">
                  <a:pos x="69" y="16"/>
                </a:cxn>
                <a:cxn ang="0">
                  <a:pos x="51" y="0"/>
                </a:cxn>
                <a:cxn ang="0">
                  <a:pos x="48" y="14"/>
                </a:cxn>
                <a:cxn ang="0">
                  <a:pos x="49" y="24"/>
                </a:cxn>
                <a:cxn ang="0">
                  <a:pos x="26" y="37"/>
                </a:cxn>
                <a:cxn ang="0">
                  <a:pos x="25" y="59"/>
                </a:cxn>
                <a:cxn ang="0">
                  <a:pos x="10" y="80"/>
                </a:cxn>
                <a:cxn ang="0">
                  <a:pos x="10" y="112"/>
                </a:cxn>
                <a:cxn ang="0">
                  <a:pos x="3" y="112"/>
                </a:cxn>
                <a:cxn ang="0">
                  <a:pos x="0" y="126"/>
                </a:cxn>
                <a:cxn ang="0">
                  <a:pos x="11" y="142"/>
                </a:cxn>
                <a:cxn ang="0">
                  <a:pos x="16" y="149"/>
                </a:cxn>
                <a:cxn ang="0">
                  <a:pos x="23" y="149"/>
                </a:cxn>
                <a:cxn ang="0">
                  <a:pos x="23" y="158"/>
                </a:cxn>
                <a:cxn ang="0">
                  <a:pos x="30" y="158"/>
                </a:cxn>
                <a:cxn ang="0">
                  <a:pos x="40" y="185"/>
                </a:cxn>
                <a:cxn ang="0">
                  <a:pos x="38" y="214"/>
                </a:cxn>
                <a:cxn ang="0">
                  <a:pos x="46" y="215"/>
                </a:cxn>
                <a:cxn ang="0">
                  <a:pos x="51" y="216"/>
                </a:cxn>
                <a:cxn ang="0">
                  <a:pos x="55" y="217"/>
                </a:cxn>
                <a:cxn ang="0">
                  <a:pos x="65" y="203"/>
                </a:cxn>
                <a:cxn ang="0">
                  <a:pos x="74" y="193"/>
                </a:cxn>
                <a:cxn ang="0">
                  <a:pos x="86" y="207"/>
                </a:cxn>
                <a:cxn ang="0">
                  <a:pos x="97" y="254"/>
                </a:cxn>
                <a:cxn ang="0">
                  <a:pos x="102" y="263"/>
                </a:cxn>
                <a:cxn ang="0">
                  <a:pos x="108" y="288"/>
                </a:cxn>
                <a:cxn ang="0">
                  <a:pos x="108" y="316"/>
                </a:cxn>
                <a:cxn ang="0">
                  <a:pos x="116" y="301"/>
                </a:cxn>
                <a:cxn ang="0">
                  <a:pos x="117" y="273"/>
                </a:cxn>
                <a:cxn ang="0">
                  <a:pos x="106" y="247"/>
                </a:cxn>
                <a:cxn ang="0">
                  <a:pos x="99" y="228"/>
                </a:cxn>
                <a:cxn ang="0">
                  <a:pos x="104" y="209"/>
                </a:cxn>
                <a:cxn ang="0">
                  <a:pos x="89" y="190"/>
                </a:cxn>
                <a:cxn ang="0">
                  <a:pos x="80" y="171"/>
                </a:cxn>
                <a:cxn ang="0">
                  <a:pos x="97" y="150"/>
                </a:cxn>
                <a:cxn ang="0">
                  <a:pos x="110" y="140"/>
                </a:cxn>
                <a:cxn ang="0">
                  <a:pos x="122" y="119"/>
                </a:cxn>
                <a:cxn ang="0">
                  <a:pos x="108" y="120"/>
                </a:cxn>
                <a:cxn ang="0">
                  <a:pos x="94" y="107"/>
                </a:cxn>
                <a:cxn ang="0">
                  <a:pos x="87" y="89"/>
                </a:cxn>
                <a:cxn ang="0">
                  <a:pos x="82" y="76"/>
                </a:cxn>
              </a:cxnLst>
              <a:rect l="0" t="0" r="r" b="b"/>
              <a:pathLst>
                <a:path w="122" h="316">
                  <a:moveTo>
                    <a:pt x="82" y="76"/>
                  </a:moveTo>
                  <a:lnTo>
                    <a:pt x="67" y="77"/>
                  </a:lnTo>
                  <a:lnTo>
                    <a:pt x="67" y="70"/>
                  </a:lnTo>
                  <a:lnTo>
                    <a:pt x="66" y="63"/>
                  </a:lnTo>
                  <a:lnTo>
                    <a:pt x="73" y="51"/>
                  </a:lnTo>
                  <a:lnTo>
                    <a:pt x="75" y="44"/>
                  </a:lnTo>
                  <a:lnTo>
                    <a:pt x="72" y="30"/>
                  </a:lnTo>
                  <a:lnTo>
                    <a:pt x="69" y="16"/>
                  </a:lnTo>
                  <a:lnTo>
                    <a:pt x="63" y="12"/>
                  </a:lnTo>
                  <a:lnTo>
                    <a:pt x="51" y="0"/>
                  </a:lnTo>
                  <a:lnTo>
                    <a:pt x="50" y="5"/>
                  </a:lnTo>
                  <a:lnTo>
                    <a:pt x="48" y="14"/>
                  </a:lnTo>
                  <a:lnTo>
                    <a:pt x="46" y="18"/>
                  </a:lnTo>
                  <a:lnTo>
                    <a:pt x="49" y="24"/>
                  </a:lnTo>
                  <a:lnTo>
                    <a:pt x="38" y="22"/>
                  </a:lnTo>
                  <a:lnTo>
                    <a:pt x="26" y="37"/>
                  </a:lnTo>
                  <a:lnTo>
                    <a:pt x="26" y="51"/>
                  </a:lnTo>
                  <a:lnTo>
                    <a:pt x="25" y="59"/>
                  </a:lnTo>
                  <a:lnTo>
                    <a:pt x="18" y="80"/>
                  </a:lnTo>
                  <a:lnTo>
                    <a:pt x="10" y="80"/>
                  </a:lnTo>
                  <a:lnTo>
                    <a:pt x="10" y="93"/>
                  </a:lnTo>
                  <a:lnTo>
                    <a:pt x="10" y="112"/>
                  </a:lnTo>
                  <a:lnTo>
                    <a:pt x="4" y="112"/>
                  </a:lnTo>
                  <a:lnTo>
                    <a:pt x="3" y="112"/>
                  </a:lnTo>
                  <a:lnTo>
                    <a:pt x="4" y="122"/>
                  </a:lnTo>
                  <a:lnTo>
                    <a:pt x="0" y="126"/>
                  </a:lnTo>
                  <a:lnTo>
                    <a:pt x="10" y="141"/>
                  </a:lnTo>
                  <a:lnTo>
                    <a:pt x="11" y="142"/>
                  </a:lnTo>
                  <a:lnTo>
                    <a:pt x="13" y="139"/>
                  </a:lnTo>
                  <a:lnTo>
                    <a:pt x="16" y="149"/>
                  </a:lnTo>
                  <a:lnTo>
                    <a:pt x="17" y="149"/>
                  </a:lnTo>
                  <a:lnTo>
                    <a:pt x="23" y="149"/>
                  </a:lnTo>
                  <a:lnTo>
                    <a:pt x="28" y="156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0" y="158"/>
                  </a:lnTo>
                  <a:lnTo>
                    <a:pt x="35" y="172"/>
                  </a:lnTo>
                  <a:lnTo>
                    <a:pt x="40" y="185"/>
                  </a:lnTo>
                  <a:lnTo>
                    <a:pt x="40" y="200"/>
                  </a:lnTo>
                  <a:lnTo>
                    <a:pt x="38" y="214"/>
                  </a:lnTo>
                  <a:lnTo>
                    <a:pt x="44" y="206"/>
                  </a:lnTo>
                  <a:lnTo>
                    <a:pt x="46" y="215"/>
                  </a:lnTo>
                  <a:lnTo>
                    <a:pt x="48" y="217"/>
                  </a:lnTo>
                  <a:lnTo>
                    <a:pt x="51" y="216"/>
                  </a:lnTo>
                  <a:lnTo>
                    <a:pt x="55" y="215"/>
                  </a:lnTo>
                  <a:lnTo>
                    <a:pt x="55" y="217"/>
                  </a:lnTo>
                  <a:lnTo>
                    <a:pt x="64" y="209"/>
                  </a:lnTo>
                  <a:lnTo>
                    <a:pt x="65" y="203"/>
                  </a:lnTo>
                  <a:lnTo>
                    <a:pt x="70" y="207"/>
                  </a:lnTo>
                  <a:lnTo>
                    <a:pt x="74" y="193"/>
                  </a:lnTo>
                  <a:lnTo>
                    <a:pt x="79" y="201"/>
                  </a:lnTo>
                  <a:lnTo>
                    <a:pt x="86" y="207"/>
                  </a:lnTo>
                  <a:lnTo>
                    <a:pt x="92" y="230"/>
                  </a:lnTo>
                  <a:lnTo>
                    <a:pt x="97" y="254"/>
                  </a:lnTo>
                  <a:lnTo>
                    <a:pt x="97" y="251"/>
                  </a:lnTo>
                  <a:lnTo>
                    <a:pt x="102" y="263"/>
                  </a:lnTo>
                  <a:lnTo>
                    <a:pt x="106" y="275"/>
                  </a:lnTo>
                  <a:lnTo>
                    <a:pt x="108" y="288"/>
                  </a:lnTo>
                  <a:lnTo>
                    <a:pt x="108" y="302"/>
                  </a:lnTo>
                  <a:lnTo>
                    <a:pt x="108" y="316"/>
                  </a:lnTo>
                  <a:lnTo>
                    <a:pt x="111" y="312"/>
                  </a:lnTo>
                  <a:lnTo>
                    <a:pt x="116" y="301"/>
                  </a:lnTo>
                  <a:lnTo>
                    <a:pt x="120" y="290"/>
                  </a:lnTo>
                  <a:lnTo>
                    <a:pt x="117" y="273"/>
                  </a:lnTo>
                  <a:lnTo>
                    <a:pt x="113" y="258"/>
                  </a:lnTo>
                  <a:lnTo>
                    <a:pt x="106" y="247"/>
                  </a:lnTo>
                  <a:lnTo>
                    <a:pt x="99" y="237"/>
                  </a:lnTo>
                  <a:lnTo>
                    <a:pt x="99" y="228"/>
                  </a:lnTo>
                  <a:lnTo>
                    <a:pt x="100" y="220"/>
                  </a:lnTo>
                  <a:lnTo>
                    <a:pt x="104" y="209"/>
                  </a:lnTo>
                  <a:lnTo>
                    <a:pt x="100" y="208"/>
                  </a:lnTo>
                  <a:lnTo>
                    <a:pt x="89" y="190"/>
                  </a:lnTo>
                  <a:lnTo>
                    <a:pt x="77" y="171"/>
                  </a:lnTo>
                  <a:lnTo>
                    <a:pt x="80" y="171"/>
                  </a:lnTo>
                  <a:lnTo>
                    <a:pt x="84" y="153"/>
                  </a:lnTo>
                  <a:lnTo>
                    <a:pt x="97" y="150"/>
                  </a:lnTo>
                  <a:lnTo>
                    <a:pt x="103" y="142"/>
                  </a:lnTo>
                  <a:lnTo>
                    <a:pt x="110" y="140"/>
                  </a:lnTo>
                  <a:lnTo>
                    <a:pt x="116" y="132"/>
                  </a:lnTo>
                  <a:lnTo>
                    <a:pt x="122" y="119"/>
                  </a:lnTo>
                  <a:lnTo>
                    <a:pt x="118" y="118"/>
                  </a:lnTo>
                  <a:lnTo>
                    <a:pt x="108" y="120"/>
                  </a:lnTo>
                  <a:lnTo>
                    <a:pt x="102" y="111"/>
                  </a:lnTo>
                  <a:lnTo>
                    <a:pt x="94" y="107"/>
                  </a:lnTo>
                  <a:lnTo>
                    <a:pt x="95" y="93"/>
                  </a:lnTo>
                  <a:lnTo>
                    <a:pt x="87" y="89"/>
                  </a:lnTo>
                  <a:lnTo>
                    <a:pt x="82" y="77"/>
                  </a:lnTo>
                  <a:lnTo>
                    <a:pt x="82" y="76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65" name="Freeform 67"/>
            <p:cNvSpPr>
              <a:spLocks/>
            </p:cNvSpPr>
            <p:nvPr/>
          </p:nvSpPr>
          <p:spPr bwMode="auto">
            <a:xfrm>
              <a:off x="4624259" y="3188286"/>
              <a:ext cx="124523" cy="172257"/>
            </a:xfrm>
            <a:custGeom>
              <a:avLst/>
              <a:gdLst/>
              <a:ahLst/>
              <a:cxnLst>
                <a:cxn ang="0">
                  <a:pos x="12" y="65"/>
                </a:cxn>
                <a:cxn ang="0">
                  <a:pos x="12" y="72"/>
                </a:cxn>
                <a:cxn ang="0">
                  <a:pos x="2" y="54"/>
                </a:cxn>
                <a:cxn ang="0">
                  <a:pos x="0" y="40"/>
                </a:cxn>
                <a:cxn ang="0">
                  <a:pos x="7" y="43"/>
                </a:cxn>
                <a:cxn ang="0">
                  <a:pos x="5" y="24"/>
                </a:cxn>
                <a:cxn ang="0">
                  <a:pos x="3" y="7"/>
                </a:cxn>
                <a:cxn ang="0">
                  <a:pos x="6" y="0"/>
                </a:cxn>
                <a:cxn ang="0">
                  <a:pos x="24" y="3"/>
                </a:cxn>
                <a:cxn ang="0">
                  <a:pos x="27" y="8"/>
                </a:cxn>
                <a:cxn ang="0">
                  <a:pos x="31" y="22"/>
                </a:cxn>
                <a:cxn ang="0">
                  <a:pos x="34" y="31"/>
                </a:cxn>
                <a:cxn ang="0">
                  <a:pos x="31" y="43"/>
                </a:cxn>
                <a:cxn ang="0">
                  <a:pos x="24" y="49"/>
                </a:cxn>
                <a:cxn ang="0">
                  <a:pos x="25" y="61"/>
                </a:cxn>
                <a:cxn ang="0">
                  <a:pos x="34" y="80"/>
                </a:cxn>
                <a:cxn ang="0">
                  <a:pos x="38" y="79"/>
                </a:cxn>
                <a:cxn ang="0">
                  <a:pos x="38" y="77"/>
                </a:cxn>
                <a:cxn ang="0">
                  <a:pos x="46" y="75"/>
                </a:cxn>
                <a:cxn ang="0">
                  <a:pos x="52" y="83"/>
                </a:cxn>
                <a:cxn ang="0">
                  <a:pos x="53" y="80"/>
                </a:cxn>
                <a:cxn ang="0">
                  <a:pos x="60" y="84"/>
                </a:cxn>
                <a:cxn ang="0">
                  <a:pos x="56" y="87"/>
                </a:cxn>
                <a:cxn ang="0">
                  <a:pos x="63" y="95"/>
                </a:cxn>
                <a:cxn ang="0">
                  <a:pos x="66" y="96"/>
                </a:cxn>
                <a:cxn ang="0">
                  <a:pos x="63" y="103"/>
                </a:cxn>
                <a:cxn ang="0">
                  <a:pos x="63" y="98"/>
                </a:cxn>
                <a:cxn ang="0">
                  <a:pos x="54" y="93"/>
                </a:cxn>
                <a:cxn ang="0">
                  <a:pos x="47" y="84"/>
                </a:cxn>
                <a:cxn ang="0">
                  <a:pos x="41" y="82"/>
                </a:cxn>
                <a:cxn ang="0">
                  <a:pos x="44" y="94"/>
                </a:cxn>
                <a:cxn ang="0">
                  <a:pos x="30" y="81"/>
                </a:cxn>
                <a:cxn ang="0">
                  <a:pos x="21" y="86"/>
                </a:cxn>
                <a:cxn ang="0">
                  <a:pos x="16" y="82"/>
                </a:cxn>
                <a:cxn ang="0">
                  <a:pos x="16" y="74"/>
                </a:cxn>
                <a:cxn ang="0">
                  <a:pos x="18" y="67"/>
                </a:cxn>
                <a:cxn ang="0">
                  <a:pos x="12" y="65"/>
                </a:cxn>
              </a:cxnLst>
              <a:rect l="0" t="0" r="r" b="b"/>
              <a:pathLst>
                <a:path w="66" h="103">
                  <a:moveTo>
                    <a:pt x="12" y="65"/>
                  </a:moveTo>
                  <a:lnTo>
                    <a:pt x="12" y="72"/>
                  </a:lnTo>
                  <a:lnTo>
                    <a:pt x="2" y="54"/>
                  </a:lnTo>
                  <a:lnTo>
                    <a:pt x="0" y="40"/>
                  </a:lnTo>
                  <a:lnTo>
                    <a:pt x="7" y="43"/>
                  </a:lnTo>
                  <a:lnTo>
                    <a:pt x="5" y="24"/>
                  </a:lnTo>
                  <a:lnTo>
                    <a:pt x="3" y="7"/>
                  </a:lnTo>
                  <a:lnTo>
                    <a:pt x="6" y="0"/>
                  </a:lnTo>
                  <a:lnTo>
                    <a:pt x="24" y="3"/>
                  </a:lnTo>
                  <a:lnTo>
                    <a:pt x="27" y="8"/>
                  </a:lnTo>
                  <a:lnTo>
                    <a:pt x="31" y="22"/>
                  </a:lnTo>
                  <a:lnTo>
                    <a:pt x="34" y="31"/>
                  </a:lnTo>
                  <a:lnTo>
                    <a:pt x="31" y="43"/>
                  </a:lnTo>
                  <a:lnTo>
                    <a:pt x="24" y="49"/>
                  </a:lnTo>
                  <a:lnTo>
                    <a:pt x="25" y="61"/>
                  </a:lnTo>
                  <a:lnTo>
                    <a:pt x="34" y="80"/>
                  </a:lnTo>
                  <a:lnTo>
                    <a:pt x="38" y="79"/>
                  </a:lnTo>
                  <a:lnTo>
                    <a:pt x="38" y="77"/>
                  </a:lnTo>
                  <a:lnTo>
                    <a:pt x="46" y="75"/>
                  </a:lnTo>
                  <a:lnTo>
                    <a:pt x="52" y="83"/>
                  </a:lnTo>
                  <a:lnTo>
                    <a:pt x="53" y="80"/>
                  </a:lnTo>
                  <a:lnTo>
                    <a:pt x="60" y="84"/>
                  </a:lnTo>
                  <a:lnTo>
                    <a:pt x="56" y="87"/>
                  </a:lnTo>
                  <a:lnTo>
                    <a:pt x="63" y="95"/>
                  </a:lnTo>
                  <a:lnTo>
                    <a:pt x="66" y="96"/>
                  </a:lnTo>
                  <a:lnTo>
                    <a:pt x="63" y="103"/>
                  </a:lnTo>
                  <a:lnTo>
                    <a:pt x="63" y="98"/>
                  </a:lnTo>
                  <a:lnTo>
                    <a:pt x="54" y="93"/>
                  </a:lnTo>
                  <a:lnTo>
                    <a:pt x="47" y="84"/>
                  </a:lnTo>
                  <a:lnTo>
                    <a:pt x="41" y="82"/>
                  </a:lnTo>
                  <a:lnTo>
                    <a:pt x="44" y="94"/>
                  </a:lnTo>
                  <a:lnTo>
                    <a:pt x="30" y="81"/>
                  </a:lnTo>
                  <a:lnTo>
                    <a:pt x="21" y="86"/>
                  </a:lnTo>
                  <a:lnTo>
                    <a:pt x="16" y="82"/>
                  </a:lnTo>
                  <a:lnTo>
                    <a:pt x="16" y="74"/>
                  </a:lnTo>
                  <a:lnTo>
                    <a:pt x="18" y="67"/>
                  </a:lnTo>
                  <a:lnTo>
                    <a:pt x="12" y="65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66" name="Freeform 68"/>
            <p:cNvSpPr>
              <a:spLocks/>
            </p:cNvSpPr>
            <p:nvPr/>
          </p:nvSpPr>
          <p:spPr bwMode="auto">
            <a:xfrm>
              <a:off x="4709161" y="3444164"/>
              <a:ext cx="120749" cy="117068"/>
            </a:xfrm>
            <a:custGeom>
              <a:avLst/>
              <a:gdLst/>
              <a:ahLst/>
              <a:cxnLst>
                <a:cxn ang="0">
                  <a:pos x="49" y="70"/>
                </a:cxn>
                <a:cxn ang="0">
                  <a:pos x="47" y="63"/>
                </a:cxn>
                <a:cxn ang="0">
                  <a:pos x="45" y="66"/>
                </a:cxn>
                <a:cxn ang="0">
                  <a:pos x="29" y="55"/>
                </a:cxn>
                <a:cxn ang="0">
                  <a:pos x="31" y="41"/>
                </a:cxn>
                <a:cxn ang="0">
                  <a:pos x="22" y="32"/>
                </a:cxn>
                <a:cxn ang="0">
                  <a:pos x="19" y="38"/>
                </a:cxn>
                <a:cxn ang="0">
                  <a:pos x="16" y="36"/>
                </a:cxn>
                <a:cxn ang="0">
                  <a:pos x="14" y="38"/>
                </a:cxn>
                <a:cxn ang="0">
                  <a:pos x="9" y="33"/>
                </a:cxn>
                <a:cxn ang="0">
                  <a:pos x="3" y="44"/>
                </a:cxn>
                <a:cxn ang="0">
                  <a:pos x="0" y="47"/>
                </a:cxn>
                <a:cxn ang="0">
                  <a:pos x="1" y="34"/>
                </a:cxn>
                <a:cxn ang="0">
                  <a:pos x="11" y="25"/>
                </a:cxn>
                <a:cxn ang="0">
                  <a:pos x="21" y="18"/>
                </a:cxn>
                <a:cxn ang="0">
                  <a:pos x="23" y="28"/>
                </a:cxn>
                <a:cxn ang="0">
                  <a:pos x="30" y="24"/>
                </a:cxn>
                <a:cxn ang="0">
                  <a:pos x="34" y="21"/>
                </a:cxn>
                <a:cxn ang="0">
                  <a:pos x="36" y="12"/>
                </a:cxn>
                <a:cxn ang="0">
                  <a:pos x="43" y="14"/>
                </a:cxn>
                <a:cxn ang="0">
                  <a:pos x="46" y="12"/>
                </a:cxn>
                <a:cxn ang="0">
                  <a:pos x="45" y="0"/>
                </a:cxn>
                <a:cxn ang="0">
                  <a:pos x="54" y="8"/>
                </a:cxn>
                <a:cxn ang="0">
                  <a:pos x="58" y="21"/>
                </a:cxn>
                <a:cxn ang="0">
                  <a:pos x="64" y="41"/>
                </a:cxn>
                <a:cxn ang="0">
                  <a:pos x="61" y="50"/>
                </a:cxn>
                <a:cxn ang="0">
                  <a:pos x="60" y="56"/>
                </a:cxn>
                <a:cxn ang="0">
                  <a:pos x="53" y="43"/>
                </a:cxn>
                <a:cxn ang="0">
                  <a:pos x="49" y="47"/>
                </a:cxn>
                <a:cxn ang="0">
                  <a:pos x="51" y="58"/>
                </a:cxn>
                <a:cxn ang="0">
                  <a:pos x="49" y="70"/>
                </a:cxn>
              </a:cxnLst>
              <a:rect l="0" t="0" r="r" b="b"/>
              <a:pathLst>
                <a:path w="64" h="70">
                  <a:moveTo>
                    <a:pt x="49" y="70"/>
                  </a:moveTo>
                  <a:lnTo>
                    <a:pt x="47" y="63"/>
                  </a:lnTo>
                  <a:lnTo>
                    <a:pt x="45" y="66"/>
                  </a:lnTo>
                  <a:lnTo>
                    <a:pt x="29" y="55"/>
                  </a:lnTo>
                  <a:lnTo>
                    <a:pt x="31" y="41"/>
                  </a:lnTo>
                  <a:lnTo>
                    <a:pt x="22" y="32"/>
                  </a:lnTo>
                  <a:lnTo>
                    <a:pt x="19" y="38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9" y="33"/>
                  </a:lnTo>
                  <a:lnTo>
                    <a:pt x="3" y="44"/>
                  </a:lnTo>
                  <a:lnTo>
                    <a:pt x="0" y="47"/>
                  </a:lnTo>
                  <a:lnTo>
                    <a:pt x="1" y="34"/>
                  </a:lnTo>
                  <a:lnTo>
                    <a:pt x="11" y="25"/>
                  </a:lnTo>
                  <a:lnTo>
                    <a:pt x="21" y="18"/>
                  </a:lnTo>
                  <a:lnTo>
                    <a:pt x="23" y="28"/>
                  </a:lnTo>
                  <a:lnTo>
                    <a:pt x="30" y="24"/>
                  </a:lnTo>
                  <a:lnTo>
                    <a:pt x="34" y="21"/>
                  </a:lnTo>
                  <a:lnTo>
                    <a:pt x="36" y="12"/>
                  </a:lnTo>
                  <a:lnTo>
                    <a:pt x="43" y="14"/>
                  </a:lnTo>
                  <a:lnTo>
                    <a:pt x="46" y="12"/>
                  </a:lnTo>
                  <a:lnTo>
                    <a:pt x="45" y="0"/>
                  </a:lnTo>
                  <a:lnTo>
                    <a:pt x="54" y="8"/>
                  </a:lnTo>
                  <a:lnTo>
                    <a:pt x="58" y="21"/>
                  </a:lnTo>
                  <a:lnTo>
                    <a:pt x="64" y="41"/>
                  </a:lnTo>
                  <a:lnTo>
                    <a:pt x="61" y="50"/>
                  </a:lnTo>
                  <a:lnTo>
                    <a:pt x="60" y="56"/>
                  </a:lnTo>
                  <a:lnTo>
                    <a:pt x="53" y="43"/>
                  </a:lnTo>
                  <a:lnTo>
                    <a:pt x="49" y="47"/>
                  </a:lnTo>
                  <a:lnTo>
                    <a:pt x="51" y="58"/>
                  </a:lnTo>
                  <a:lnTo>
                    <a:pt x="49" y="7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67" name="Freeform 69"/>
            <p:cNvSpPr>
              <a:spLocks/>
            </p:cNvSpPr>
            <p:nvPr/>
          </p:nvSpPr>
          <p:spPr bwMode="auto">
            <a:xfrm>
              <a:off x="4714821" y="3410716"/>
              <a:ext cx="26414" cy="51844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1" y="23"/>
                </a:cxn>
                <a:cxn ang="0">
                  <a:pos x="11" y="31"/>
                </a:cxn>
                <a:cxn ang="0">
                  <a:pos x="0" y="21"/>
                </a:cxn>
                <a:cxn ang="0">
                  <a:pos x="3" y="15"/>
                </a:cxn>
                <a:cxn ang="0">
                  <a:pos x="5" y="0"/>
                </a:cxn>
                <a:cxn ang="0">
                  <a:pos x="14" y="0"/>
                </a:cxn>
              </a:cxnLst>
              <a:rect l="0" t="0" r="r" b="b"/>
              <a:pathLst>
                <a:path w="14" h="31">
                  <a:moveTo>
                    <a:pt x="14" y="0"/>
                  </a:moveTo>
                  <a:lnTo>
                    <a:pt x="11" y="23"/>
                  </a:lnTo>
                  <a:lnTo>
                    <a:pt x="11" y="31"/>
                  </a:lnTo>
                  <a:lnTo>
                    <a:pt x="0" y="21"/>
                  </a:lnTo>
                  <a:lnTo>
                    <a:pt x="3" y="15"/>
                  </a:lnTo>
                  <a:lnTo>
                    <a:pt x="5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68" name="Freeform 70"/>
            <p:cNvSpPr>
              <a:spLocks/>
            </p:cNvSpPr>
            <p:nvPr/>
          </p:nvSpPr>
          <p:spPr bwMode="auto">
            <a:xfrm>
              <a:off x="4754442" y="3362216"/>
              <a:ext cx="45281" cy="43482"/>
            </a:xfrm>
            <a:custGeom>
              <a:avLst/>
              <a:gdLst/>
              <a:ahLst/>
              <a:cxnLst>
                <a:cxn ang="0">
                  <a:pos x="17" y="24"/>
                </a:cxn>
                <a:cxn ang="0">
                  <a:pos x="11" y="16"/>
                </a:cxn>
                <a:cxn ang="0">
                  <a:pos x="0" y="2"/>
                </a:cxn>
                <a:cxn ang="0">
                  <a:pos x="12" y="0"/>
                </a:cxn>
                <a:cxn ang="0">
                  <a:pos x="17" y="11"/>
                </a:cxn>
                <a:cxn ang="0">
                  <a:pos x="24" y="26"/>
                </a:cxn>
                <a:cxn ang="0">
                  <a:pos x="17" y="24"/>
                </a:cxn>
              </a:cxnLst>
              <a:rect l="0" t="0" r="r" b="b"/>
              <a:pathLst>
                <a:path w="24" h="26">
                  <a:moveTo>
                    <a:pt x="17" y="24"/>
                  </a:moveTo>
                  <a:lnTo>
                    <a:pt x="11" y="16"/>
                  </a:lnTo>
                  <a:lnTo>
                    <a:pt x="0" y="2"/>
                  </a:lnTo>
                  <a:lnTo>
                    <a:pt x="12" y="0"/>
                  </a:lnTo>
                  <a:lnTo>
                    <a:pt x="17" y="11"/>
                  </a:lnTo>
                  <a:lnTo>
                    <a:pt x="24" y="26"/>
                  </a:lnTo>
                  <a:lnTo>
                    <a:pt x="17" y="24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69" name="Freeform 71"/>
            <p:cNvSpPr>
              <a:spLocks/>
            </p:cNvSpPr>
            <p:nvPr/>
          </p:nvSpPr>
          <p:spPr bwMode="auto">
            <a:xfrm>
              <a:off x="4694067" y="3383957"/>
              <a:ext cx="33961" cy="38465"/>
            </a:xfrm>
            <a:custGeom>
              <a:avLst/>
              <a:gdLst/>
              <a:ahLst/>
              <a:cxnLst>
                <a:cxn ang="0">
                  <a:pos x="17" y="4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4" y="23"/>
                </a:cxn>
                <a:cxn ang="0">
                  <a:pos x="18" y="8"/>
                </a:cxn>
                <a:cxn ang="0">
                  <a:pos x="18" y="7"/>
                </a:cxn>
                <a:cxn ang="0">
                  <a:pos x="17" y="4"/>
                </a:cxn>
              </a:cxnLst>
              <a:rect l="0" t="0" r="r" b="b"/>
              <a:pathLst>
                <a:path w="18" h="23">
                  <a:moveTo>
                    <a:pt x="17" y="4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4" y="23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7" y="4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70" name="Freeform 72"/>
            <p:cNvSpPr>
              <a:spLocks/>
            </p:cNvSpPr>
            <p:nvPr/>
          </p:nvSpPr>
          <p:spPr bwMode="auto">
            <a:xfrm>
              <a:off x="4578978" y="3399009"/>
              <a:ext cx="60375" cy="81948"/>
            </a:xfrm>
            <a:custGeom>
              <a:avLst/>
              <a:gdLst/>
              <a:ahLst/>
              <a:cxnLst>
                <a:cxn ang="0">
                  <a:pos x="32" y="13"/>
                </a:cxn>
                <a:cxn ang="0">
                  <a:pos x="20" y="27"/>
                </a:cxn>
                <a:cxn ang="0">
                  <a:pos x="10" y="38"/>
                </a:cxn>
                <a:cxn ang="0">
                  <a:pos x="0" y="49"/>
                </a:cxn>
                <a:cxn ang="0">
                  <a:pos x="1" y="45"/>
                </a:cxn>
                <a:cxn ang="0">
                  <a:pos x="11" y="31"/>
                </a:cxn>
                <a:cxn ang="0">
                  <a:pos x="21" y="19"/>
                </a:cxn>
                <a:cxn ang="0">
                  <a:pos x="26" y="8"/>
                </a:cxn>
                <a:cxn ang="0">
                  <a:pos x="27" y="8"/>
                </a:cxn>
                <a:cxn ang="0">
                  <a:pos x="27" y="0"/>
                </a:cxn>
                <a:cxn ang="0">
                  <a:pos x="32" y="13"/>
                </a:cxn>
              </a:cxnLst>
              <a:rect l="0" t="0" r="r" b="b"/>
              <a:pathLst>
                <a:path w="32" h="49">
                  <a:moveTo>
                    <a:pt x="32" y="13"/>
                  </a:moveTo>
                  <a:lnTo>
                    <a:pt x="20" y="27"/>
                  </a:lnTo>
                  <a:lnTo>
                    <a:pt x="10" y="38"/>
                  </a:lnTo>
                  <a:lnTo>
                    <a:pt x="0" y="49"/>
                  </a:lnTo>
                  <a:lnTo>
                    <a:pt x="1" y="45"/>
                  </a:lnTo>
                  <a:lnTo>
                    <a:pt x="11" y="31"/>
                  </a:lnTo>
                  <a:lnTo>
                    <a:pt x="21" y="19"/>
                  </a:lnTo>
                  <a:lnTo>
                    <a:pt x="26" y="8"/>
                  </a:lnTo>
                  <a:lnTo>
                    <a:pt x="27" y="8"/>
                  </a:lnTo>
                  <a:lnTo>
                    <a:pt x="27" y="0"/>
                  </a:lnTo>
                  <a:lnTo>
                    <a:pt x="32" y="13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71" name="Freeform 73"/>
            <p:cNvSpPr>
              <a:spLocks/>
            </p:cNvSpPr>
            <p:nvPr/>
          </p:nvSpPr>
          <p:spPr bwMode="auto">
            <a:xfrm>
              <a:off x="4645013" y="3337130"/>
              <a:ext cx="37734" cy="33448"/>
            </a:xfrm>
            <a:custGeom>
              <a:avLst/>
              <a:gdLst/>
              <a:ahLst/>
              <a:cxnLst>
                <a:cxn ang="0">
                  <a:pos x="20" y="14"/>
                </a:cxn>
                <a:cxn ang="0">
                  <a:pos x="16" y="20"/>
                </a:cxn>
                <a:cxn ang="0">
                  <a:pos x="8" y="9"/>
                </a:cxn>
                <a:cxn ang="0">
                  <a:pos x="0" y="0"/>
                </a:cxn>
                <a:cxn ang="0">
                  <a:pos x="15" y="2"/>
                </a:cxn>
                <a:cxn ang="0">
                  <a:pos x="20" y="14"/>
                </a:cxn>
              </a:cxnLst>
              <a:rect l="0" t="0" r="r" b="b"/>
              <a:pathLst>
                <a:path w="20" h="20">
                  <a:moveTo>
                    <a:pt x="20" y="14"/>
                  </a:moveTo>
                  <a:lnTo>
                    <a:pt x="16" y="20"/>
                  </a:lnTo>
                  <a:lnTo>
                    <a:pt x="8" y="9"/>
                  </a:lnTo>
                  <a:lnTo>
                    <a:pt x="0" y="0"/>
                  </a:lnTo>
                  <a:lnTo>
                    <a:pt x="15" y="2"/>
                  </a:lnTo>
                  <a:lnTo>
                    <a:pt x="20" y="14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72" name="Freeform 74"/>
            <p:cNvSpPr>
              <a:spLocks/>
            </p:cNvSpPr>
            <p:nvPr/>
          </p:nvSpPr>
          <p:spPr bwMode="auto">
            <a:xfrm>
              <a:off x="4761988" y="3393992"/>
              <a:ext cx="24527" cy="38465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13" y="20"/>
                </a:cxn>
                <a:cxn ang="0">
                  <a:pos x="10" y="22"/>
                </a:cxn>
                <a:cxn ang="0">
                  <a:pos x="9" y="23"/>
                </a:cxn>
                <a:cxn ang="0">
                  <a:pos x="3" y="9"/>
                </a:cxn>
                <a:cxn ang="0">
                  <a:pos x="0" y="0"/>
                </a:cxn>
                <a:cxn ang="0">
                  <a:pos x="8" y="3"/>
                </a:cxn>
              </a:cxnLst>
              <a:rect l="0" t="0" r="r" b="b"/>
              <a:pathLst>
                <a:path w="13" h="23">
                  <a:moveTo>
                    <a:pt x="8" y="3"/>
                  </a:moveTo>
                  <a:lnTo>
                    <a:pt x="13" y="20"/>
                  </a:lnTo>
                  <a:lnTo>
                    <a:pt x="10" y="22"/>
                  </a:lnTo>
                  <a:lnTo>
                    <a:pt x="9" y="23"/>
                  </a:lnTo>
                  <a:lnTo>
                    <a:pt x="3" y="9"/>
                  </a:lnTo>
                  <a:lnTo>
                    <a:pt x="0" y="0"/>
                  </a:lnTo>
                  <a:lnTo>
                    <a:pt x="8" y="3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73" name="Freeform 75"/>
            <p:cNvSpPr>
              <a:spLocks/>
            </p:cNvSpPr>
            <p:nvPr/>
          </p:nvSpPr>
          <p:spPr bwMode="auto">
            <a:xfrm>
              <a:off x="4726141" y="3365561"/>
              <a:ext cx="24527" cy="20069"/>
            </a:xfrm>
            <a:custGeom>
              <a:avLst/>
              <a:gdLst/>
              <a:ahLst/>
              <a:cxnLst>
                <a:cxn ang="0">
                  <a:pos x="13" y="12"/>
                </a:cxn>
                <a:cxn ang="0">
                  <a:pos x="2" y="6"/>
                </a:cxn>
                <a:cxn ang="0">
                  <a:pos x="0" y="7"/>
                </a:cxn>
                <a:cxn ang="0">
                  <a:pos x="1" y="0"/>
                </a:cxn>
                <a:cxn ang="0">
                  <a:pos x="13" y="10"/>
                </a:cxn>
                <a:cxn ang="0">
                  <a:pos x="13" y="12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lnTo>
                    <a:pt x="2" y="6"/>
                  </a:lnTo>
                  <a:lnTo>
                    <a:pt x="0" y="7"/>
                  </a:lnTo>
                  <a:lnTo>
                    <a:pt x="1" y="0"/>
                  </a:lnTo>
                  <a:lnTo>
                    <a:pt x="13" y="10"/>
                  </a:lnTo>
                  <a:lnTo>
                    <a:pt x="13" y="12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74" name="Freeform 76"/>
            <p:cNvSpPr>
              <a:spLocks/>
            </p:cNvSpPr>
            <p:nvPr/>
          </p:nvSpPr>
          <p:spPr bwMode="auto">
            <a:xfrm>
              <a:off x="4750668" y="3432457"/>
              <a:ext cx="20754" cy="1170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9" y="0"/>
                </a:cxn>
                <a:cxn ang="0">
                  <a:pos x="0" y="7"/>
                </a:cxn>
                <a:cxn ang="0">
                  <a:pos x="11" y="6"/>
                </a:cxn>
              </a:cxnLst>
              <a:rect l="0" t="0" r="r" b="b"/>
              <a:pathLst>
                <a:path w="11" h="7">
                  <a:moveTo>
                    <a:pt x="11" y="6"/>
                  </a:moveTo>
                  <a:lnTo>
                    <a:pt x="9" y="0"/>
                  </a:lnTo>
                  <a:lnTo>
                    <a:pt x="0" y="7"/>
                  </a:lnTo>
                  <a:lnTo>
                    <a:pt x="11" y="6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75" name="Freeform 77"/>
            <p:cNvSpPr>
              <a:spLocks/>
            </p:cNvSpPr>
            <p:nvPr/>
          </p:nvSpPr>
          <p:spPr bwMode="auto">
            <a:xfrm>
              <a:off x="4739348" y="3399009"/>
              <a:ext cx="13207" cy="5184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9"/>
                </a:cxn>
                <a:cxn ang="0">
                  <a:pos x="4" y="21"/>
                </a:cxn>
                <a:cxn ang="0">
                  <a:pos x="0" y="31"/>
                </a:cxn>
                <a:cxn ang="0">
                  <a:pos x="4" y="16"/>
                </a:cxn>
                <a:cxn ang="0">
                  <a:pos x="7" y="0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lnTo>
                    <a:pt x="7" y="9"/>
                  </a:lnTo>
                  <a:lnTo>
                    <a:pt x="4" y="21"/>
                  </a:lnTo>
                  <a:lnTo>
                    <a:pt x="0" y="31"/>
                  </a:lnTo>
                  <a:lnTo>
                    <a:pt x="4" y="16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76" name="Freeform 78"/>
            <p:cNvSpPr>
              <a:spLocks/>
            </p:cNvSpPr>
            <p:nvPr/>
          </p:nvSpPr>
          <p:spPr bwMode="auto">
            <a:xfrm>
              <a:off x="4024286" y="3138114"/>
              <a:ext cx="230178" cy="418101"/>
            </a:xfrm>
            <a:custGeom>
              <a:avLst/>
              <a:gdLst/>
              <a:ahLst/>
              <a:cxnLst>
                <a:cxn ang="0">
                  <a:pos x="40" y="178"/>
                </a:cxn>
                <a:cxn ang="0">
                  <a:pos x="46" y="148"/>
                </a:cxn>
                <a:cxn ang="0">
                  <a:pos x="47" y="120"/>
                </a:cxn>
                <a:cxn ang="0">
                  <a:pos x="60" y="131"/>
                </a:cxn>
                <a:cxn ang="0">
                  <a:pos x="85" y="142"/>
                </a:cxn>
                <a:cxn ang="0">
                  <a:pos x="85" y="135"/>
                </a:cxn>
                <a:cxn ang="0">
                  <a:pos x="88" y="104"/>
                </a:cxn>
                <a:cxn ang="0">
                  <a:pos x="118" y="103"/>
                </a:cxn>
                <a:cxn ang="0">
                  <a:pos x="118" y="80"/>
                </a:cxn>
                <a:cxn ang="0">
                  <a:pos x="104" y="48"/>
                </a:cxn>
                <a:cxn ang="0">
                  <a:pos x="79" y="39"/>
                </a:cxn>
                <a:cxn ang="0">
                  <a:pos x="66" y="38"/>
                </a:cxn>
                <a:cxn ang="0">
                  <a:pos x="52" y="31"/>
                </a:cxn>
                <a:cxn ang="0">
                  <a:pos x="41" y="13"/>
                </a:cxn>
                <a:cxn ang="0">
                  <a:pos x="33" y="0"/>
                </a:cxn>
                <a:cxn ang="0">
                  <a:pos x="20" y="10"/>
                </a:cxn>
                <a:cxn ang="0">
                  <a:pos x="3" y="31"/>
                </a:cxn>
                <a:cxn ang="0">
                  <a:pos x="12" y="50"/>
                </a:cxn>
                <a:cxn ang="0">
                  <a:pos x="27" y="69"/>
                </a:cxn>
                <a:cxn ang="0">
                  <a:pos x="22" y="88"/>
                </a:cxn>
                <a:cxn ang="0">
                  <a:pos x="29" y="107"/>
                </a:cxn>
                <a:cxn ang="0">
                  <a:pos x="40" y="133"/>
                </a:cxn>
                <a:cxn ang="0">
                  <a:pos x="39" y="161"/>
                </a:cxn>
                <a:cxn ang="0">
                  <a:pos x="33" y="175"/>
                </a:cxn>
                <a:cxn ang="0">
                  <a:pos x="29" y="208"/>
                </a:cxn>
                <a:cxn ang="0">
                  <a:pos x="40" y="215"/>
                </a:cxn>
                <a:cxn ang="0">
                  <a:pos x="51" y="229"/>
                </a:cxn>
                <a:cxn ang="0">
                  <a:pos x="58" y="237"/>
                </a:cxn>
                <a:cxn ang="0">
                  <a:pos x="70" y="250"/>
                </a:cxn>
                <a:cxn ang="0">
                  <a:pos x="85" y="243"/>
                </a:cxn>
                <a:cxn ang="0">
                  <a:pos x="67" y="230"/>
                </a:cxn>
                <a:cxn ang="0">
                  <a:pos x="56" y="208"/>
                </a:cxn>
                <a:cxn ang="0">
                  <a:pos x="44" y="192"/>
                </a:cxn>
              </a:cxnLst>
              <a:rect l="0" t="0" r="r" b="b"/>
              <a:pathLst>
                <a:path w="122" h="250">
                  <a:moveTo>
                    <a:pt x="44" y="192"/>
                  </a:moveTo>
                  <a:lnTo>
                    <a:pt x="40" y="178"/>
                  </a:lnTo>
                  <a:lnTo>
                    <a:pt x="43" y="163"/>
                  </a:lnTo>
                  <a:lnTo>
                    <a:pt x="46" y="148"/>
                  </a:lnTo>
                  <a:lnTo>
                    <a:pt x="46" y="134"/>
                  </a:lnTo>
                  <a:lnTo>
                    <a:pt x="47" y="120"/>
                  </a:lnTo>
                  <a:lnTo>
                    <a:pt x="59" y="118"/>
                  </a:lnTo>
                  <a:lnTo>
                    <a:pt x="60" y="131"/>
                  </a:lnTo>
                  <a:lnTo>
                    <a:pt x="71" y="133"/>
                  </a:lnTo>
                  <a:lnTo>
                    <a:pt x="85" y="142"/>
                  </a:lnTo>
                  <a:lnTo>
                    <a:pt x="90" y="150"/>
                  </a:lnTo>
                  <a:lnTo>
                    <a:pt x="85" y="135"/>
                  </a:lnTo>
                  <a:lnTo>
                    <a:pt x="79" y="121"/>
                  </a:lnTo>
                  <a:lnTo>
                    <a:pt x="88" y="104"/>
                  </a:lnTo>
                  <a:lnTo>
                    <a:pt x="103" y="104"/>
                  </a:lnTo>
                  <a:lnTo>
                    <a:pt x="118" y="103"/>
                  </a:lnTo>
                  <a:lnTo>
                    <a:pt x="122" y="94"/>
                  </a:lnTo>
                  <a:lnTo>
                    <a:pt x="118" y="80"/>
                  </a:lnTo>
                  <a:lnTo>
                    <a:pt x="106" y="61"/>
                  </a:lnTo>
                  <a:lnTo>
                    <a:pt x="104" y="48"/>
                  </a:lnTo>
                  <a:lnTo>
                    <a:pt x="87" y="33"/>
                  </a:lnTo>
                  <a:lnTo>
                    <a:pt x="79" y="39"/>
                  </a:lnTo>
                  <a:lnTo>
                    <a:pt x="74" y="41"/>
                  </a:lnTo>
                  <a:lnTo>
                    <a:pt x="66" y="38"/>
                  </a:lnTo>
                  <a:lnTo>
                    <a:pt x="53" y="48"/>
                  </a:lnTo>
                  <a:lnTo>
                    <a:pt x="52" y="31"/>
                  </a:lnTo>
                  <a:lnTo>
                    <a:pt x="52" y="14"/>
                  </a:lnTo>
                  <a:lnTo>
                    <a:pt x="41" y="13"/>
                  </a:lnTo>
                  <a:lnTo>
                    <a:pt x="39" y="2"/>
                  </a:lnTo>
                  <a:lnTo>
                    <a:pt x="33" y="0"/>
                  </a:lnTo>
                  <a:lnTo>
                    <a:pt x="26" y="2"/>
                  </a:lnTo>
                  <a:lnTo>
                    <a:pt x="20" y="10"/>
                  </a:lnTo>
                  <a:lnTo>
                    <a:pt x="7" y="13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12" y="50"/>
                  </a:lnTo>
                  <a:lnTo>
                    <a:pt x="23" y="68"/>
                  </a:lnTo>
                  <a:lnTo>
                    <a:pt x="27" y="69"/>
                  </a:lnTo>
                  <a:lnTo>
                    <a:pt x="23" y="80"/>
                  </a:lnTo>
                  <a:lnTo>
                    <a:pt x="22" y="88"/>
                  </a:lnTo>
                  <a:lnTo>
                    <a:pt x="22" y="97"/>
                  </a:lnTo>
                  <a:lnTo>
                    <a:pt x="29" y="107"/>
                  </a:lnTo>
                  <a:lnTo>
                    <a:pt x="36" y="118"/>
                  </a:lnTo>
                  <a:lnTo>
                    <a:pt x="40" y="133"/>
                  </a:lnTo>
                  <a:lnTo>
                    <a:pt x="43" y="150"/>
                  </a:lnTo>
                  <a:lnTo>
                    <a:pt x="39" y="161"/>
                  </a:lnTo>
                  <a:lnTo>
                    <a:pt x="34" y="172"/>
                  </a:lnTo>
                  <a:lnTo>
                    <a:pt x="33" y="175"/>
                  </a:lnTo>
                  <a:lnTo>
                    <a:pt x="31" y="192"/>
                  </a:lnTo>
                  <a:lnTo>
                    <a:pt x="29" y="208"/>
                  </a:lnTo>
                  <a:lnTo>
                    <a:pt x="32" y="207"/>
                  </a:lnTo>
                  <a:lnTo>
                    <a:pt x="40" y="215"/>
                  </a:lnTo>
                  <a:lnTo>
                    <a:pt x="47" y="224"/>
                  </a:lnTo>
                  <a:lnTo>
                    <a:pt x="51" y="229"/>
                  </a:lnTo>
                  <a:lnTo>
                    <a:pt x="57" y="239"/>
                  </a:lnTo>
                  <a:lnTo>
                    <a:pt x="58" y="237"/>
                  </a:lnTo>
                  <a:lnTo>
                    <a:pt x="69" y="243"/>
                  </a:lnTo>
                  <a:lnTo>
                    <a:pt x="70" y="250"/>
                  </a:lnTo>
                  <a:lnTo>
                    <a:pt x="79" y="250"/>
                  </a:lnTo>
                  <a:lnTo>
                    <a:pt x="85" y="243"/>
                  </a:lnTo>
                  <a:lnTo>
                    <a:pt x="76" y="233"/>
                  </a:lnTo>
                  <a:lnTo>
                    <a:pt x="67" y="230"/>
                  </a:lnTo>
                  <a:lnTo>
                    <a:pt x="59" y="221"/>
                  </a:lnTo>
                  <a:lnTo>
                    <a:pt x="56" y="208"/>
                  </a:lnTo>
                  <a:lnTo>
                    <a:pt x="52" y="192"/>
                  </a:lnTo>
                  <a:lnTo>
                    <a:pt x="44" y="192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77" name="Freeform 79"/>
            <p:cNvSpPr>
              <a:spLocks/>
            </p:cNvSpPr>
            <p:nvPr/>
          </p:nvSpPr>
          <p:spPr bwMode="auto">
            <a:xfrm>
              <a:off x="4131828" y="3054494"/>
              <a:ext cx="230178" cy="418101"/>
            </a:xfrm>
            <a:custGeom>
              <a:avLst/>
              <a:gdLst/>
              <a:ahLst/>
              <a:cxnLst>
                <a:cxn ang="0">
                  <a:pos x="38" y="47"/>
                </a:cxn>
                <a:cxn ang="0">
                  <a:pos x="22" y="44"/>
                </a:cxn>
                <a:cxn ang="0">
                  <a:pos x="11" y="27"/>
                </a:cxn>
                <a:cxn ang="0">
                  <a:pos x="3" y="12"/>
                </a:cxn>
                <a:cxn ang="0">
                  <a:pos x="13" y="12"/>
                </a:cxn>
                <a:cxn ang="0">
                  <a:pos x="22" y="12"/>
                </a:cxn>
                <a:cxn ang="0">
                  <a:pos x="29" y="10"/>
                </a:cxn>
                <a:cxn ang="0">
                  <a:pos x="44" y="1"/>
                </a:cxn>
                <a:cxn ang="0">
                  <a:pos x="62" y="19"/>
                </a:cxn>
                <a:cxn ang="0">
                  <a:pos x="83" y="30"/>
                </a:cxn>
                <a:cxn ang="0">
                  <a:pos x="68" y="41"/>
                </a:cxn>
                <a:cxn ang="0">
                  <a:pos x="62" y="57"/>
                </a:cxn>
                <a:cxn ang="0">
                  <a:pos x="66" y="87"/>
                </a:cxn>
                <a:cxn ang="0">
                  <a:pos x="79" y="104"/>
                </a:cxn>
                <a:cxn ang="0">
                  <a:pos x="100" y="124"/>
                </a:cxn>
                <a:cxn ang="0">
                  <a:pos x="116" y="159"/>
                </a:cxn>
                <a:cxn ang="0">
                  <a:pos x="120" y="188"/>
                </a:cxn>
                <a:cxn ang="0">
                  <a:pos x="119" y="200"/>
                </a:cxn>
                <a:cxn ang="0">
                  <a:pos x="100" y="219"/>
                </a:cxn>
                <a:cxn ang="0">
                  <a:pos x="89" y="221"/>
                </a:cxn>
                <a:cxn ang="0">
                  <a:pos x="87" y="228"/>
                </a:cxn>
                <a:cxn ang="0">
                  <a:pos x="81" y="235"/>
                </a:cxn>
                <a:cxn ang="0">
                  <a:pos x="64" y="250"/>
                </a:cxn>
                <a:cxn ang="0">
                  <a:pos x="57" y="221"/>
                </a:cxn>
                <a:cxn ang="0">
                  <a:pos x="69" y="212"/>
                </a:cxn>
                <a:cxn ang="0">
                  <a:pos x="75" y="201"/>
                </a:cxn>
                <a:cxn ang="0">
                  <a:pos x="95" y="189"/>
                </a:cxn>
                <a:cxn ang="0">
                  <a:pos x="93" y="163"/>
                </a:cxn>
                <a:cxn ang="0">
                  <a:pos x="91" y="133"/>
                </a:cxn>
                <a:cxn ang="0">
                  <a:pos x="87" y="124"/>
                </a:cxn>
                <a:cxn ang="0">
                  <a:pos x="69" y="103"/>
                </a:cxn>
                <a:cxn ang="0">
                  <a:pos x="51" y="80"/>
                </a:cxn>
                <a:cxn ang="0">
                  <a:pos x="35" y="61"/>
                </a:cxn>
                <a:cxn ang="0">
                  <a:pos x="42" y="52"/>
                </a:cxn>
              </a:cxnLst>
              <a:rect l="0" t="0" r="r" b="b"/>
              <a:pathLst>
                <a:path w="122" h="250">
                  <a:moveTo>
                    <a:pt x="42" y="52"/>
                  </a:moveTo>
                  <a:lnTo>
                    <a:pt x="38" y="47"/>
                  </a:lnTo>
                  <a:lnTo>
                    <a:pt x="30" y="41"/>
                  </a:lnTo>
                  <a:lnTo>
                    <a:pt x="22" y="44"/>
                  </a:lnTo>
                  <a:lnTo>
                    <a:pt x="13" y="34"/>
                  </a:lnTo>
                  <a:lnTo>
                    <a:pt x="11" y="27"/>
                  </a:lnTo>
                  <a:lnTo>
                    <a:pt x="0" y="15"/>
                  </a:lnTo>
                  <a:lnTo>
                    <a:pt x="3" y="12"/>
                  </a:lnTo>
                  <a:lnTo>
                    <a:pt x="11" y="14"/>
                  </a:lnTo>
                  <a:lnTo>
                    <a:pt x="13" y="12"/>
                  </a:lnTo>
                  <a:lnTo>
                    <a:pt x="19" y="10"/>
                  </a:lnTo>
                  <a:lnTo>
                    <a:pt x="22" y="12"/>
                  </a:lnTo>
                  <a:lnTo>
                    <a:pt x="25" y="10"/>
                  </a:lnTo>
                  <a:lnTo>
                    <a:pt x="29" y="10"/>
                  </a:lnTo>
                  <a:lnTo>
                    <a:pt x="38" y="0"/>
                  </a:lnTo>
                  <a:lnTo>
                    <a:pt x="44" y="1"/>
                  </a:lnTo>
                  <a:lnTo>
                    <a:pt x="60" y="7"/>
                  </a:lnTo>
                  <a:lnTo>
                    <a:pt x="62" y="19"/>
                  </a:lnTo>
                  <a:lnTo>
                    <a:pt x="69" y="23"/>
                  </a:lnTo>
                  <a:lnTo>
                    <a:pt x="83" y="30"/>
                  </a:lnTo>
                  <a:lnTo>
                    <a:pt x="75" y="36"/>
                  </a:lnTo>
                  <a:lnTo>
                    <a:pt x="68" y="41"/>
                  </a:lnTo>
                  <a:lnTo>
                    <a:pt x="68" y="42"/>
                  </a:lnTo>
                  <a:lnTo>
                    <a:pt x="62" y="57"/>
                  </a:lnTo>
                  <a:lnTo>
                    <a:pt x="57" y="72"/>
                  </a:lnTo>
                  <a:lnTo>
                    <a:pt x="66" y="87"/>
                  </a:lnTo>
                  <a:lnTo>
                    <a:pt x="71" y="95"/>
                  </a:lnTo>
                  <a:lnTo>
                    <a:pt x="79" y="104"/>
                  </a:lnTo>
                  <a:lnTo>
                    <a:pt x="88" y="115"/>
                  </a:lnTo>
                  <a:lnTo>
                    <a:pt x="100" y="124"/>
                  </a:lnTo>
                  <a:lnTo>
                    <a:pt x="109" y="135"/>
                  </a:lnTo>
                  <a:lnTo>
                    <a:pt x="116" y="159"/>
                  </a:lnTo>
                  <a:lnTo>
                    <a:pt x="122" y="182"/>
                  </a:lnTo>
                  <a:lnTo>
                    <a:pt x="120" y="188"/>
                  </a:lnTo>
                  <a:lnTo>
                    <a:pt x="121" y="193"/>
                  </a:lnTo>
                  <a:lnTo>
                    <a:pt x="119" y="200"/>
                  </a:lnTo>
                  <a:lnTo>
                    <a:pt x="109" y="210"/>
                  </a:lnTo>
                  <a:lnTo>
                    <a:pt x="100" y="219"/>
                  </a:lnTo>
                  <a:lnTo>
                    <a:pt x="89" y="217"/>
                  </a:lnTo>
                  <a:lnTo>
                    <a:pt x="89" y="221"/>
                  </a:lnTo>
                  <a:lnTo>
                    <a:pt x="90" y="227"/>
                  </a:lnTo>
                  <a:lnTo>
                    <a:pt x="87" y="228"/>
                  </a:lnTo>
                  <a:lnTo>
                    <a:pt x="87" y="235"/>
                  </a:lnTo>
                  <a:lnTo>
                    <a:pt x="81" y="235"/>
                  </a:lnTo>
                  <a:lnTo>
                    <a:pt x="71" y="248"/>
                  </a:lnTo>
                  <a:lnTo>
                    <a:pt x="64" y="250"/>
                  </a:lnTo>
                  <a:lnTo>
                    <a:pt x="65" y="229"/>
                  </a:lnTo>
                  <a:lnTo>
                    <a:pt x="57" y="221"/>
                  </a:lnTo>
                  <a:lnTo>
                    <a:pt x="64" y="214"/>
                  </a:lnTo>
                  <a:lnTo>
                    <a:pt x="69" y="212"/>
                  </a:lnTo>
                  <a:lnTo>
                    <a:pt x="78" y="214"/>
                  </a:lnTo>
                  <a:lnTo>
                    <a:pt x="75" y="201"/>
                  </a:lnTo>
                  <a:lnTo>
                    <a:pt x="83" y="197"/>
                  </a:lnTo>
                  <a:lnTo>
                    <a:pt x="95" y="189"/>
                  </a:lnTo>
                  <a:lnTo>
                    <a:pt x="94" y="176"/>
                  </a:lnTo>
                  <a:lnTo>
                    <a:pt x="93" y="163"/>
                  </a:lnTo>
                  <a:lnTo>
                    <a:pt x="93" y="147"/>
                  </a:lnTo>
                  <a:lnTo>
                    <a:pt x="91" y="133"/>
                  </a:lnTo>
                  <a:lnTo>
                    <a:pt x="87" y="127"/>
                  </a:lnTo>
                  <a:lnTo>
                    <a:pt x="87" y="124"/>
                  </a:lnTo>
                  <a:lnTo>
                    <a:pt x="75" y="113"/>
                  </a:lnTo>
                  <a:lnTo>
                    <a:pt x="69" y="103"/>
                  </a:lnTo>
                  <a:lnTo>
                    <a:pt x="60" y="91"/>
                  </a:lnTo>
                  <a:lnTo>
                    <a:pt x="51" y="80"/>
                  </a:lnTo>
                  <a:lnTo>
                    <a:pt x="33" y="66"/>
                  </a:lnTo>
                  <a:lnTo>
                    <a:pt x="35" y="61"/>
                  </a:lnTo>
                  <a:lnTo>
                    <a:pt x="44" y="59"/>
                  </a:lnTo>
                  <a:lnTo>
                    <a:pt x="42" y="52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78" name="Freeform 80"/>
            <p:cNvSpPr>
              <a:spLocks/>
            </p:cNvSpPr>
            <p:nvPr/>
          </p:nvSpPr>
          <p:spPr bwMode="auto">
            <a:xfrm>
              <a:off x="2796039" y="2972546"/>
              <a:ext cx="18867" cy="45155"/>
            </a:xfrm>
            <a:custGeom>
              <a:avLst/>
              <a:gdLst/>
              <a:ahLst/>
              <a:cxnLst>
                <a:cxn ang="0">
                  <a:pos x="5" y="26"/>
                </a:cxn>
                <a:cxn ang="0">
                  <a:pos x="4" y="27"/>
                </a:cxn>
                <a:cxn ang="0">
                  <a:pos x="0" y="24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10" y="14"/>
                </a:cxn>
                <a:cxn ang="0">
                  <a:pos x="5" y="26"/>
                </a:cxn>
              </a:cxnLst>
              <a:rect l="0" t="0" r="r" b="b"/>
              <a:pathLst>
                <a:path w="10" h="27">
                  <a:moveTo>
                    <a:pt x="5" y="26"/>
                  </a:moveTo>
                  <a:lnTo>
                    <a:pt x="4" y="27"/>
                  </a:lnTo>
                  <a:lnTo>
                    <a:pt x="0" y="24"/>
                  </a:lnTo>
                  <a:lnTo>
                    <a:pt x="0" y="8"/>
                  </a:lnTo>
                  <a:lnTo>
                    <a:pt x="4" y="0"/>
                  </a:lnTo>
                  <a:lnTo>
                    <a:pt x="10" y="14"/>
                  </a:lnTo>
                  <a:lnTo>
                    <a:pt x="5" y="26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79" name="Freeform 81"/>
            <p:cNvSpPr>
              <a:spLocks/>
            </p:cNvSpPr>
            <p:nvPr/>
          </p:nvSpPr>
          <p:spPr bwMode="auto">
            <a:xfrm>
              <a:off x="2567747" y="2584549"/>
              <a:ext cx="537712" cy="416428"/>
            </a:xfrm>
            <a:custGeom>
              <a:avLst/>
              <a:gdLst/>
              <a:ahLst/>
              <a:cxnLst>
                <a:cxn ang="0">
                  <a:pos x="32" y="100"/>
                </a:cxn>
                <a:cxn ang="0">
                  <a:pos x="36" y="76"/>
                </a:cxn>
                <a:cxn ang="0">
                  <a:pos x="27" y="63"/>
                </a:cxn>
                <a:cxn ang="0">
                  <a:pos x="5" y="31"/>
                </a:cxn>
                <a:cxn ang="0">
                  <a:pos x="0" y="4"/>
                </a:cxn>
                <a:cxn ang="0">
                  <a:pos x="7" y="1"/>
                </a:cxn>
                <a:cxn ang="0">
                  <a:pos x="26" y="14"/>
                </a:cxn>
                <a:cxn ang="0">
                  <a:pos x="49" y="0"/>
                </a:cxn>
                <a:cxn ang="0">
                  <a:pos x="51" y="12"/>
                </a:cxn>
                <a:cxn ang="0">
                  <a:pos x="71" y="37"/>
                </a:cxn>
                <a:cxn ang="0">
                  <a:pos x="99" y="48"/>
                </a:cxn>
                <a:cxn ang="0">
                  <a:pos x="123" y="51"/>
                </a:cxn>
                <a:cxn ang="0">
                  <a:pos x="135" y="46"/>
                </a:cxn>
                <a:cxn ang="0">
                  <a:pos x="136" y="40"/>
                </a:cxn>
                <a:cxn ang="0">
                  <a:pos x="162" y="27"/>
                </a:cxn>
                <a:cxn ang="0">
                  <a:pos x="195" y="34"/>
                </a:cxn>
                <a:cxn ang="0">
                  <a:pos x="218" y="51"/>
                </a:cxn>
                <a:cxn ang="0">
                  <a:pos x="235" y="70"/>
                </a:cxn>
                <a:cxn ang="0">
                  <a:pos x="232" y="91"/>
                </a:cxn>
                <a:cxn ang="0">
                  <a:pos x="237" y="105"/>
                </a:cxn>
                <a:cxn ang="0">
                  <a:pos x="238" y="122"/>
                </a:cxn>
                <a:cxn ang="0">
                  <a:pos x="254" y="142"/>
                </a:cxn>
                <a:cxn ang="0">
                  <a:pos x="247" y="168"/>
                </a:cxn>
                <a:cxn ang="0">
                  <a:pos x="266" y="191"/>
                </a:cxn>
                <a:cxn ang="0">
                  <a:pos x="281" y="214"/>
                </a:cxn>
                <a:cxn ang="0">
                  <a:pos x="285" y="223"/>
                </a:cxn>
                <a:cxn ang="0">
                  <a:pos x="269" y="235"/>
                </a:cxn>
                <a:cxn ang="0">
                  <a:pos x="253" y="245"/>
                </a:cxn>
                <a:cxn ang="0">
                  <a:pos x="223" y="240"/>
                </a:cxn>
                <a:cxn ang="0">
                  <a:pos x="201" y="227"/>
                </a:cxn>
                <a:cxn ang="0">
                  <a:pos x="185" y="220"/>
                </a:cxn>
                <a:cxn ang="0">
                  <a:pos x="153" y="220"/>
                </a:cxn>
                <a:cxn ang="0">
                  <a:pos x="129" y="202"/>
                </a:cxn>
                <a:cxn ang="0">
                  <a:pos x="111" y="181"/>
                </a:cxn>
                <a:cxn ang="0">
                  <a:pos x="93" y="163"/>
                </a:cxn>
                <a:cxn ang="0">
                  <a:pos x="87" y="157"/>
                </a:cxn>
                <a:cxn ang="0">
                  <a:pos x="80" y="166"/>
                </a:cxn>
                <a:cxn ang="0">
                  <a:pos x="72" y="149"/>
                </a:cxn>
                <a:cxn ang="0">
                  <a:pos x="67" y="135"/>
                </a:cxn>
                <a:cxn ang="0">
                  <a:pos x="50" y="120"/>
                </a:cxn>
              </a:cxnLst>
              <a:rect l="0" t="0" r="r" b="b"/>
              <a:pathLst>
                <a:path w="285" h="249">
                  <a:moveTo>
                    <a:pt x="40" y="112"/>
                  </a:moveTo>
                  <a:lnTo>
                    <a:pt x="32" y="100"/>
                  </a:lnTo>
                  <a:lnTo>
                    <a:pt x="31" y="91"/>
                  </a:lnTo>
                  <a:lnTo>
                    <a:pt x="36" y="76"/>
                  </a:lnTo>
                  <a:lnTo>
                    <a:pt x="35" y="68"/>
                  </a:lnTo>
                  <a:lnTo>
                    <a:pt x="27" y="63"/>
                  </a:lnTo>
                  <a:lnTo>
                    <a:pt x="14" y="42"/>
                  </a:lnTo>
                  <a:lnTo>
                    <a:pt x="5" y="31"/>
                  </a:lnTo>
                  <a:lnTo>
                    <a:pt x="2" y="14"/>
                  </a:lnTo>
                  <a:lnTo>
                    <a:pt x="0" y="4"/>
                  </a:lnTo>
                  <a:lnTo>
                    <a:pt x="6" y="0"/>
                  </a:lnTo>
                  <a:lnTo>
                    <a:pt x="7" y="1"/>
                  </a:lnTo>
                  <a:lnTo>
                    <a:pt x="9" y="4"/>
                  </a:lnTo>
                  <a:lnTo>
                    <a:pt x="26" y="14"/>
                  </a:lnTo>
                  <a:lnTo>
                    <a:pt x="35" y="9"/>
                  </a:lnTo>
                  <a:lnTo>
                    <a:pt x="49" y="0"/>
                  </a:lnTo>
                  <a:lnTo>
                    <a:pt x="52" y="9"/>
                  </a:lnTo>
                  <a:lnTo>
                    <a:pt x="51" y="12"/>
                  </a:lnTo>
                  <a:lnTo>
                    <a:pt x="63" y="20"/>
                  </a:lnTo>
                  <a:lnTo>
                    <a:pt x="71" y="37"/>
                  </a:lnTo>
                  <a:lnTo>
                    <a:pt x="86" y="44"/>
                  </a:lnTo>
                  <a:lnTo>
                    <a:pt x="99" y="48"/>
                  </a:lnTo>
                  <a:lnTo>
                    <a:pt x="110" y="53"/>
                  </a:lnTo>
                  <a:lnTo>
                    <a:pt x="123" y="51"/>
                  </a:lnTo>
                  <a:lnTo>
                    <a:pt x="132" y="48"/>
                  </a:lnTo>
                  <a:lnTo>
                    <a:pt x="135" y="46"/>
                  </a:lnTo>
                  <a:lnTo>
                    <a:pt x="132" y="40"/>
                  </a:lnTo>
                  <a:lnTo>
                    <a:pt x="136" y="40"/>
                  </a:lnTo>
                  <a:lnTo>
                    <a:pt x="147" y="30"/>
                  </a:lnTo>
                  <a:lnTo>
                    <a:pt x="162" y="27"/>
                  </a:lnTo>
                  <a:lnTo>
                    <a:pt x="174" y="26"/>
                  </a:lnTo>
                  <a:lnTo>
                    <a:pt x="195" y="34"/>
                  </a:lnTo>
                  <a:lnTo>
                    <a:pt x="207" y="42"/>
                  </a:lnTo>
                  <a:lnTo>
                    <a:pt x="218" y="51"/>
                  </a:lnTo>
                  <a:lnTo>
                    <a:pt x="229" y="52"/>
                  </a:lnTo>
                  <a:lnTo>
                    <a:pt x="235" y="70"/>
                  </a:lnTo>
                  <a:lnTo>
                    <a:pt x="233" y="89"/>
                  </a:lnTo>
                  <a:lnTo>
                    <a:pt x="232" y="91"/>
                  </a:lnTo>
                  <a:lnTo>
                    <a:pt x="232" y="100"/>
                  </a:lnTo>
                  <a:lnTo>
                    <a:pt x="237" y="105"/>
                  </a:lnTo>
                  <a:lnTo>
                    <a:pt x="236" y="108"/>
                  </a:lnTo>
                  <a:lnTo>
                    <a:pt x="238" y="122"/>
                  </a:lnTo>
                  <a:lnTo>
                    <a:pt x="241" y="137"/>
                  </a:lnTo>
                  <a:lnTo>
                    <a:pt x="254" y="142"/>
                  </a:lnTo>
                  <a:lnTo>
                    <a:pt x="257" y="148"/>
                  </a:lnTo>
                  <a:lnTo>
                    <a:pt x="247" y="168"/>
                  </a:lnTo>
                  <a:lnTo>
                    <a:pt x="256" y="179"/>
                  </a:lnTo>
                  <a:lnTo>
                    <a:pt x="266" y="191"/>
                  </a:lnTo>
                  <a:lnTo>
                    <a:pt x="277" y="196"/>
                  </a:lnTo>
                  <a:lnTo>
                    <a:pt x="281" y="214"/>
                  </a:lnTo>
                  <a:lnTo>
                    <a:pt x="285" y="216"/>
                  </a:lnTo>
                  <a:lnTo>
                    <a:pt x="285" y="223"/>
                  </a:lnTo>
                  <a:lnTo>
                    <a:pt x="273" y="229"/>
                  </a:lnTo>
                  <a:lnTo>
                    <a:pt x="269" y="235"/>
                  </a:lnTo>
                  <a:lnTo>
                    <a:pt x="268" y="249"/>
                  </a:lnTo>
                  <a:lnTo>
                    <a:pt x="253" y="245"/>
                  </a:lnTo>
                  <a:lnTo>
                    <a:pt x="238" y="243"/>
                  </a:lnTo>
                  <a:lnTo>
                    <a:pt x="223" y="240"/>
                  </a:lnTo>
                  <a:lnTo>
                    <a:pt x="208" y="238"/>
                  </a:lnTo>
                  <a:lnTo>
                    <a:pt x="201" y="227"/>
                  </a:lnTo>
                  <a:lnTo>
                    <a:pt x="196" y="215"/>
                  </a:lnTo>
                  <a:lnTo>
                    <a:pt x="185" y="220"/>
                  </a:lnTo>
                  <a:lnTo>
                    <a:pt x="174" y="224"/>
                  </a:lnTo>
                  <a:lnTo>
                    <a:pt x="153" y="220"/>
                  </a:lnTo>
                  <a:lnTo>
                    <a:pt x="140" y="210"/>
                  </a:lnTo>
                  <a:lnTo>
                    <a:pt x="129" y="202"/>
                  </a:lnTo>
                  <a:lnTo>
                    <a:pt x="118" y="192"/>
                  </a:lnTo>
                  <a:lnTo>
                    <a:pt x="111" y="181"/>
                  </a:lnTo>
                  <a:lnTo>
                    <a:pt x="99" y="162"/>
                  </a:lnTo>
                  <a:lnTo>
                    <a:pt x="93" y="163"/>
                  </a:lnTo>
                  <a:lnTo>
                    <a:pt x="87" y="159"/>
                  </a:lnTo>
                  <a:lnTo>
                    <a:pt x="87" y="157"/>
                  </a:lnTo>
                  <a:lnTo>
                    <a:pt x="82" y="165"/>
                  </a:lnTo>
                  <a:lnTo>
                    <a:pt x="80" y="166"/>
                  </a:lnTo>
                  <a:lnTo>
                    <a:pt x="76" y="161"/>
                  </a:lnTo>
                  <a:lnTo>
                    <a:pt x="72" y="149"/>
                  </a:lnTo>
                  <a:lnTo>
                    <a:pt x="66" y="149"/>
                  </a:lnTo>
                  <a:lnTo>
                    <a:pt x="67" y="135"/>
                  </a:lnTo>
                  <a:lnTo>
                    <a:pt x="62" y="127"/>
                  </a:lnTo>
                  <a:lnTo>
                    <a:pt x="50" y="120"/>
                  </a:lnTo>
                  <a:lnTo>
                    <a:pt x="40" y="112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80" name="Freeform 82"/>
            <p:cNvSpPr>
              <a:spLocks/>
            </p:cNvSpPr>
            <p:nvPr/>
          </p:nvSpPr>
          <p:spPr bwMode="auto">
            <a:xfrm>
              <a:off x="2460205" y="2653118"/>
              <a:ext cx="258479" cy="234136"/>
            </a:xfrm>
            <a:custGeom>
              <a:avLst/>
              <a:gdLst/>
              <a:ahLst/>
              <a:cxnLst>
                <a:cxn ang="0">
                  <a:pos x="89" y="59"/>
                </a:cxn>
                <a:cxn ang="0">
                  <a:pos x="88" y="50"/>
                </a:cxn>
                <a:cxn ang="0">
                  <a:pos x="93" y="35"/>
                </a:cxn>
                <a:cxn ang="0">
                  <a:pos x="92" y="27"/>
                </a:cxn>
                <a:cxn ang="0">
                  <a:pos x="84" y="22"/>
                </a:cxn>
                <a:cxn ang="0">
                  <a:pos x="71" y="1"/>
                </a:cxn>
                <a:cxn ang="0">
                  <a:pos x="62" y="3"/>
                </a:cxn>
                <a:cxn ang="0">
                  <a:pos x="59" y="0"/>
                </a:cxn>
                <a:cxn ang="0">
                  <a:pos x="42" y="0"/>
                </a:cxn>
                <a:cxn ang="0">
                  <a:pos x="39" y="3"/>
                </a:cxn>
                <a:cxn ang="0">
                  <a:pos x="26" y="15"/>
                </a:cxn>
                <a:cxn ang="0">
                  <a:pos x="27" y="33"/>
                </a:cxn>
                <a:cxn ang="0">
                  <a:pos x="27" y="49"/>
                </a:cxn>
                <a:cxn ang="0">
                  <a:pos x="13" y="58"/>
                </a:cxn>
                <a:cxn ang="0">
                  <a:pos x="0" y="66"/>
                </a:cxn>
                <a:cxn ang="0">
                  <a:pos x="9" y="86"/>
                </a:cxn>
                <a:cxn ang="0">
                  <a:pos x="21" y="93"/>
                </a:cxn>
                <a:cxn ang="0">
                  <a:pos x="34" y="99"/>
                </a:cxn>
                <a:cxn ang="0">
                  <a:pos x="48" y="106"/>
                </a:cxn>
                <a:cxn ang="0">
                  <a:pos x="61" y="113"/>
                </a:cxn>
                <a:cxn ang="0">
                  <a:pos x="73" y="125"/>
                </a:cxn>
                <a:cxn ang="0">
                  <a:pos x="87" y="138"/>
                </a:cxn>
                <a:cxn ang="0">
                  <a:pos x="113" y="140"/>
                </a:cxn>
                <a:cxn ang="0">
                  <a:pos x="118" y="125"/>
                </a:cxn>
                <a:cxn ang="0">
                  <a:pos x="130" y="124"/>
                </a:cxn>
                <a:cxn ang="0">
                  <a:pos x="137" y="125"/>
                </a:cxn>
                <a:cxn ang="0">
                  <a:pos x="133" y="120"/>
                </a:cxn>
                <a:cxn ang="0">
                  <a:pos x="129" y="108"/>
                </a:cxn>
                <a:cxn ang="0">
                  <a:pos x="123" y="108"/>
                </a:cxn>
                <a:cxn ang="0">
                  <a:pos x="124" y="94"/>
                </a:cxn>
                <a:cxn ang="0">
                  <a:pos x="119" y="86"/>
                </a:cxn>
                <a:cxn ang="0">
                  <a:pos x="107" y="79"/>
                </a:cxn>
                <a:cxn ang="0">
                  <a:pos x="97" y="71"/>
                </a:cxn>
                <a:cxn ang="0">
                  <a:pos x="89" y="59"/>
                </a:cxn>
              </a:cxnLst>
              <a:rect l="0" t="0" r="r" b="b"/>
              <a:pathLst>
                <a:path w="137" h="140">
                  <a:moveTo>
                    <a:pt x="89" y="59"/>
                  </a:moveTo>
                  <a:lnTo>
                    <a:pt x="88" y="50"/>
                  </a:lnTo>
                  <a:lnTo>
                    <a:pt x="93" y="35"/>
                  </a:lnTo>
                  <a:lnTo>
                    <a:pt x="92" y="27"/>
                  </a:lnTo>
                  <a:lnTo>
                    <a:pt x="84" y="22"/>
                  </a:lnTo>
                  <a:lnTo>
                    <a:pt x="71" y="1"/>
                  </a:lnTo>
                  <a:lnTo>
                    <a:pt x="62" y="3"/>
                  </a:lnTo>
                  <a:lnTo>
                    <a:pt x="59" y="0"/>
                  </a:lnTo>
                  <a:lnTo>
                    <a:pt x="42" y="0"/>
                  </a:lnTo>
                  <a:lnTo>
                    <a:pt x="39" y="3"/>
                  </a:lnTo>
                  <a:lnTo>
                    <a:pt x="26" y="15"/>
                  </a:lnTo>
                  <a:lnTo>
                    <a:pt x="27" y="33"/>
                  </a:lnTo>
                  <a:lnTo>
                    <a:pt x="27" y="49"/>
                  </a:lnTo>
                  <a:lnTo>
                    <a:pt x="13" y="58"/>
                  </a:lnTo>
                  <a:lnTo>
                    <a:pt x="0" y="66"/>
                  </a:lnTo>
                  <a:lnTo>
                    <a:pt x="9" y="86"/>
                  </a:lnTo>
                  <a:lnTo>
                    <a:pt x="21" y="93"/>
                  </a:lnTo>
                  <a:lnTo>
                    <a:pt x="34" y="99"/>
                  </a:lnTo>
                  <a:lnTo>
                    <a:pt x="48" y="106"/>
                  </a:lnTo>
                  <a:lnTo>
                    <a:pt x="61" y="113"/>
                  </a:lnTo>
                  <a:lnTo>
                    <a:pt x="73" y="125"/>
                  </a:lnTo>
                  <a:lnTo>
                    <a:pt x="87" y="138"/>
                  </a:lnTo>
                  <a:lnTo>
                    <a:pt x="113" y="140"/>
                  </a:lnTo>
                  <a:lnTo>
                    <a:pt x="118" y="125"/>
                  </a:lnTo>
                  <a:lnTo>
                    <a:pt x="130" y="124"/>
                  </a:lnTo>
                  <a:lnTo>
                    <a:pt x="137" y="125"/>
                  </a:lnTo>
                  <a:lnTo>
                    <a:pt x="133" y="120"/>
                  </a:lnTo>
                  <a:lnTo>
                    <a:pt x="129" y="108"/>
                  </a:lnTo>
                  <a:lnTo>
                    <a:pt x="123" y="108"/>
                  </a:lnTo>
                  <a:lnTo>
                    <a:pt x="124" y="94"/>
                  </a:lnTo>
                  <a:lnTo>
                    <a:pt x="119" y="86"/>
                  </a:lnTo>
                  <a:lnTo>
                    <a:pt x="107" y="79"/>
                  </a:lnTo>
                  <a:lnTo>
                    <a:pt x="97" y="71"/>
                  </a:lnTo>
                  <a:lnTo>
                    <a:pt x="89" y="59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81" name="Freeform 83"/>
            <p:cNvSpPr>
              <a:spLocks/>
            </p:cNvSpPr>
            <p:nvPr/>
          </p:nvSpPr>
          <p:spPr bwMode="auto">
            <a:xfrm>
              <a:off x="2673403" y="2860495"/>
              <a:ext cx="47168" cy="43482"/>
            </a:xfrm>
            <a:custGeom>
              <a:avLst/>
              <a:gdLst/>
              <a:ahLst/>
              <a:cxnLst>
                <a:cxn ang="0">
                  <a:pos x="20" y="8"/>
                </a:cxn>
                <a:cxn ang="0">
                  <a:pos x="16" y="8"/>
                </a:cxn>
                <a:cxn ang="0">
                  <a:pos x="17" y="12"/>
                </a:cxn>
                <a:cxn ang="0">
                  <a:pos x="25" y="26"/>
                </a:cxn>
                <a:cxn ang="0">
                  <a:pos x="14" y="23"/>
                </a:cxn>
                <a:cxn ang="0">
                  <a:pos x="11" y="18"/>
                </a:cxn>
                <a:cxn ang="0">
                  <a:pos x="0" y="16"/>
                </a:cxn>
                <a:cxn ang="0">
                  <a:pos x="5" y="1"/>
                </a:cxn>
                <a:cxn ang="0">
                  <a:pos x="17" y="0"/>
                </a:cxn>
                <a:cxn ang="0">
                  <a:pos x="20" y="8"/>
                </a:cxn>
              </a:cxnLst>
              <a:rect l="0" t="0" r="r" b="b"/>
              <a:pathLst>
                <a:path w="25" h="26">
                  <a:moveTo>
                    <a:pt x="20" y="8"/>
                  </a:moveTo>
                  <a:lnTo>
                    <a:pt x="16" y="8"/>
                  </a:lnTo>
                  <a:lnTo>
                    <a:pt x="17" y="12"/>
                  </a:lnTo>
                  <a:lnTo>
                    <a:pt x="25" y="26"/>
                  </a:lnTo>
                  <a:lnTo>
                    <a:pt x="14" y="23"/>
                  </a:lnTo>
                  <a:lnTo>
                    <a:pt x="11" y="18"/>
                  </a:lnTo>
                  <a:lnTo>
                    <a:pt x="0" y="16"/>
                  </a:lnTo>
                  <a:lnTo>
                    <a:pt x="5" y="1"/>
                  </a:lnTo>
                  <a:lnTo>
                    <a:pt x="17" y="0"/>
                  </a:lnTo>
                  <a:lnTo>
                    <a:pt x="20" y="8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82" name="Freeform 84"/>
            <p:cNvSpPr>
              <a:spLocks/>
            </p:cNvSpPr>
            <p:nvPr/>
          </p:nvSpPr>
          <p:spPr bwMode="auto">
            <a:xfrm>
              <a:off x="3529968" y="2848789"/>
              <a:ext cx="216971" cy="115396"/>
            </a:xfrm>
            <a:custGeom>
              <a:avLst/>
              <a:gdLst/>
              <a:ahLst/>
              <a:cxnLst>
                <a:cxn ang="0">
                  <a:pos x="66" y="54"/>
                </a:cxn>
                <a:cxn ang="0">
                  <a:pos x="48" y="51"/>
                </a:cxn>
                <a:cxn ang="0">
                  <a:pos x="35" y="48"/>
                </a:cxn>
                <a:cxn ang="0">
                  <a:pos x="18" y="38"/>
                </a:cxn>
                <a:cxn ang="0">
                  <a:pos x="0" y="29"/>
                </a:cxn>
                <a:cxn ang="0">
                  <a:pos x="0" y="19"/>
                </a:cxn>
                <a:cxn ang="0">
                  <a:pos x="8" y="4"/>
                </a:cxn>
                <a:cxn ang="0">
                  <a:pos x="9" y="6"/>
                </a:cxn>
                <a:cxn ang="0">
                  <a:pos x="14" y="0"/>
                </a:cxn>
                <a:cxn ang="0">
                  <a:pos x="26" y="7"/>
                </a:cxn>
                <a:cxn ang="0">
                  <a:pos x="43" y="22"/>
                </a:cxn>
                <a:cxn ang="0">
                  <a:pos x="49" y="20"/>
                </a:cxn>
                <a:cxn ang="0">
                  <a:pos x="54" y="26"/>
                </a:cxn>
                <a:cxn ang="0">
                  <a:pos x="66" y="32"/>
                </a:cxn>
                <a:cxn ang="0">
                  <a:pos x="68" y="35"/>
                </a:cxn>
                <a:cxn ang="0">
                  <a:pos x="83" y="41"/>
                </a:cxn>
                <a:cxn ang="0">
                  <a:pos x="95" y="43"/>
                </a:cxn>
                <a:cxn ang="0">
                  <a:pos x="111" y="44"/>
                </a:cxn>
                <a:cxn ang="0">
                  <a:pos x="115" y="69"/>
                </a:cxn>
                <a:cxn ang="0">
                  <a:pos x="100" y="67"/>
                </a:cxn>
                <a:cxn ang="0">
                  <a:pos x="82" y="65"/>
                </a:cxn>
                <a:cxn ang="0">
                  <a:pos x="72" y="62"/>
                </a:cxn>
                <a:cxn ang="0">
                  <a:pos x="66" y="54"/>
                </a:cxn>
              </a:cxnLst>
              <a:rect l="0" t="0" r="r" b="b"/>
              <a:pathLst>
                <a:path w="115" h="69">
                  <a:moveTo>
                    <a:pt x="66" y="54"/>
                  </a:moveTo>
                  <a:lnTo>
                    <a:pt x="48" y="51"/>
                  </a:lnTo>
                  <a:lnTo>
                    <a:pt x="35" y="48"/>
                  </a:lnTo>
                  <a:lnTo>
                    <a:pt x="18" y="38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8" y="4"/>
                  </a:lnTo>
                  <a:lnTo>
                    <a:pt x="9" y="6"/>
                  </a:lnTo>
                  <a:lnTo>
                    <a:pt x="14" y="0"/>
                  </a:lnTo>
                  <a:lnTo>
                    <a:pt x="26" y="7"/>
                  </a:lnTo>
                  <a:lnTo>
                    <a:pt x="43" y="22"/>
                  </a:lnTo>
                  <a:lnTo>
                    <a:pt x="49" y="20"/>
                  </a:lnTo>
                  <a:lnTo>
                    <a:pt x="54" y="26"/>
                  </a:lnTo>
                  <a:lnTo>
                    <a:pt x="66" y="32"/>
                  </a:lnTo>
                  <a:lnTo>
                    <a:pt x="68" y="35"/>
                  </a:lnTo>
                  <a:lnTo>
                    <a:pt x="83" y="41"/>
                  </a:lnTo>
                  <a:lnTo>
                    <a:pt x="95" y="43"/>
                  </a:lnTo>
                  <a:lnTo>
                    <a:pt x="111" y="44"/>
                  </a:lnTo>
                  <a:lnTo>
                    <a:pt x="115" y="69"/>
                  </a:lnTo>
                  <a:lnTo>
                    <a:pt x="100" y="67"/>
                  </a:lnTo>
                  <a:lnTo>
                    <a:pt x="82" y="65"/>
                  </a:lnTo>
                  <a:lnTo>
                    <a:pt x="72" y="62"/>
                  </a:lnTo>
                  <a:lnTo>
                    <a:pt x="66" y="54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83" name="Freeform 85"/>
            <p:cNvSpPr>
              <a:spLocks/>
            </p:cNvSpPr>
            <p:nvPr/>
          </p:nvSpPr>
          <p:spPr bwMode="auto">
            <a:xfrm>
              <a:off x="3033764" y="2659807"/>
              <a:ext cx="390549" cy="381308"/>
            </a:xfrm>
            <a:custGeom>
              <a:avLst/>
              <a:gdLst/>
              <a:ahLst/>
              <a:cxnLst>
                <a:cxn ang="0">
                  <a:pos x="91" y="207"/>
                </a:cxn>
                <a:cxn ang="0">
                  <a:pos x="104" y="223"/>
                </a:cxn>
                <a:cxn ang="0">
                  <a:pos x="121" y="224"/>
                </a:cxn>
                <a:cxn ang="0">
                  <a:pos x="131" y="219"/>
                </a:cxn>
                <a:cxn ang="0">
                  <a:pos x="150" y="217"/>
                </a:cxn>
                <a:cxn ang="0">
                  <a:pos x="138" y="194"/>
                </a:cxn>
                <a:cxn ang="0">
                  <a:pos x="125" y="177"/>
                </a:cxn>
                <a:cxn ang="0">
                  <a:pos x="137" y="157"/>
                </a:cxn>
                <a:cxn ang="0">
                  <a:pos x="159" y="142"/>
                </a:cxn>
                <a:cxn ang="0">
                  <a:pos x="174" y="116"/>
                </a:cxn>
                <a:cxn ang="0">
                  <a:pos x="178" y="91"/>
                </a:cxn>
                <a:cxn ang="0">
                  <a:pos x="181" y="79"/>
                </a:cxn>
                <a:cxn ang="0">
                  <a:pos x="169" y="68"/>
                </a:cxn>
                <a:cxn ang="0">
                  <a:pos x="166" y="54"/>
                </a:cxn>
                <a:cxn ang="0">
                  <a:pos x="159" y="40"/>
                </a:cxn>
                <a:cxn ang="0">
                  <a:pos x="195" y="39"/>
                </a:cxn>
                <a:cxn ang="0">
                  <a:pos x="189" y="21"/>
                </a:cxn>
                <a:cxn ang="0">
                  <a:pos x="173" y="4"/>
                </a:cxn>
                <a:cxn ang="0">
                  <a:pos x="141" y="4"/>
                </a:cxn>
                <a:cxn ang="0">
                  <a:pos x="119" y="18"/>
                </a:cxn>
                <a:cxn ang="0">
                  <a:pos x="122" y="46"/>
                </a:cxn>
                <a:cxn ang="0">
                  <a:pos x="108" y="54"/>
                </a:cxn>
                <a:cxn ang="0">
                  <a:pos x="106" y="73"/>
                </a:cxn>
                <a:cxn ang="0">
                  <a:pos x="91" y="91"/>
                </a:cxn>
                <a:cxn ang="0">
                  <a:pos x="75" y="102"/>
                </a:cxn>
                <a:cxn ang="0">
                  <a:pos x="72" y="124"/>
                </a:cxn>
                <a:cxn ang="0">
                  <a:pos x="44" y="131"/>
                </a:cxn>
                <a:cxn ang="0">
                  <a:pos x="11" y="127"/>
                </a:cxn>
                <a:cxn ang="0">
                  <a:pos x="9" y="134"/>
                </a:cxn>
                <a:cxn ang="0">
                  <a:pos x="30" y="151"/>
                </a:cxn>
                <a:cxn ang="0">
                  <a:pos x="38" y="171"/>
                </a:cxn>
                <a:cxn ang="0">
                  <a:pos x="26" y="184"/>
                </a:cxn>
                <a:cxn ang="0">
                  <a:pos x="21" y="204"/>
                </a:cxn>
                <a:cxn ang="0">
                  <a:pos x="46" y="202"/>
                </a:cxn>
                <a:cxn ang="0">
                  <a:pos x="71" y="200"/>
                </a:cxn>
              </a:cxnLst>
              <a:rect l="0" t="0" r="r" b="b"/>
              <a:pathLst>
                <a:path w="207" h="228">
                  <a:moveTo>
                    <a:pt x="85" y="199"/>
                  </a:moveTo>
                  <a:lnTo>
                    <a:pt x="91" y="207"/>
                  </a:lnTo>
                  <a:lnTo>
                    <a:pt x="95" y="211"/>
                  </a:lnTo>
                  <a:lnTo>
                    <a:pt x="104" y="223"/>
                  </a:lnTo>
                  <a:lnTo>
                    <a:pt x="113" y="228"/>
                  </a:lnTo>
                  <a:lnTo>
                    <a:pt x="121" y="224"/>
                  </a:lnTo>
                  <a:lnTo>
                    <a:pt x="120" y="219"/>
                  </a:lnTo>
                  <a:lnTo>
                    <a:pt x="131" y="219"/>
                  </a:lnTo>
                  <a:lnTo>
                    <a:pt x="144" y="216"/>
                  </a:lnTo>
                  <a:lnTo>
                    <a:pt x="150" y="217"/>
                  </a:lnTo>
                  <a:lnTo>
                    <a:pt x="143" y="194"/>
                  </a:lnTo>
                  <a:lnTo>
                    <a:pt x="138" y="194"/>
                  </a:lnTo>
                  <a:lnTo>
                    <a:pt x="135" y="183"/>
                  </a:lnTo>
                  <a:lnTo>
                    <a:pt x="125" y="177"/>
                  </a:lnTo>
                  <a:lnTo>
                    <a:pt x="131" y="156"/>
                  </a:lnTo>
                  <a:lnTo>
                    <a:pt x="137" y="157"/>
                  </a:lnTo>
                  <a:lnTo>
                    <a:pt x="151" y="157"/>
                  </a:lnTo>
                  <a:lnTo>
                    <a:pt x="159" y="142"/>
                  </a:lnTo>
                  <a:lnTo>
                    <a:pt x="168" y="128"/>
                  </a:lnTo>
                  <a:lnTo>
                    <a:pt x="174" y="116"/>
                  </a:lnTo>
                  <a:lnTo>
                    <a:pt x="180" y="104"/>
                  </a:lnTo>
                  <a:lnTo>
                    <a:pt x="178" y="91"/>
                  </a:lnTo>
                  <a:lnTo>
                    <a:pt x="186" y="84"/>
                  </a:lnTo>
                  <a:lnTo>
                    <a:pt x="181" y="79"/>
                  </a:lnTo>
                  <a:lnTo>
                    <a:pt x="175" y="73"/>
                  </a:lnTo>
                  <a:lnTo>
                    <a:pt x="169" y="68"/>
                  </a:lnTo>
                  <a:lnTo>
                    <a:pt x="166" y="59"/>
                  </a:lnTo>
                  <a:lnTo>
                    <a:pt x="166" y="54"/>
                  </a:lnTo>
                  <a:lnTo>
                    <a:pt x="159" y="46"/>
                  </a:lnTo>
                  <a:lnTo>
                    <a:pt x="159" y="40"/>
                  </a:lnTo>
                  <a:lnTo>
                    <a:pt x="179" y="44"/>
                  </a:lnTo>
                  <a:lnTo>
                    <a:pt x="195" y="39"/>
                  </a:lnTo>
                  <a:lnTo>
                    <a:pt x="207" y="26"/>
                  </a:lnTo>
                  <a:lnTo>
                    <a:pt x="189" y="21"/>
                  </a:lnTo>
                  <a:lnTo>
                    <a:pt x="179" y="16"/>
                  </a:lnTo>
                  <a:lnTo>
                    <a:pt x="173" y="4"/>
                  </a:lnTo>
                  <a:lnTo>
                    <a:pt x="157" y="0"/>
                  </a:lnTo>
                  <a:lnTo>
                    <a:pt x="141" y="4"/>
                  </a:lnTo>
                  <a:lnTo>
                    <a:pt x="126" y="8"/>
                  </a:lnTo>
                  <a:lnTo>
                    <a:pt x="119" y="18"/>
                  </a:lnTo>
                  <a:lnTo>
                    <a:pt x="126" y="33"/>
                  </a:lnTo>
                  <a:lnTo>
                    <a:pt x="122" y="46"/>
                  </a:lnTo>
                  <a:lnTo>
                    <a:pt x="120" y="53"/>
                  </a:lnTo>
                  <a:lnTo>
                    <a:pt x="108" y="54"/>
                  </a:lnTo>
                  <a:lnTo>
                    <a:pt x="115" y="63"/>
                  </a:lnTo>
                  <a:lnTo>
                    <a:pt x="106" y="73"/>
                  </a:lnTo>
                  <a:lnTo>
                    <a:pt x="105" y="92"/>
                  </a:lnTo>
                  <a:lnTo>
                    <a:pt x="91" y="91"/>
                  </a:lnTo>
                  <a:lnTo>
                    <a:pt x="87" y="96"/>
                  </a:lnTo>
                  <a:lnTo>
                    <a:pt x="75" y="102"/>
                  </a:lnTo>
                  <a:lnTo>
                    <a:pt x="72" y="116"/>
                  </a:lnTo>
                  <a:lnTo>
                    <a:pt x="72" y="124"/>
                  </a:lnTo>
                  <a:lnTo>
                    <a:pt x="59" y="127"/>
                  </a:lnTo>
                  <a:lnTo>
                    <a:pt x="44" y="131"/>
                  </a:lnTo>
                  <a:lnTo>
                    <a:pt x="23" y="131"/>
                  </a:lnTo>
                  <a:lnTo>
                    <a:pt x="11" y="127"/>
                  </a:lnTo>
                  <a:lnTo>
                    <a:pt x="0" y="123"/>
                  </a:lnTo>
                  <a:lnTo>
                    <a:pt x="9" y="134"/>
                  </a:lnTo>
                  <a:lnTo>
                    <a:pt x="19" y="146"/>
                  </a:lnTo>
                  <a:lnTo>
                    <a:pt x="30" y="151"/>
                  </a:lnTo>
                  <a:lnTo>
                    <a:pt x="34" y="169"/>
                  </a:lnTo>
                  <a:lnTo>
                    <a:pt x="38" y="171"/>
                  </a:lnTo>
                  <a:lnTo>
                    <a:pt x="38" y="178"/>
                  </a:lnTo>
                  <a:lnTo>
                    <a:pt x="26" y="184"/>
                  </a:lnTo>
                  <a:lnTo>
                    <a:pt x="22" y="190"/>
                  </a:lnTo>
                  <a:lnTo>
                    <a:pt x="21" y="204"/>
                  </a:lnTo>
                  <a:lnTo>
                    <a:pt x="33" y="202"/>
                  </a:lnTo>
                  <a:lnTo>
                    <a:pt x="46" y="202"/>
                  </a:lnTo>
                  <a:lnTo>
                    <a:pt x="56" y="201"/>
                  </a:lnTo>
                  <a:lnTo>
                    <a:pt x="71" y="200"/>
                  </a:lnTo>
                  <a:lnTo>
                    <a:pt x="85" y="199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84" name="Freeform 86"/>
            <p:cNvSpPr>
              <a:spLocks/>
            </p:cNvSpPr>
            <p:nvPr/>
          </p:nvSpPr>
          <p:spPr bwMode="auto">
            <a:xfrm>
              <a:off x="2116824" y="2813668"/>
              <a:ext cx="290553" cy="285981"/>
            </a:xfrm>
            <a:custGeom>
              <a:avLst/>
              <a:gdLst/>
              <a:ahLst/>
              <a:cxnLst>
                <a:cxn ang="0">
                  <a:pos x="123" y="63"/>
                </a:cxn>
                <a:cxn ang="0">
                  <a:pos x="114" y="47"/>
                </a:cxn>
                <a:cxn ang="0">
                  <a:pos x="105" y="31"/>
                </a:cxn>
                <a:cxn ang="0">
                  <a:pos x="103" y="33"/>
                </a:cxn>
                <a:cxn ang="0">
                  <a:pos x="108" y="46"/>
                </a:cxn>
                <a:cxn ang="0">
                  <a:pos x="114" y="58"/>
                </a:cxn>
                <a:cxn ang="0">
                  <a:pos x="120" y="71"/>
                </a:cxn>
                <a:cxn ang="0">
                  <a:pos x="126" y="84"/>
                </a:cxn>
                <a:cxn ang="0">
                  <a:pos x="133" y="95"/>
                </a:cxn>
                <a:cxn ang="0">
                  <a:pos x="139" y="108"/>
                </a:cxn>
                <a:cxn ang="0">
                  <a:pos x="147" y="120"/>
                </a:cxn>
                <a:cxn ang="0">
                  <a:pos x="154" y="131"/>
                </a:cxn>
                <a:cxn ang="0">
                  <a:pos x="153" y="132"/>
                </a:cxn>
                <a:cxn ang="0">
                  <a:pos x="153" y="146"/>
                </a:cxn>
                <a:cxn ang="0">
                  <a:pos x="149" y="153"/>
                </a:cxn>
                <a:cxn ang="0">
                  <a:pos x="144" y="151"/>
                </a:cxn>
                <a:cxn ang="0">
                  <a:pos x="142" y="161"/>
                </a:cxn>
                <a:cxn ang="0">
                  <a:pos x="135" y="163"/>
                </a:cxn>
                <a:cxn ang="0">
                  <a:pos x="132" y="171"/>
                </a:cxn>
                <a:cxn ang="0">
                  <a:pos x="114" y="168"/>
                </a:cxn>
                <a:cxn ang="0">
                  <a:pos x="97" y="166"/>
                </a:cxn>
                <a:cxn ang="0">
                  <a:pos x="96" y="163"/>
                </a:cxn>
                <a:cxn ang="0">
                  <a:pos x="95" y="166"/>
                </a:cxn>
                <a:cxn ang="0">
                  <a:pos x="84" y="166"/>
                </a:cxn>
                <a:cxn ang="0">
                  <a:pos x="74" y="166"/>
                </a:cxn>
                <a:cxn ang="0">
                  <a:pos x="62" y="166"/>
                </a:cxn>
                <a:cxn ang="0">
                  <a:pos x="51" y="166"/>
                </a:cxn>
                <a:cxn ang="0">
                  <a:pos x="40" y="166"/>
                </a:cxn>
                <a:cxn ang="0">
                  <a:pos x="30" y="166"/>
                </a:cxn>
                <a:cxn ang="0">
                  <a:pos x="19" y="166"/>
                </a:cxn>
                <a:cxn ang="0">
                  <a:pos x="8" y="166"/>
                </a:cxn>
                <a:cxn ang="0">
                  <a:pos x="8" y="150"/>
                </a:cxn>
                <a:cxn ang="0">
                  <a:pos x="7" y="134"/>
                </a:cxn>
                <a:cxn ang="0">
                  <a:pos x="6" y="117"/>
                </a:cxn>
                <a:cxn ang="0">
                  <a:pos x="5" y="101"/>
                </a:cxn>
                <a:cxn ang="0">
                  <a:pos x="4" y="86"/>
                </a:cxn>
                <a:cxn ang="0">
                  <a:pos x="3" y="70"/>
                </a:cxn>
                <a:cxn ang="0">
                  <a:pos x="2" y="54"/>
                </a:cxn>
                <a:cxn ang="0">
                  <a:pos x="1" y="37"/>
                </a:cxn>
                <a:cxn ang="0">
                  <a:pos x="1" y="25"/>
                </a:cxn>
                <a:cxn ang="0">
                  <a:pos x="0" y="11"/>
                </a:cxn>
                <a:cxn ang="0">
                  <a:pos x="2" y="0"/>
                </a:cxn>
                <a:cxn ang="0">
                  <a:pos x="11" y="2"/>
                </a:cxn>
                <a:cxn ang="0">
                  <a:pos x="32" y="7"/>
                </a:cxn>
                <a:cxn ang="0">
                  <a:pos x="52" y="13"/>
                </a:cxn>
                <a:cxn ang="0">
                  <a:pos x="72" y="6"/>
                </a:cxn>
                <a:cxn ang="0">
                  <a:pos x="80" y="2"/>
                </a:cxn>
                <a:cxn ang="0">
                  <a:pos x="76" y="4"/>
                </a:cxn>
                <a:cxn ang="0">
                  <a:pos x="82" y="2"/>
                </a:cxn>
                <a:cxn ang="0">
                  <a:pos x="94" y="6"/>
                </a:cxn>
                <a:cxn ang="0">
                  <a:pos x="98" y="10"/>
                </a:cxn>
                <a:cxn ang="0">
                  <a:pos x="105" y="11"/>
                </a:cxn>
                <a:cxn ang="0">
                  <a:pos x="124" y="6"/>
                </a:cxn>
                <a:cxn ang="0">
                  <a:pos x="131" y="21"/>
                </a:cxn>
                <a:cxn ang="0">
                  <a:pos x="136" y="37"/>
                </a:cxn>
                <a:cxn ang="0">
                  <a:pos x="134" y="51"/>
                </a:cxn>
                <a:cxn ang="0">
                  <a:pos x="131" y="65"/>
                </a:cxn>
                <a:cxn ang="0">
                  <a:pos x="123" y="63"/>
                </a:cxn>
              </a:cxnLst>
              <a:rect l="0" t="0" r="r" b="b"/>
              <a:pathLst>
                <a:path w="154" h="171">
                  <a:moveTo>
                    <a:pt x="123" y="63"/>
                  </a:moveTo>
                  <a:lnTo>
                    <a:pt x="114" y="47"/>
                  </a:lnTo>
                  <a:lnTo>
                    <a:pt x="105" y="31"/>
                  </a:lnTo>
                  <a:lnTo>
                    <a:pt x="103" y="33"/>
                  </a:lnTo>
                  <a:lnTo>
                    <a:pt x="108" y="46"/>
                  </a:lnTo>
                  <a:lnTo>
                    <a:pt x="114" y="58"/>
                  </a:lnTo>
                  <a:lnTo>
                    <a:pt x="120" y="71"/>
                  </a:lnTo>
                  <a:lnTo>
                    <a:pt x="126" y="84"/>
                  </a:lnTo>
                  <a:lnTo>
                    <a:pt x="133" y="95"/>
                  </a:lnTo>
                  <a:lnTo>
                    <a:pt x="139" y="108"/>
                  </a:lnTo>
                  <a:lnTo>
                    <a:pt x="147" y="120"/>
                  </a:lnTo>
                  <a:lnTo>
                    <a:pt x="154" y="131"/>
                  </a:lnTo>
                  <a:lnTo>
                    <a:pt x="153" y="132"/>
                  </a:lnTo>
                  <a:lnTo>
                    <a:pt x="153" y="146"/>
                  </a:lnTo>
                  <a:lnTo>
                    <a:pt x="149" y="153"/>
                  </a:lnTo>
                  <a:lnTo>
                    <a:pt x="144" y="151"/>
                  </a:lnTo>
                  <a:lnTo>
                    <a:pt x="142" y="161"/>
                  </a:lnTo>
                  <a:lnTo>
                    <a:pt x="135" y="163"/>
                  </a:lnTo>
                  <a:lnTo>
                    <a:pt x="132" y="171"/>
                  </a:lnTo>
                  <a:lnTo>
                    <a:pt x="114" y="168"/>
                  </a:lnTo>
                  <a:lnTo>
                    <a:pt x="97" y="166"/>
                  </a:lnTo>
                  <a:lnTo>
                    <a:pt x="96" y="163"/>
                  </a:lnTo>
                  <a:lnTo>
                    <a:pt x="95" y="166"/>
                  </a:lnTo>
                  <a:lnTo>
                    <a:pt x="84" y="166"/>
                  </a:lnTo>
                  <a:lnTo>
                    <a:pt x="74" y="166"/>
                  </a:lnTo>
                  <a:lnTo>
                    <a:pt x="62" y="166"/>
                  </a:lnTo>
                  <a:lnTo>
                    <a:pt x="51" y="166"/>
                  </a:lnTo>
                  <a:lnTo>
                    <a:pt x="40" y="166"/>
                  </a:lnTo>
                  <a:lnTo>
                    <a:pt x="30" y="166"/>
                  </a:lnTo>
                  <a:lnTo>
                    <a:pt x="19" y="166"/>
                  </a:lnTo>
                  <a:lnTo>
                    <a:pt x="8" y="166"/>
                  </a:lnTo>
                  <a:lnTo>
                    <a:pt x="8" y="150"/>
                  </a:lnTo>
                  <a:lnTo>
                    <a:pt x="7" y="134"/>
                  </a:lnTo>
                  <a:lnTo>
                    <a:pt x="6" y="117"/>
                  </a:lnTo>
                  <a:lnTo>
                    <a:pt x="5" y="101"/>
                  </a:lnTo>
                  <a:lnTo>
                    <a:pt x="4" y="86"/>
                  </a:lnTo>
                  <a:lnTo>
                    <a:pt x="3" y="70"/>
                  </a:lnTo>
                  <a:lnTo>
                    <a:pt x="2" y="54"/>
                  </a:lnTo>
                  <a:lnTo>
                    <a:pt x="1" y="37"/>
                  </a:lnTo>
                  <a:lnTo>
                    <a:pt x="1" y="25"/>
                  </a:lnTo>
                  <a:lnTo>
                    <a:pt x="0" y="11"/>
                  </a:lnTo>
                  <a:lnTo>
                    <a:pt x="2" y="0"/>
                  </a:lnTo>
                  <a:lnTo>
                    <a:pt x="11" y="2"/>
                  </a:lnTo>
                  <a:lnTo>
                    <a:pt x="32" y="7"/>
                  </a:lnTo>
                  <a:lnTo>
                    <a:pt x="52" y="13"/>
                  </a:lnTo>
                  <a:lnTo>
                    <a:pt x="72" y="6"/>
                  </a:lnTo>
                  <a:lnTo>
                    <a:pt x="80" y="2"/>
                  </a:lnTo>
                  <a:lnTo>
                    <a:pt x="76" y="4"/>
                  </a:lnTo>
                  <a:lnTo>
                    <a:pt x="82" y="2"/>
                  </a:lnTo>
                  <a:lnTo>
                    <a:pt x="94" y="6"/>
                  </a:lnTo>
                  <a:lnTo>
                    <a:pt x="98" y="10"/>
                  </a:lnTo>
                  <a:lnTo>
                    <a:pt x="105" y="11"/>
                  </a:lnTo>
                  <a:lnTo>
                    <a:pt x="124" y="6"/>
                  </a:lnTo>
                  <a:lnTo>
                    <a:pt x="131" y="21"/>
                  </a:lnTo>
                  <a:lnTo>
                    <a:pt x="136" y="37"/>
                  </a:lnTo>
                  <a:lnTo>
                    <a:pt x="134" y="51"/>
                  </a:lnTo>
                  <a:lnTo>
                    <a:pt x="131" y="65"/>
                  </a:lnTo>
                  <a:lnTo>
                    <a:pt x="123" y="63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85" name="Freeform 87"/>
            <p:cNvSpPr>
              <a:spLocks/>
            </p:cNvSpPr>
            <p:nvPr/>
          </p:nvSpPr>
          <p:spPr bwMode="auto">
            <a:xfrm>
              <a:off x="3246962" y="2703290"/>
              <a:ext cx="726383" cy="784357"/>
            </a:xfrm>
            <a:custGeom>
              <a:avLst/>
              <a:gdLst/>
              <a:ahLst/>
              <a:cxnLst>
                <a:cxn ang="0">
                  <a:pos x="66" y="18"/>
                </a:cxn>
                <a:cxn ang="0">
                  <a:pos x="53" y="28"/>
                </a:cxn>
                <a:cxn ang="0">
                  <a:pos x="62" y="47"/>
                </a:cxn>
                <a:cxn ang="0">
                  <a:pos x="65" y="65"/>
                </a:cxn>
                <a:cxn ang="0">
                  <a:pos x="55" y="102"/>
                </a:cxn>
                <a:cxn ang="0">
                  <a:pos x="24" y="131"/>
                </a:cxn>
                <a:cxn ang="0">
                  <a:pos x="22" y="157"/>
                </a:cxn>
                <a:cxn ang="0">
                  <a:pos x="37" y="191"/>
                </a:cxn>
                <a:cxn ang="0">
                  <a:pos x="7" y="193"/>
                </a:cxn>
                <a:cxn ang="0">
                  <a:pos x="0" y="203"/>
                </a:cxn>
                <a:cxn ang="0">
                  <a:pos x="15" y="218"/>
                </a:cxn>
                <a:cxn ang="0">
                  <a:pos x="21" y="225"/>
                </a:cxn>
                <a:cxn ang="0">
                  <a:pos x="38" y="253"/>
                </a:cxn>
                <a:cxn ang="0">
                  <a:pos x="59" y="229"/>
                </a:cxn>
                <a:cxn ang="0">
                  <a:pos x="64" y="235"/>
                </a:cxn>
                <a:cxn ang="0">
                  <a:pos x="68" y="249"/>
                </a:cxn>
                <a:cxn ang="0">
                  <a:pos x="73" y="283"/>
                </a:cxn>
                <a:cxn ang="0">
                  <a:pos x="85" y="325"/>
                </a:cxn>
                <a:cxn ang="0">
                  <a:pos x="101" y="365"/>
                </a:cxn>
                <a:cxn ang="0">
                  <a:pos x="120" y="413"/>
                </a:cxn>
                <a:cxn ang="0">
                  <a:pos x="138" y="452"/>
                </a:cxn>
                <a:cxn ang="0">
                  <a:pos x="159" y="461"/>
                </a:cxn>
                <a:cxn ang="0">
                  <a:pos x="170" y="444"/>
                </a:cxn>
                <a:cxn ang="0">
                  <a:pos x="180" y="418"/>
                </a:cxn>
                <a:cxn ang="0">
                  <a:pos x="185" y="379"/>
                </a:cxn>
                <a:cxn ang="0">
                  <a:pos x="188" y="337"/>
                </a:cxn>
                <a:cxn ang="0">
                  <a:pos x="197" y="329"/>
                </a:cxn>
                <a:cxn ang="0">
                  <a:pos x="223" y="299"/>
                </a:cxn>
                <a:cxn ang="0">
                  <a:pos x="256" y="266"/>
                </a:cxn>
                <a:cxn ang="0">
                  <a:pos x="277" y="231"/>
                </a:cxn>
                <a:cxn ang="0">
                  <a:pos x="288" y="238"/>
                </a:cxn>
                <a:cxn ang="0">
                  <a:pos x="287" y="220"/>
                </a:cxn>
                <a:cxn ang="0">
                  <a:pos x="271" y="187"/>
                </a:cxn>
                <a:cxn ang="0">
                  <a:pos x="269" y="166"/>
                </a:cxn>
                <a:cxn ang="0">
                  <a:pos x="283" y="163"/>
                </a:cxn>
                <a:cxn ang="0">
                  <a:pos x="307" y="175"/>
                </a:cxn>
                <a:cxn ang="0">
                  <a:pos x="326" y="190"/>
                </a:cxn>
                <a:cxn ang="0">
                  <a:pos x="322" y="215"/>
                </a:cxn>
                <a:cxn ang="0">
                  <a:pos x="338" y="232"/>
                </a:cxn>
                <a:cxn ang="0">
                  <a:pos x="345" y="213"/>
                </a:cxn>
                <a:cxn ang="0">
                  <a:pos x="360" y="179"/>
                </a:cxn>
                <a:cxn ang="0">
                  <a:pos x="373" y="142"/>
                </a:cxn>
                <a:cxn ang="0">
                  <a:pos x="383" y="134"/>
                </a:cxn>
                <a:cxn ang="0">
                  <a:pos x="370" y="113"/>
                </a:cxn>
                <a:cxn ang="0">
                  <a:pos x="361" y="106"/>
                </a:cxn>
                <a:cxn ang="0">
                  <a:pos x="332" y="119"/>
                </a:cxn>
                <a:cxn ang="0">
                  <a:pos x="313" y="138"/>
                </a:cxn>
                <a:cxn ang="0">
                  <a:pos x="292" y="150"/>
                </a:cxn>
                <a:cxn ang="0">
                  <a:pos x="267" y="127"/>
                </a:cxn>
                <a:cxn ang="0">
                  <a:pos x="250" y="154"/>
                </a:cxn>
                <a:cxn ang="0">
                  <a:pos x="216" y="141"/>
                </a:cxn>
                <a:cxn ang="0">
                  <a:pos x="168" y="125"/>
                </a:cxn>
                <a:cxn ang="0">
                  <a:pos x="158" y="91"/>
                </a:cxn>
                <a:cxn ang="0">
                  <a:pos x="121" y="69"/>
                </a:cxn>
                <a:cxn ang="0">
                  <a:pos x="126" y="46"/>
                </a:cxn>
                <a:cxn ang="0">
                  <a:pos x="117" y="25"/>
                </a:cxn>
                <a:cxn ang="0">
                  <a:pos x="111" y="15"/>
                </a:cxn>
                <a:cxn ang="0">
                  <a:pos x="104" y="5"/>
                </a:cxn>
              </a:cxnLst>
              <a:rect l="0" t="0" r="r" b="b"/>
              <a:pathLst>
                <a:path w="385" h="469">
                  <a:moveTo>
                    <a:pt x="94" y="0"/>
                  </a:moveTo>
                  <a:lnTo>
                    <a:pt x="82" y="13"/>
                  </a:lnTo>
                  <a:lnTo>
                    <a:pt x="66" y="18"/>
                  </a:lnTo>
                  <a:lnTo>
                    <a:pt x="46" y="14"/>
                  </a:lnTo>
                  <a:lnTo>
                    <a:pt x="46" y="20"/>
                  </a:lnTo>
                  <a:lnTo>
                    <a:pt x="53" y="28"/>
                  </a:lnTo>
                  <a:lnTo>
                    <a:pt x="53" y="33"/>
                  </a:lnTo>
                  <a:lnTo>
                    <a:pt x="56" y="42"/>
                  </a:lnTo>
                  <a:lnTo>
                    <a:pt x="62" y="47"/>
                  </a:lnTo>
                  <a:lnTo>
                    <a:pt x="68" y="53"/>
                  </a:lnTo>
                  <a:lnTo>
                    <a:pt x="73" y="58"/>
                  </a:lnTo>
                  <a:lnTo>
                    <a:pt x="65" y="65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5" y="102"/>
                  </a:lnTo>
                  <a:lnTo>
                    <a:pt x="46" y="116"/>
                  </a:lnTo>
                  <a:lnTo>
                    <a:pt x="38" y="131"/>
                  </a:lnTo>
                  <a:lnTo>
                    <a:pt x="24" y="131"/>
                  </a:lnTo>
                  <a:lnTo>
                    <a:pt x="18" y="130"/>
                  </a:lnTo>
                  <a:lnTo>
                    <a:pt x="12" y="151"/>
                  </a:lnTo>
                  <a:lnTo>
                    <a:pt x="22" y="157"/>
                  </a:lnTo>
                  <a:lnTo>
                    <a:pt x="25" y="168"/>
                  </a:lnTo>
                  <a:lnTo>
                    <a:pt x="30" y="168"/>
                  </a:lnTo>
                  <a:lnTo>
                    <a:pt x="37" y="191"/>
                  </a:lnTo>
                  <a:lnTo>
                    <a:pt x="31" y="190"/>
                  </a:lnTo>
                  <a:lnTo>
                    <a:pt x="18" y="193"/>
                  </a:lnTo>
                  <a:lnTo>
                    <a:pt x="7" y="193"/>
                  </a:lnTo>
                  <a:lnTo>
                    <a:pt x="8" y="198"/>
                  </a:lnTo>
                  <a:lnTo>
                    <a:pt x="0" y="202"/>
                  </a:lnTo>
                  <a:lnTo>
                    <a:pt x="0" y="203"/>
                  </a:lnTo>
                  <a:lnTo>
                    <a:pt x="6" y="201"/>
                  </a:lnTo>
                  <a:lnTo>
                    <a:pt x="3" y="204"/>
                  </a:lnTo>
                  <a:lnTo>
                    <a:pt x="15" y="218"/>
                  </a:lnTo>
                  <a:lnTo>
                    <a:pt x="31" y="215"/>
                  </a:lnTo>
                  <a:lnTo>
                    <a:pt x="31" y="218"/>
                  </a:lnTo>
                  <a:lnTo>
                    <a:pt x="21" y="225"/>
                  </a:lnTo>
                  <a:lnTo>
                    <a:pt x="13" y="224"/>
                  </a:lnTo>
                  <a:lnTo>
                    <a:pt x="26" y="239"/>
                  </a:lnTo>
                  <a:lnTo>
                    <a:pt x="38" y="253"/>
                  </a:lnTo>
                  <a:lnTo>
                    <a:pt x="57" y="247"/>
                  </a:lnTo>
                  <a:lnTo>
                    <a:pt x="58" y="235"/>
                  </a:lnTo>
                  <a:lnTo>
                    <a:pt x="59" y="229"/>
                  </a:lnTo>
                  <a:lnTo>
                    <a:pt x="67" y="229"/>
                  </a:lnTo>
                  <a:lnTo>
                    <a:pt x="64" y="232"/>
                  </a:lnTo>
                  <a:lnTo>
                    <a:pt x="64" y="235"/>
                  </a:lnTo>
                  <a:lnTo>
                    <a:pt x="71" y="235"/>
                  </a:lnTo>
                  <a:lnTo>
                    <a:pt x="66" y="241"/>
                  </a:lnTo>
                  <a:lnTo>
                    <a:pt x="68" y="249"/>
                  </a:lnTo>
                  <a:lnTo>
                    <a:pt x="69" y="261"/>
                  </a:lnTo>
                  <a:lnTo>
                    <a:pt x="73" y="278"/>
                  </a:lnTo>
                  <a:lnTo>
                    <a:pt x="73" y="283"/>
                  </a:lnTo>
                  <a:lnTo>
                    <a:pt x="75" y="286"/>
                  </a:lnTo>
                  <a:lnTo>
                    <a:pt x="80" y="308"/>
                  </a:lnTo>
                  <a:lnTo>
                    <a:pt x="85" y="325"/>
                  </a:lnTo>
                  <a:lnTo>
                    <a:pt x="90" y="342"/>
                  </a:lnTo>
                  <a:lnTo>
                    <a:pt x="94" y="345"/>
                  </a:lnTo>
                  <a:lnTo>
                    <a:pt x="101" y="365"/>
                  </a:lnTo>
                  <a:lnTo>
                    <a:pt x="107" y="385"/>
                  </a:lnTo>
                  <a:lnTo>
                    <a:pt x="114" y="399"/>
                  </a:lnTo>
                  <a:lnTo>
                    <a:pt x="120" y="413"/>
                  </a:lnTo>
                  <a:lnTo>
                    <a:pt x="127" y="427"/>
                  </a:lnTo>
                  <a:lnTo>
                    <a:pt x="132" y="439"/>
                  </a:lnTo>
                  <a:lnTo>
                    <a:pt x="138" y="452"/>
                  </a:lnTo>
                  <a:lnTo>
                    <a:pt x="143" y="466"/>
                  </a:lnTo>
                  <a:lnTo>
                    <a:pt x="151" y="469"/>
                  </a:lnTo>
                  <a:lnTo>
                    <a:pt x="159" y="461"/>
                  </a:lnTo>
                  <a:lnTo>
                    <a:pt x="168" y="452"/>
                  </a:lnTo>
                  <a:lnTo>
                    <a:pt x="175" y="451"/>
                  </a:lnTo>
                  <a:lnTo>
                    <a:pt x="170" y="444"/>
                  </a:lnTo>
                  <a:lnTo>
                    <a:pt x="178" y="432"/>
                  </a:lnTo>
                  <a:lnTo>
                    <a:pt x="183" y="431"/>
                  </a:lnTo>
                  <a:lnTo>
                    <a:pt x="180" y="418"/>
                  </a:lnTo>
                  <a:lnTo>
                    <a:pt x="179" y="407"/>
                  </a:lnTo>
                  <a:lnTo>
                    <a:pt x="182" y="393"/>
                  </a:lnTo>
                  <a:lnTo>
                    <a:pt x="185" y="379"/>
                  </a:lnTo>
                  <a:lnTo>
                    <a:pt x="182" y="363"/>
                  </a:lnTo>
                  <a:lnTo>
                    <a:pt x="180" y="343"/>
                  </a:lnTo>
                  <a:lnTo>
                    <a:pt x="188" y="337"/>
                  </a:lnTo>
                  <a:lnTo>
                    <a:pt x="189" y="336"/>
                  </a:lnTo>
                  <a:lnTo>
                    <a:pt x="192" y="335"/>
                  </a:lnTo>
                  <a:lnTo>
                    <a:pt x="197" y="329"/>
                  </a:lnTo>
                  <a:lnTo>
                    <a:pt x="207" y="325"/>
                  </a:lnTo>
                  <a:lnTo>
                    <a:pt x="209" y="313"/>
                  </a:lnTo>
                  <a:lnTo>
                    <a:pt x="223" y="299"/>
                  </a:lnTo>
                  <a:lnTo>
                    <a:pt x="236" y="284"/>
                  </a:lnTo>
                  <a:lnTo>
                    <a:pt x="247" y="271"/>
                  </a:lnTo>
                  <a:lnTo>
                    <a:pt x="256" y="266"/>
                  </a:lnTo>
                  <a:lnTo>
                    <a:pt x="263" y="254"/>
                  </a:lnTo>
                  <a:lnTo>
                    <a:pt x="264" y="241"/>
                  </a:lnTo>
                  <a:lnTo>
                    <a:pt x="277" y="231"/>
                  </a:lnTo>
                  <a:lnTo>
                    <a:pt x="280" y="238"/>
                  </a:lnTo>
                  <a:lnTo>
                    <a:pt x="284" y="239"/>
                  </a:lnTo>
                  <a:lnTo>
                    <a:pt x="288" y="238"/>
                  </a:lnTo>
                  <a:lnTo>
                    <a:pt x="291" y="238"/>
                  </a:lnTo>
                  <a:lnTo>
                    <a:pt x="290" y="233"/>
                  </a:lnTo>
                  <a:lnTo>
                    <a:pt x="287" y="220"/>
                  </a:lnTo>
                  <a:lnTo>
                    <a:pt x="282" y="207"/>
                  </a:lnTo>
                  <a:lnTo>
                    <a:pt x="281" y="197"/>
                  </a:lnTo>
                  <a:lnTo>
                    <a:pt x="271" y="187"/>
                  </a:lnTo>
                  <a:lnTo>
                    <a:pt x="274" y="181"/>
                  </a:lnTo>
                  <a:lnTo>
                    <a:pt x="280" y="178"/>
                  </a:lnTo>
                  <a:lnTo>
                    <a:pt x="269" y="166"/>
                  </a:lnTo>
                  <a:lnTo>
                    <a:pt x="269" y="154"/>
                  </a:lnTo>
                  <a:lnTo>
                    <a:pt x="278" y="158"/>
                  </a:lnTo>
                  <a:lnTo>
                    <a:pt x="283" y="163"/>
                  </a:lnTo>
                  <a:lnTo>
                    <a:pt x="287" y="160"/>
                  </a:lnTo>
                  <a:lnTo>
                    <a:pt x="292" y="174"/>
                  </a:lnTo>
                  <a:lnTo>
                    <a:pt x="307" y="175"/>
                  </a:lnTo>
                  <a:lnTo>
                    <a:pt x="322" y="178"/>
                  </a:lnTo>
                  <a:lnTo>
                    <a:pt x="328" y="183"/>
                  </a:lnTo>
                  <a:lnTo>
                    <a:pt x="326" y="190"/>
                  </a:lnTo>
                  <a:lnTo>
                    <a:pt x="317" y="197"/>
                  </a:lnTo>
                  <a:lnTo>
                    <a:pt x="319" y="211"/>
                  </a:lnTo>
                  <a:lnTo>
                    <a:pt x="322" y="215"/>
                  </a:lnTo>
                  <a:lnTo>
                    <a:pt x="328" y="202"/>
                  </a:lnTo>
                  <a:lnTo>
                    <a:pt x="334" y="217"/>
                  </a:lnTo>
                  <a:lnTo>
                    <a:pt x="338" y="232"/>
                  </a:lnTo>
                  <a:lnTo>
                    <a:pt x="339" y="232"/>
                  </a:lnTo>
                  <a:lnTo>
                    <a:pt x="345" y="232"/>
                  </a:lnTo>
                  <a:lnTo>
                    <a:pt x="345" y="213"/>
                  </a:lnTo>
                  <a:lnTo>
                    <a:pt x="345" y="200"/>
                  </a:lnTo>
                  <a:lnTo>
                    <a:pt x="353" y="200"/>
                  </a:lnTo>
                  <a:lnTo>
                    <a:pt x="360" y="179"/>
                  </a:lnTo>
                  <a:lnTo>
                    <a:pt x="361" y="171"/>
                  </a:lnTo>
                  <a:lnTo>
                    <a:pt x="361" y="157"/>
                  </a:lnTo>
                  <a:lnTo>
                    <a:pt x="373" y="142"/>
                  </a:lnTo>
                  <a:lnTo>
                    <a:pt x="384" y="144"/>
                  </a:lnTo>
                  <a:lnTo>
                    <a:pt x="381" y="138"/>
                  </a:lnTo>
                  <a:lnTo>
                    <a:pt x="383" y="134"/>
                  </a:lnTo>
                  <a:lnTo>
                    <a:pt x="385" y="125"/>
                  </a:lnTo>
                  <a:lnTo>
                    <a:pt x="370" y="120"/>
                  </a:lnTo>
                  <a:lnTo>
                    <a:pt x="370" y="113"/>
                  </a:lnTo>
                  <a:lnTo>
                    <a:pt x="365" y="110"/>
                  </a:lnTo>
                  <a:lnTo>
                    <a:pt x="366" y="108"/>
                  </a:lnTo>
                  <a:lnTo>
                    <a:pt x="361" y="106"/>
                  </a:lnTo>
                  <a:lnTo>
                    <a:pt x="353" y="110"/>
                  </a:lnTo>
                  <a:lnTo>
                    <a:pt x="341" y="108"/>
                  </a:lnTo>
                  <a:lnTo>
                    <a:pt x="332" y="119"/>
                  </a:lnTo>
                  <a:lnTo>
                    <a:pt x="322" y="128"/>
                  </a:lnTo>
                  <a:lnTo>
                    <a:pt x="309" y="134"/>
                  </a:lnTo>
                  <a:lnTo>
                    <a:pt x="313" y="138"/>
                  </a:lnTo>
                  <a:lnTo>
                    <a:pt x="319" y="147"/>
                  </a:lnTo>
                  <a:lnTo>
                    <a:pt x="305" y="149"/>
                  </a:lnTo>
                  <a:lnTo>
                    <a:pt x="292" y="150"/>
                  </a:lnTo>
                  <a:lnTo>
                    <a:pt x="276" y="147"/>
                  </a:lnTo>
                  <a:lnTo>
                    <a:pt x="274" y="141"/>
                  </a:lnTo>
                  <a:lnTo>
                    <a:pt x="267" y="127"/>
                  </a:lnTo>
                  <a:lnTo>
                    <a:pt x="261" y="131"/>
                  </a:lnTo>
                  <a:lnTo>
                    <a:pt x="265" y="156"/>
                  </a:lnTo>
                  <a:lnTo>
                    <a:pt x="250" y="154"/>
                  </a:lnTo>
                  <a:lnTo>
                    <a:pt x="232" y="152"/>
                  </a:lnTo>
                  <a:lnTo>
                    <a:pt x="222" y="149"/>
                  </a:lnTo>
                  <a:lnTo>
                    <a:pt x="216" y="141"/>
                  </a:lnTo>
                  <a:lnTo>
                    <a:pt x="198" y="138"/>
                  </a:lnTo>
                  <a:lnTo>
                    <a:pt x="185" y="135"/>
                  </a:lnTo>
                  <a:lnTo>
                    <a:pt x="168" y="125"/>
                  </a:lnTo>
                  <a:lnTo>
                    <a:pt x="150" y="116"/>
                  </a:lnTo>
                  <a:lnTo>
                    <a:pt x="150" y="106"/>
                  </a:lnTo>
                  <a:lnTo>
                    <a:pt x="158" y="91"/>
                  </a:lnTo>
                  <a:lnTo>
                    <a:pt x="145" y="81"/>
                  </a:lnTo>
                  <a:lnTo>
                    <a:pt x="128" y="71"/>
                  </a:lnTo>
                  <a:lnTo>
                    <a:pt x="121" y="69"/>
                  </a:lnTo>
                  <a:lnTo>
                    <a:pt x="115" y="50"/>
                  </a:lnTo>
                  <a:lnTo>
                    <a:pt x="124" y="51"/>
                  </a:lnTo>
                  <a:lnTo>
                    <a:pt x="126" y="46"/>
                  </a:lnTo>
                  <a:lnTo>
                    <a:pt x="117" y="33"/>
                  </a:lnTo>
                  <a:lnTo>
                    <a:pt x="117" y="26"/>
                  </a:lnTo>
                  <a:lnTo>
                    <a:pt x="117" y="25"/>
                  </a:lnTo>
                  <a:lnTo>
                    <a:pt x="116" y="21"/>
                  </a:lnTo>
                  <a:lnTo>
                    <a:pt x="114" y="19"/>
                  </a:lnTo>
                  <a:lnTo>
                    <a:pt x="111" y="15"/>
                  </a:lnTo>
                  <a:lnTo>
                    <a:pt x="111" y="11"/>
                  </a:lnTo>
                  <a:lnTo>
                    <a:pt x="109" y="6"/>
                  </a:lnTo>
                  <a:lnTo>
                    <a:pt x="104" y="5"/>
                  </a:lnTo>
                  <a:lnTo>
                    <a:pt x="98" y="3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86" name="Freeform 88"/>
            <p:cNvSpPr>
              <a:spLocks/>
            </p:cNvSpPr>
            <p:nvPr/>
          </p:nvSpPr>
          <p:spPr bwMode="auto">
            <a:xfrm>
              <a:off x="2350776" y="2768513"/>
              <a:ext cx="30187" cy="107034"/>
            </a:xfrm>
            <a:custGeom>
              <a:avLst/>
              <a:gdLst/>
              <a:ahLst/>
              <a:cxnLst>
                <a:cxn ang="0">
                  <a:pos x="12" y="64"/>
                </a:cxn>
                <a:cxn ang="0">
                  <a:pos x="7" y="48"/>
                </a:cxn>
                <a:cxn ang="0">
                  <a:pos x="0" y="33"/>
                </a:cxn>
                <a:cxn ang="0">
                  <a:pos x="4" y="18"/>
                </a:cxn>
                <a:cxn ang="0">
                  <a:pos x="9" y="3"/>
                </a:cxn>
                <a:cxn ang="0">
                  <a:pos x="15" y="0"/>
                </a:cxn>
                <a:cxn ang="0">
                  <a:pos x="16" y="9"/>
                </a:cxn>
                <a:cxn ang="0">
                  <a:pos x="16" y="23"/>
                </a:cxn>
                <a:cxn ang="0">
                  <a:pos x="15" y="36"/>
                </a:cxn>
                <a:cxn ang="0">
                  <a:pos x="14" y="49"/>
                </a:cxn>
                <a:cxn ang="0">
                  <a:pos x="13" y="63"/>
                </a:cxn>
                <a:cxn ang="0">
                  <a:pos x="12" y="64"/>
                </a:cxn>
              </a:cxnLst>
              <a:rect l="0" t="0" r="r" b="b"/>
              <a:pathLst>
                <a:path w="16" h="64">
                  <a:moveTo>
                    <a:pt x="12" y="64"/>
                  </a:moveTo>
                  <a:lnTo>
                    <a:pt x="7" y="48"/>
                  </a:lnTo>
                  <a:lnTo>
                    <a:pt x="0" y="33"/>
                  </a:lnTo>
                  <a:lnTo>
                    <a:pt x="4" y="18"/>
                  </a:lnTo>
                  <a:lnTo>
                    <a:pt x="9" y="3"/>
                  </a:lnTo>
                  <a:lnTo>
                    <a:pt x="15" y="0"/>
                  </a:lnTo>
                  <a:lnTo>
                    <a:pt x="16" y="9"/>
                  </a:lnTo>
                  <a:lnTo>
                    <a:pt x="16" y="23"/>
                  </a:lnTo>
                  <a:lnTo>
                    <a:pt x="15" y="36"/>
                  </a:lnTo>
                  <a:lnTo>
                    <a:pt x="14" y="49"/>
                  </a:lnTo>
                  <a:lnTo>
                    <a:pt x="13" y="63"/>
                  </a:lnTo>
                  <a:lnTo>
                    <a:pt x="12" y="64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87" name="Freeform 89"/>
            <p:cNvSpPr>
              <a:spLocks/>
            </p:cNvSpPr>
            <p:nvPr/>
          </p:nvSpPr>
          <p:spPr bwMode="auto">
            <a:xfrm>
              <a:off x="2375303" y="2763496"/>
              <a:ext cx="101882" cy="122085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3" y="12"/>
                </a:cxn>
                <a:cxn ang="0">
                  <a:pos x="3" y="26"/>
                </a:cxn>
                <a:cxn ang="0">
                  <a:pos x="2" y="39"/>
                </a:cxn>
                <a:cxn ang="0">
                  <a:pos x="1" y="52"/>
                </a:cxn>
                <a:cxn ang="0">
                  <a:pos x="0" y="66"/>
                </a:cxn>
                <a:cxn ang="0">
                  <a:pos x="0" y="70"/>
                </a:cxn>
                <a:cxn ang="0">
                  <a:pos x="15" y="73"/>
                </a:cxn>
                <a:cxn ang="0">
                  <a:pos x="24" y="61"/>
                </a:cxn>
                <a:cxn ang="0">
                  <a:pos x="33" y="58"/>
                </a:cxn>
                <a:cxn ang="0">
                  <a:pos x="40" y="50"/>
                </a:cxn>
                <a:cxn ang="0">
                  <a:pos x="25" y="33"/>
                </a:cxn>
                <a:cxn ang="0">
                  <a:pos x="39" y="27"/>
                </a:cxn>
                <a:cxn ang="0">
                  <a:pos x="54" y="20"/>
                </a:cxn>
                <a:cxn ang="0">
                  <a:pos x="45" y="0"/>
                </a:cxn>
                <a:cxn ang="0">
                  <a:pos x="32" y="10"/>
                </a:cxn>
                <a:cxn ang="0">
                  <a:pos x="20" y="19"/>
                </a:cxn>
              </a:cxnLst>
              <a:rect l="0" t="0" r="r" b="b"/>
              <a:pathLst>
                <a:path w="54" h="73">
                  <a:moveTo>
                    <a:pt x="20" y="19"/>
                  </a:moveTo>
                  <a:lnTo>
                    <a:pt x="3" y="12"/>
                  </a:lnTo>
                  <a:lnTo>
                    <a:pt x="3" y="26"/>
                  </a:lnTo>
                  <a:lnTo>
                    <a:pt x="2" y="39"/>
                  </a:lnTo>
                  <a:lnTo>
                    <a:pt x="1" y="52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15" y="73"/>
                  </a:lnTo>
                  <a:lnTo>
                    <a:pt x="24" y="61"/>
                  </a:lnTo>
                  <a:lnTo>
                    <a:pt x="33" y="58"/>
                  </a:lnTo>
                  <a:lnTo>
                    <a:pt x="40" y="50"/>
                  </a:lnTo>
                  <a:lnTo>
                    <a:pt x="25" y="33"/>
                  </a:lnTo>
                  <a:lnTo>
                    <a:pt x="39" y="27"/>
                  </a:lnTo>
                  <a:lnTo>
                    <a:pt x="54" y="20"/>
                  </a:lnTo>
                  <a:lnTo>
                    <a:pt x="45" y="0"/>
                  </a:lnTo>
                  <a:lnTo>
                    <a:pt x="32" y="10"/>
                  </a:lnTo>
                  <a:lnTo>
                    <a:pt x="20" y="19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88" name="Freeform 90"/>
            <p:cNvSpPr>
              <a:spLocks/>
            </p:cNvSpPr>
            <p:nvPr/>
          </p:nvSpPr>
          <p:spPr bwMode="auto">
            <a:xfrm>
              <a:off x="2839433" y="3005994"/>
              <a:ext cx="196218" cy="240826"/>
            </a:xfrm>
            <a:custGeom>
              <a:avLst/>
              <a:gdLst/>
              <a:ahLst/>
              <a:cxnLst>
                <a:cxn ang="0">
                  <a:pos x="104" y="44"/>
                </a:cxn>
                <a:cxn ang="0">
                  <a:pos x="93" y="34"/>
                </a:cxn>
                <a:cxn ang="0">
                  <a:pos x="83" y="23"/>
                </a:cxn>
                <a:cxn ang="0">
                  <a:pos x="71" y="17"/>
                </a:cxn>
                <a:cxn ang="0">
                  <a:pos x="60" y="13"/>
                </a:cxn>
                <a:cxn ang="0">
                  <a:pos x="52" y="0"/>
                </a:cxn>
                <a:cxn ang="0">
                  <a:pos x="48" y="4"/>
                </a:cxn>
                <a:cxn ang="0">
                  <a:pos x="47" y="0"/>
                </a:cxn>
                <a:cxn ang="0">
                  <a:pos x="49" y="15"/>
                </a:cxn>
                <a:cxn ang="0">
                  <a:pos x="42" y="19"/>
                </a:cxn>
                <a:cxn ang="0">
                  <a:pos x="39" y="39"/>
                </a:cxn>
                <a:cxn ang="0">
                  <a:pos x="47" y="51"/>
                </a:cxn>
                <a:cxn ang="0">
                  <a:pos x="44" y="68"/>
                </a:cxn>
                <a:cxn ang="0">
                  <a:pos x="40" y="86"/>
                </a:cxn>
                <a:cxn ang="0">
                  <a:pos x="31" y="89"/>
                </a:cxn>
                <a:cxn ang="0">
                  <a:pos x="21" y="94"/>
                </a:cxn>
                <a:cxn ang="0">
                  <a:pos x="10" y="98"/>
                </a:cxn>
                <a:cxn ang="0">
                  <a:pos x="1" y="102"/>
                </a:cxn>
                <a:cxn ang="0">
                  <a:pos x="0" y="110"/>
                </a:cxn>
                <a:cxn ang="0">
                  <a:pos x="9" y="126"/>
                </a:cxn>
                <a:cxn ang="0">
                  <a:pos x="18" y="144"/>
                </a:cxn>
                <a:cxn ang="0">
                  <a:pos x="30" y="140"/>
                </a:cxn>
                <a:cxn ang="0">
                  <a:pos x="40" y="138"/>
                </a:cxn>
                <a:cxn ang="0">
                  <a:pos x="48" y="130"/>
                </a:cxn>
                <a:cxn ang="0">
                  <a:pos x="52" y="122"/>
                </a:cxn>
                <a:cxn ang="0">
                  <a:pos x="65" y="117"/>
                </a:cxn>
                <a:cxn ang="0">
                  <a:pos x="70" y="105"/>
                </a:cxn>
                <a:cxn ang="0">
                  <a:pos x="81" y="100"/>
                </a:cxn>
                <a:cxn ang="0">
                  <a:pos x="80" y="81"/>
                </a:cxn>
                <a:cxn ang="0">
                  <a:pos x="84" y="76"/>
                </a:cxn>
                <a:cxn ang="0">
                  <a:pos x="89" y="76"/>
                </a:cxn>
                <a:cxn ang="0">
                  <a:pos x="96" y="60"/>
                </a:cxn>
                <a:cxn ang="0">
                  <a:pos x="104" y="44"/>
                </a:cxn>
              </a:cxnLst>
              <a:rect l="0" t="0" r="r" b="b"/>
              <a:pathLst>
                <a:path w="104" h="144">
                  <a:moveTo>
                    <a:pt x="104" y="44"/>
                  </a:moveTo>
                  <a:lnTo>
                    <a:pt x="93" y="34"/>
                  </a:lnTo>
                  <a:lnTo>
                    <a:pt x="83" y="23"/>
                  </a:lnTo>
                  <a:lnTo>
                    <a:pt x="71" y="17"/>
                  </a:lnTo>
                  <a:lnTo>
                    <a:pt x="60" y="13"/>
                  </a:lnTo>
                  <a:lnTo>
                    <a:pt x="52" y="0"/>
                  </a:lnTo>
                  <a:lnTo>
                    <a:pt x="48" y="4"/>
                  </a:lnTo>
                  <a:lnTo>
                    <a:pt x="47" y="0"/>
                  </a:lnTo>
                  <a:lnTo>
                    <a:pt x="49" y="15"/>
                  </a:lnTo>
                  <a:lnTo>
                    <a:pt x="42" y="19"/>
                  </a:lnTo>
                  <a:lnTo>
                    <a:pt x="39" y="39"/>
                  </a:lnTo>
                  <a:lnTo>
                    <a:pt x="47" y="51"/>
                  </a:lnTo>
                  <a:lnTo>
                    <a:pt x="44" y="68"/>
                  </a:lnTo>
                  <a:lnTo>
                    <a:pt x="40" y="86"/>
                  </a:lnTo>
                  <a:lnTo>
                    <a:pt x="31" y="89"/>
                  </a:lnTo>
                  <a:lnTo>
                    <a:pt x="21" y="94"/>
                  </a:lnTo>
                  <a:lnTo>
                    <a:pt x="10" y="98"/>
                  </a:lnTo>
                  <a:lnTo>
                    <a:pt x="1" y="102"/>
                  </a:lnTo>
                  <a:lnTo>
                    <a:pt x="0" y="110"/>
                  </a:lnTo>
                  <a:lnTo>
                    <a:pt x="9" y="126"/>
                  </a:lnTo>
                  <a:lnTo>
                    <a:pt x="18" y="144"/>
                  </a:lnTo>
                  <a:lnTo>
                    <a:pt x="30" y="140"/>
                  </a:lnTo>
                  <a:lnTo>
                    <a:pt x="40" y="138"/>
                  </a:lnTo>
                  <a:lnTo>
                    <a:pt x="48" y="130"/>
                  </a:lnTo>
                  <a:lnTo>
                    <a:pt x="52" y="122"/>
                  </a:lnTo>
                  <a:lnTo>
                    <a:pt x="65" y="117"/>
                  </a:lnTo>
                  <a:lnTo>
                    <a:pt x="70" y="105"/>
                  </a:lnTo>
                  <a:lnTo>
                    <a:pt x="81" y="100"/>
                  </a:lnTo>
                  <a:lnTo>
                    <a:pt x="80" y="81"/>
                  </a:lnTo>
                  <a:lnTo>
                    <a:pt x="84" y="76"/>
                  </a:lnTo>
                  <a:lnTo>
                    <a:pt x="89" y="76"/>
                  </a:lnTo>
                  <a:lnTo>
                    <a:pt x="96" y="60"/>
                  </a:lnTo>
                  <a:lnTo>
                    <a:pt x="104" y="44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89" name="Freeform 91"/>
            <p:cNvSpPr>
              <a:spLocks/>
            </p:cNvSpPr>
            <p:nvPr/>
          </p:nvSpPr>
          <p:spPr bwMode="auto">
            <a:xfrm>
              <a:off x="2926222" y="2969202"/>
              <a:ext cx="7547" cy="1337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6"/>
                </a:cxn>
                <a:cxn ang="0">
                  <a:pos x="4" y="8"/>
                </a:cxn>
                <a:cxn ang="0">
                  <a:pos x="4" y="0"/>
                </a:cxn>
              </a:cxnLst>
              <a:rect l="0" t="0" r="r" b="b"/>
              <a:pathLst>
                <a:path w="4" h="8">
                  <a:moveTo>
                    <a:pt x="4" y="0"/>
                  </a:moveTo>
                  <a:lnTo>
                    <a:pt x="0" y="6"/>
                  </a:lnTo>
                  <a:lnTo>
                    <a:pt x="4" y="8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90" name="Freeform 92"/>
            <p:cNvSpPr>
              <a:spLocks/>
            </p:cNvSpPr>
            <p:nvPr/>
          </p:nvSpPr>
          <p:spPr bwMode="auto">
            <a:xfrm>
              <a:off x="2371529" y="2796944"/>
              <a:ext cx="556579" cy="478307"/>
            </a:xfrm>
            <a:custGeom>
              <a:avLst/>
              <a:gdLst/>
              <a:ahLst/>
              <a:cxnLst>
                <a:cxn ang="0">
                  <a:pos x="66" y="173"/>
                </a:cxn>
                <a:cxn ang="0">
                  <a:pos x="57" y="146"/>
                </a:cxn>
                <a:cxn ang="0">
                  <a:pos x="38" y="129"/>
                </a:cxn>
                <a:cxn ang="0">
                  <a:pos x="17" y="91"/>
                </a:cxn>
                <a:cxn ang="0">
                  <a:pos x="0" y="71"/>
                </a:cxn>
                <a:cxn ang="0">
                  <a:pos x="17" y="53"/>
                </a:cxn>
                <a:cxn ang="0">
                  <a:pos x="35" y="38"/>
                </a:cxn>
                <a:cxn ang="0">
                  <a:pos x="27" y="13"/>
                </a:cxn>
                <a:cxn ang="0">
                  <a:pos x="56" y="0"/>
                </a:cxn>
                <a:cxn ang="0">
                  <a:pos x="81" y="13"/>
                </a:cxn>
                <a:cxn ang="0">
                  <a:pos x="108" y="27"/>
                </a:cxn>
                <a:cxn ang="0">
                  <a:pos x="134" y="52"/>
                </a:cxn>
                <a:cxn ang="0">
                  <a:pos x="171" y="56"/>
                </a:cxn>
                <a:cxn ang="0">
                  <a:pos x="185" y="64"/>
                </a:cxn>
                <a:cxn ang="0">
                  <a:pos x="199" y="82"/>
                </a:cxn>
                <a:cxn ang="0">
                  <a:pos x="212" y="105"/>
                </a:cxn>
                <a:cxn ang="0">
                  <a:pos x="225" y="129"/>
                </a:cxn>
                <a:cxn ang="0">
                  <a:pos x="230" y="131"/>
                </a:cxn>
                <a:cxn ang="0">
                  <a:pos x="233" y="137"/>
                </a:cxn>
                <a:cxn ang="0">
                  <a:pos x="234" y="140"/>
                </a:cxn>
                <a:cxn ang="0">
                  <a:pos x="243" y="159"/>
                </a:cxn>
                <a:cxn ang="0">
                  <a:pos x="285" y="168"/>
                </a:cxn>
                <a:cxn ang="0">
                  <a:pos x="295" y="176"/>
                </a:cxn>
                <a:cxn ang="0">
                  <a:pos x="288" y="211"/>
                </a:cxn>
                <a:cxn ang="0">
                  <a:pos x="269" y="219"/>
                </a:cxn>
                <a:cxn ang="0">
                  <a:pos x="249" y="227"/>
                </a:cxn>
                <a:cxn ang="0">
                  <a:pos x="226" y="234"/>
                </a:cxn>
                <a:cxn ang="0">
                  <a:pos x="205" y="240"/>
                </a:cxn>
                <a:cxn ang="0">
                  <a:pos x="189" y="263"/>
                </a:cxn>
                <a:cxn ang="0">
                  <a:pos x="174" y="286"/>
                </a:cxn>
                <a:cxn ang="0">
                  <a:pos x="160" y="262"/>
                </a:cxn>
                <a:cxn ang="0">
                  <a:pos x="131" y="254"/>
                </a:cxn>
                <a:cxn ang="0">
                  <a:pos x="123" y="272"/>
                </a:cxn>
                <a:cxn ang="0">
                  <a:pos x="110" y="248"/>
                </a:cxn>
                <a:cxn ang="0">
                  <a:pos x="87" y="210"/>
                </a:cxn>
              </a:cxnLst>
              <a:rect l="0" t="0" r="r" b="b"/>
              <a:pathLst>
                <a:path w="295" h="286">
                  <a:moveTo>
                    <a:pt x="72" y="196"/>
                  </a:moveTo>
                  <a:lnTo>
                    <a:pt x="66" y="173"/>
                  </a:lnTo>
                  <a:lnTo>
                    <a:pt x="61" y="159"/>
                  </a:lnTo>
                  <a:lnTo>
                    <a:pt x="57" y="146"/>
                  </a:lnTo>
                  <a:lnTo>
                    <a:pt x="47" y="137"/>
                  </a:lnTo>
                  <a:lnTo>
                    <a:pt x="38" y="129"/>
                  </a:lnTo>
                  <a:lnTo>
                    <a:pt x="31" y="111"/>
                  </a:lnTo>
                  <a:lnTo>
                    <a:pt x="17" y="91"/>
                  </a:lnTo>
                  <a:lnTo>
                    <a:pt x="4" y="72"/>
                  </a:lnTo>
                  <a:lnTo>
                    <a:pt x="0" y="71"/>
                  </a:lnTo>
                  <a:lnTo>
                    <a:pt x="2" y="50"/>
                  </a:lnTo>
                  <a:lnTo>
                    <a:pt x="17" y="53"/>
                  </a:lnTo>
                  <a:lnTo>
                    <a:pt x="26" y="41"/>
                  </a:lnTo>
                  <a:lnTo>
                    <a:pt x="35" y="38"/>
                  </a:lnTo>
                  <a:lnTo>
                    <a:pt x="42" y="30"/>
                  </a:lnTo>
                  <a:lnTo>
                    <a:pt x="27" y="13"/>
                  </a:lnTo>
                  <a:lnTo>
                    <a:pt x="41" y="7"/>
                  </a:lnTo>
                  <a:lnTo>
                    <a:pt x="56" y="0"/>
                  </a:lnTo>
                  <a:lnTo>
                    <a:pt x="68" y="7"/>
                  </a:lnTo>
                  <a:lnTo>
                    <a:pt x="81" y="13"/>
                  </a:lnTo>
                  <a:lnTo>
                    <a:pt x="95" y="20"/>
                  </a:lnTo>
                  <a:lnTo>
                    <a:pt x="108" y="27"/>
                  </a:lnTo>
                  <a:lnTo>
                    <a:pt x="120" y="39"/>
                  </a:lnTo>
                  <a:lnTo>
                    <a:pt x="134" y="52"/>
                  </a:lnTo>
                  <a:lnTo>
                    <a:pt x="160" y="54"/>
                  </a:lnTo>
                  <a:lnTo>
                    <a:pt x="171" y="56"/>
                  </a:lnTo>
                  <a:lnTo>
                    <a:pt x="174" y="61"/>
                  </a:lnTo>
                  <a:lnTo>
                    <a:pt x="185" y="64"/>
                  </a:lnTo>
                  <a:lnTo>
                    <a:pt x="193" y="78"/>
                  </a:lnTo>
                  <a:lnTo>
                    <a:pt x="199" y="82"/>
                  </a:lnTo>
                  <a:lnTo>
                    <a:pt x="212" y="96"/>
                  </a:lnTo>
                  <a:lnTo>
                    <a:pt x="212" y="105"/>
                  </a:lnTo>
                  <a:lnTo>
                    <a:pt x="219" y="117"/>
                  </a:lnTo>
                  <a:lnTo>
                    <a:pt x="225" y="129"/>
                  </a:lnTo>
                  <a:lnTo>
                    <a:pt x="229" y="132"/>
                  </a:lnTo>
                  <a:lnTo>
                    <a:pt x="230" y="131"/>
                  </a:lnTo>
                  <a:lnTo>
                    <a:pt x="233" y="132"/>
                  </a:lnTo>
                  <a:lnTo>
                    <a:pt x="233" y="137"/>
                  </a:lnTo>
                  <a:lnTo>
                    <a:pt x="235" y="137"/>
                  </a:lnTo>
                  <a:lnTo>
                    <a:pt x="234" y="140"/>
                  </a:lnTo>
                  <a:lnTo>
                    <a:pt x="239" y="144"/>
                  </a:lnTo>
                  <a:lnTo>
                    <a:pt x="243" y="159"/>
                  </a:lnTo>
                  <a:lnTo>
                    <a:pt x="265" y="163"/>
                  </a:lnTo>
                  <a:lnTo>
                    <a:pt x="285" y="168"/>
                  </a:lnTo>
                  <a:lnTo>
                    <a:pt x="287" y="164"/>
                  </a:lnTo>
                  <a:lnTo>
                    <a:pt x="295" y="176"/>
                  </a:lnTo>
                  <a:lnTo>
                    <a:pt x="292" y="193"/>
                  </a:lnTo>
                  <a:lnTo>
                    <a:pt x="288" y="211"/>
                  </a:lnTo>
                  <a:lnTo>
                    <a:pt x="279" y="214"/>
                  </a:lnTo>
                  <a:lnTo>
                    <a:pt x="269" y="219"/>
                  </a:lnTo>
                  <a:lnTo>
                    <a:pt x="258" y="223"/>
                  </a:lnTo>
                  <a:lnTo>
                    <a:pt x="249" y="227"/>
                  </a:lnTo>
                  <a:lnTo>
                    <a:pt x="238" y="230"/>
                  </a:lnTo>
                  <a:lnTo>
                    <a:pt x="226" y="234"/>
                  </a:lnTo>
                  <a:lnTo>
                    <a:pt x="215" y="237"/>
                  </a:lnTo>
                  <a:lnTo>
                    <a:pt x="205" y="240"/>
                  </a:lnTo>
                  <a:lnTo>
                    <a:pt x="197" y="251"/>
                  </a:lnTo>
                  <a:lnTo>
                    <a:pt x="189" y="263"/>
                  </a:lnTo>
                  <a:lnTo>
                    <a:pt x="181" y="274"/>
                  </a:lnTo>
                  <a:lnTo>
                    <a:pt x="174" y="286"/>
                  </a:lnTo>
                  <a:lnTo>
                    <a:pt x="172" y="267"/>
                  </a:lnTo>
                  <a:lnTo>
                    <a:pt x="160" y="262"/>
                  </a:lnTo>
                  <a:lnTo>
                    <a:pt x="147" y="255"/>
                  </a:lnTo>
                  <a:lnTo>
                    <a:pt x="131" y="254"/>
                  </a:lnTo>
                  <a:lnTo>
                    <a:pt x="129" y="267"/>
                  </a:lnTo>
                  <a:lnTo>
                    <a:pt x="123" y="272"/>
                  </a:lnTo>
                  <a:lnTo>
                    <a:pt x="117" y="261"/>
                  </a:lnTo>
                  <a:lnTo>
                    <a:pt x="110" y="248"/>
                  </a:lnTo>
                  <a:lnTo>
                    <a:pt x="98" y="228"/>
                  </a:lnTo>
                  <a:lnTo>
                    <a:pt x="87" y="210"/>
                  </a:lnTo>
                  <a:lnTo>
                    <a:pt x="72" y="196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91" name="Freeform 93"/>
            <p:cNvSpPr>
              <a:spLocks/>
            </p:cNvSpPr>
            <p:nvPr/>
          </p:nvSpPr>
          <p:spPr bwMode="auto">
            <a:xfrm>
              <a:off x="2813019" y="2979236"/>
              <a:ext cx="124523" cy="98672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5" y="35"/>
                </a:cxn>
                <a:cxn ang="0">
                  <a:pos x="9" y="50"/>
                </a:cxn>
                <a:cxn ang="0">
                  <a:pos x="31" y="54"/>
                </a:cxn>
                <a:cxn ang="0">
                  <a:pos x="51" y="59"/>
                </a:cxn>
                <a:cxn ang="0">
                  <a:pos x="53" y="55"/>
                </a:cxn>
                <a:cxn ang="0">
                  <a:pos x="56" y="35"/>
                </a:cxn>
                <a:cxn ang="0">
                  <a:pos x="63" y="31"/>
                </a:cxn>
                <a:cxn ang="0">
                  <a:pos x="61" y="16"/>
                </a:cxn>
                <a:cxn ang="0">
                  <a:pos x="62" y="20"/>
                </a:cxn>
                <a:cxn ang="0">
                  <a:pos x="66" y="16"/>
                </a:cxn>
                <a:cxn ang="0">
                  <a:pos x="64" y="2"/>
                </a:cxn>
                <a:cxn ang="0">
                  <a:pos x="60" y="0"/>
                </a:cxn>
                <a:cxn ang="0">
                  <a:pos x="48" y="16"/>
                </a:cxn>
                <a:cxn ang="0">
                  <a:pos x="34" y="31"/>
                </a:cxn>
                <a:cxn ang="0">
                  <a:pos x="12" y="32"/>
                </a:cxn>
                <a:cxn ang="0">
                  <a:pos x="5" y="31"/>
                </a:cxn>
                <a:cxn ang="0">
                  <a:pos x="1" y="28"/>
                </a:cxn>
                <a:cxn ang="0">
                  <a:pos x="0" y="31"/>
                </a:cxn>
              </a:cxnLst>
              <a:rect l="0" t="0" r="r" b="b"/>
              <a:pathLst>
                <a:path w="66" h="59">
                  <a:moveTo>
                    <a:pt x="0" y="31"/>
                  </a:moveTo>
                  <a:lnTo>
                    <a:pt x="5" y="35"/>
                  </a:lnTo>
                  <a:lnTo>
                    <a:pt x="9" y="50"/>
                  </a:lnTo>
                  <a:lnTo>
                    <a:pt x="31" y="54"/>
                  </a:lnTo>
                  <a:lnTo>
                    <a:pt x="51" y="59"/>
                  </a:lnTo>
                  <a:lnTo>
                    <a:pt x="53" y="55"/>
                  </a:lnTo>
                  <a:lnTo>
                    <a:pt x="56" y="35"/>
                  </a:lnTo>
                  <a:lnTo>
                    <a:pt x="63" y="31"/>
                  </a:lnTo>
                  <a:lnTo>
                    <a:pt x="61" y="16"/>
                  </a:lnTo>
                  <a:lnTo>
                    <a:pt x="62" y="20"/>
                  </a:lnTo>
                  <a:lnTo>
                    <a:pt x="66" y="16"/>
                  </a:lnTo>
                  <a:lnTo>
                    <a:pt x="64" y="2"/>
                  </a:lnTo>
                  <a:lnTo>
                    <a:pt x="60" y="0"/>
                  </a:lnTo>
                  <a:lnTo>
                    <a:pt x="48" y="16"/>
                  </a:lnTo>
                  <a:lnTo>
                    <a:pt x="34" y="31"/>
                  </a:lnTo>
                  <a:lnTo>
                    <a:pt x="12" y="32"/>
                  </a:lnTo>
                  <a:lnTo>
                    <a:pt x="5" y="31"/>
                  </a:lnTo>
                  <a:lnTo>
                    <a:pt x="1" y="28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92" name="Freeform 94"/>
            <p:cNvSpPr>
              <a:spLocks/>
            </p:cNvSpPr>
            <p:nvPr/>
          </p:nvSpPr>
          <p:spPr bwMode="auto">
            <a:xfrm>
              <a:off x="2603594" y="3176580"/>
              <a:ext cx="269799" cy="182292"/>
            </a:xfrm>
            <a:custGeom>
              <a:avLst/>
              <a:gdLst/>
              <a:ahLst/>
              <a:cxnLst>
                <a:cxn ang="0">
                  <a:pos x="6" y="40"/>
                </a:cxn>
                <a:cxn ang="0">
                  <a:pos x="0" y="45"/>
                </a:cxn>
                <a:cxn ang="0">
                  <a:pos x="0" y="66"/>
                </a:cxn>
                <a:cxn ang="0">
                  <a:pos x="7" y="87"/>
                </a:cxn>
                <a:cxn ang="0">
                  <a:pos x="13" y="109"/>
                </a:cxn>
                <a:cxn ang="0">
                  <a:pos x="30" y="108"/>
                </a:cxn>
                <a:cxn ang="0">
                  <a:pos x="48" y="96"/>
                </a:cxn>
                <a:cxn ang="0">
                  <a:pos x="62" y="91"/>
                </a:cxn>
                <a:cxn ang="0">
                  <a:pos x="77" y="86"/>
                </a:cxn>
                <a:cxn ang="0">
                  <a:pos x="88" y="81"/>
                </a:cxn>
                <a:cxn ang="0">
                  <a:pos x="99" y="75"/>
                </a:cxn>
                <a:cxn ang="0">
                  <a:pos x="110" y="71"/>
                </a:cxn>
                <a:cxn ang="0">
                  <a:pos x="120" y="65"/>
                </a:cxn>
                <a:cxn ang="0">
                  <a:pos x="131" y="59"/>
                </a:cxn>
                <a:cxn ang="0">
                  <a:pos x="131" y="52"/>
                </a:cxn>
                <a:cxn ang="0">
                  <a:pos x="143" y="42"/>
                </a:cxn>
                <a:cxn ang="0">
                  <a:pos x="134" y="24"/>
                </a:cxn>
                <a:cxn ang="0">
                  <a:pos x="125" y="8"/>
                </a:cxn>
                <a:cxn ang="0">
                  <a:pos x="126" y="0"/>
                </a:cxn>
                <a:cxn ang="0">
                  <a:pos x="115" y="3"/>
                </a:cxn>
                <a:cxn ang="0">
                  <a:pos x="103" y="7"/>
                </a:cxn>
                <a:cxn ang="0">
                  <a:pos x="92" y="10"/>
                </a:cxn>
                <a:cxn ang="0">
                  <a:pos x="82" y="13"/>
                </a:cxn>
                <a:cxn ang="0">
                  <a:pos x="74" y="24"/>
                </a:cxn>
                <a:cxn ang="0">
                  <a:pos x="66" y="36"/>
                </a:cxn>
                <a:cxn ang="0">
                  <a:pos x="58" y="47"/>
                </a:cxn>
                <a:cxn ang="0">
                  <a:pos x="51" y="59"/>
                </a:cxn>
                <a:cxn ang="0">
                  <a:pos x="49" y="40"/>
                </a:cxn>
                <a:cxn ang="0">
                  <a:pos x="37" y="35"/>
                </a:cxn>
                <a:cxn ang="0">
                  <a:pos x="24" y="28"/>
                </a:cxn>
                <a:cxn ang="0">
                  <a:pos x="8" y="27"/>
                </a:cxn>
                <a:cxn ang="0">
                  <a:pos x="6" y="40"/>
                </a:cxn>
              </a:cxnLst>
              <a:rect l="0" t="0" r="r" b="b"/>
              <a:pathLst>
                <a:path w="143" h="109">
                  <a:moveTo>
                    <a:pt x="6" y="40"/>
                  </a:moveTo>
                  <a:lnTo>
                    <a:pt x="0" y="45"/>
                  </a:lnTo>
                  <a:lnTo>
                    <a:pt x="0" y="66"/>
                  </a:lnTo>
                  <a:lnTo>
                    <a:pt x="7" y="87"/>
                  </a:lnTo>
                  <a:lnTo>
                    <a:pt x="13" y="109"/>
                  </a:lnTo>
                  <a:lnTo>
                    <a:pt x="30" y="108"/>
                  </a:lnTo>
                  <a:lnTo>
                    <a:pt x="48" y="96"/>
                  </a:lnTo>
                  <a:lnTo>
                    <a:pt x="62" y="91"/>
                  </a:lnTo>
                  <a:lnTo>
                    <a:pt x="77" y="86"/>
                  </a:lnTo>
                  <a:lnTo>
                    <a:pt x="88" y="81"/>
                  </a:lnTo>
                  <a:lnTo>
                    <a:pt x="99" y="75"/>
                  </a:lnTo>
                  <a:lnTo>
                    <a:pt x="110" y="71"/>
                  </a:lnTo>
                  <a:lnTo>
                    <a:pt x="120" y="65"/>
                  </a:lnTo>
                  <a:lnTo>
                    <a:pt x="131" y="59"/>
                  </a:lnTo>
                  <a:lnTo>
                    <a:pt x="131" y="52"/>
                  </a:lnTo>
                  <a:lnTo>
                    <a:pt x="143" y="42"/>
                  </a:lnTo>
                  <a:lnTo>
                    <a:pt x="134" y="24"/>
                  </a:lnTo>
                  <a:lnTo>
                    <a:pt x="125" y="8"/>
                  </a:lnTo>
                  <a:lnTo>
                    <a:pt x="126" y="0"/>
                  </a:lnTo>
                  <a:lnTo>
                    <a:pt x="115" y="3"/>
                  </a:lnTo>
                  <a:lnTo>
                    <a:pt x="103" y="7"/>
                  </a:lnTo>
                  <a:lnTo>
                    <a:pt x="92" y="10"/>
                  </a:lnTo>
                  <a:lnTo>
                    <a:pt x="82" y="13"/>
                  </a:lnTo>
                  <a:lnTo>
                    <a:pt x="74" y="24"/>
                  </a:lnTo>
                  <a:lnTo>
                    <a:pt x="66" y="36"/>
                  </a:lnTo>
                  <a:lnTo>
                    <a:pt x="58" y="47"/>
                  </a:lnTo>
                  <a:lnTo>
                    <a:pt x="51" y="59"/>
                  </a:lnTo>
                  <a:lnTo>
                    <a:pt x="49" y="40"/>
                  </a:lnTo>
                  <a:lnTo>
                    <a:pt x="37" y="35"/>
                  </a:lnTo>
                  <a:lnTo>
                    <a:pt x="24" y="28"/>
                  </a:lnTo>
                  <a:lnTo>
                    <a:pt x="8" y="27"/>
                  </a:lnTo>
                  <a:lnTo>
                    <a:pt x="6" y="4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93" name="Freeform 95"/>
            <p:cNvSpPr>
              <a:spLocks/>
            </p:cNvSpPr>
            <p:nvPr/>
          </p:nvSpPr>
          <p:spPr bwMode="auto">
            <a:xfrm>
              <a:off x="3590343" y="3442492"/>
              <a:ext cx="58488" cy="110379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3" y="10"/>
                </a:cxn>
                <a:cxn ang="0">
                  <a:pos x="20" y="22"/>
                </a:cxn>
                <a:cxn ang="0">
                  <a:pos x="25" y="34"/>
                </a:cxn>
                <a:cxn ang="0">
                  <a:pos x="31" y="47"/>
                </a:cxn>
                <a:cxn ang="0">
                  <a:pos x="23" y="61"/>
                </a:cxn>
                <a:cxn ang="0">
                  <a:pos x="10" y="66"/>
                </a:cxn>
                <a:cxn ang="0">
                  <a:pos x="2" y="42"/>
                </a:cxn>
                <a:cxn ang="0">
                  <a:pos x="0" y="26"/>
                </a:cxn>
                <a:cxn ang="0">
                  <a:pos x="2" y="27"/>
                </a:cxn>
                <a:cxn ang="0">
                  <a:pos x="3" y="16"/>
                </a:cxn>
                <a:cxn ang="0">
                  <a:pos x="5" y="3"/>
                </a:cxn>
                <a:cxn ang="0">
                  <a:pos x="6" y="3"/>
                </a:cxn>
                <a:cxn ang="0">
                  <a:pos x="3" y="0"/>
                </a:cxn>
                <a:cxn ang="0">
                  <a:pos x="7" y="2"/>
                </a:cxn>
              </a:cxnLst>
              <a:rect l="0" t="0" r="r" b="b"/>
              <a:pathLst>
                <a:path w="31" h="66">
                  <a:moveTo>
                    <a:pt x="7" y="2"/>
                  </a:moveTo>
                  <a:lnTo>
                    <a:pt x="13" y="10"/>
                  </a:lnTo>
                  <a:lnTo>
                    <a:pt x="20" y="22"/>
                  </a:lnTo>
                  <a:lnTo>
                    <a:pt x="25" y="34"/>
                  </a:lnTo>
                  <a:lnTo>
                    <a:pt x="31" y="47"/>
                  </a:lnTo>
                  <a:lnTo>
                    <a:pt x="23" y="61"/>
                  </a:lnTo>
                  <a:lnTo>
                    <a:pt x="10" y="66"/>
                  </a:lnTo>
                  <a:lnTo>
                    <a:pt x="2" y="42"/>
                  </a:lnTo>
                  <a:lnTo>
                    <a:pt x="0" y="26"/>
                  </a:lnTo>
                  <a:lnTo>
                    <a:pt x="2" y="27"/>
                  </a:lnTo>
                  <a:lnTo>
                    <a:pt x="3" y="16"/>
                  </a:lnTo>
                  <a:lnTo>
                    <a:pt x="5" y="3"/>
                  </a:lnTo>
                  <a:lnTo>
                    <a:pt x="6" y="3"/>
                  </a:lnTo>
                  <a:lnTo>
                    <a:pt x="3" y="0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94" name="Freeform 96"/>
            <p:cNvSpPr>
              <a:spLocks/>
            </p:cNvSpPr>
            <p:nvPr/>
          </p:nvSpPr>
          <p:spPr bwMode="auto">
            <a:xfrm>
              <a:off x="2252667" y="3753558"/>
              <a:ext cx="49054" cy="46827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3" y="17"/>
                </a:cxn>
                <a:cxn ang="0">
                  <a:pos x="0" y="28"/>
                </a:cxn>
                <a:cxn ang="0">
                  <a:pos x="1" y="28"/>
                </a:cxn>
                <a:cxn ang="0">
                  <a:pos x="12" y="27"/>
                </a:cxn>
                <a:cxn ang="0">
                  <a:pos x="15" y="22"/>
                </a:cxn>
                <a:cxn ang="0">
                  <a:pos x="22" y="23"/>
                </a:cxn>
                <a:cxn ang="0">
                  <a:pos x="26" y="21"/>
                </a:cxn>
                <a:cxn ang="0">
                  <a:pos x="21" y="0"/>
                </a:cxn>
                <a:cxn ang="0">
                  <a:pos x="12" y="6"/>
                </a:cxn>
                <a:cxn ang="0">
                  <a:pos x="8" y="6"/>
                </a:cxn>
              </a:cxnLst>
              <a:rect l="0" t="0" r="r" b="b"/>
              <a:pathLst>
                <a:path w="26" h="28">
                  <a:moveTo>
                    <a:pt x="8" y="6"/>
                  </a:moveTo>
                  <a:lnTo>
                    <a:pt x="3" y="17"/>
                  </a:lnTo>
                  <a:lnTo>
                    <a:pt x="0" y="28"/>
                  </a:lnTo>
                  <a:lnTo>
                    <a:pt x="1" y="28"/>
                  </a:lnTo>
                  <a:lnTo>
                    <a:pt x="12" y="27"/>
                  </a:lnTo>
                  <a:lnTo>
                    <a:pt x="15" y="22"/>
                  </a:lnTo>
                  <a:lnTo>
                    <a:pt x="22" y="23"/>
                  </a:lnTo>
                  <a:lnTo>
                    <a:pt x="26" y="21"/>
                  </a:lnTo>
                  <a:lnTo>
                    <a:pt x="21" y="0"/>
                  </a:lnTo>
                  <a:lnTo>
                    <a:pt x="12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95" name="Freeform 97"/>
            <p:cNvSpPr>
              <a:spLocks/>
            </p:cNvSpPr>
            <p:nvPr/>
          </p:nvSpPr>
          <p:spPr bwMode="auto">
            <a:xfrm>
              <a:off x="3433746" y="3666593"/>
              <a:ext cx="1887" cy="334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96" name="Freeform 98"/>
            <p:cNvSpPr>
              <a:spLocks/>
            </p:cNvSpPr>
            <p:nvPr/>
          </p:nvSpPr>
          <p:spPr bwMode="auto">
            <a:xfrm>
              <a:off x="3439406" y="3731817"/>
              <a:ext cx="3773" cy="50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0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2" y="1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97" name="Freeform 99"/>
            <p:cNvSpPr>
              <a:spLocks/>
            </p:cNvSpPr>
            <p:nvPr/>
          </p:nvSpPr>
          <p:spPr bwMode="auto">
            <a:xfrm>
              <a:off x="3433746" y="3718438"/>
              <a:ext cx="1887" cy="167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98" name="Freeform 100"/>
            <p:cNvSpPr>
              <a:spLocks/>
            </p:cNvSpPr>
            <p:nvPr/>
          </p:nvSpPr>
          <p:spPr bwMode="auto">
            <a:xfrm>
              <a:off x="3424312" y="3741852"/>
              <a:ext cx="1887" cy="167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99" name="Freeform 101"/>
            <p:cNvSpPr>
              <a:spLocks/>
            </p:cNvSpPr>
            <p:nvPr/>
          </p:nvSpPr>
          <p:spPr bwMode="auto">
            <a:xfrm>
              <a:off x="3428086" y="3745196"/>
              <a:ext cx="1887" cy="334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2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00" name="Freeform 102"/>
            <p:cNvSpPr>
              <a:spLocks/>
            </p:cNvSpPr>
            <p:nvPr/>
          </p:nvSpPr>
          <p:spPr bwMode="auto">
            <a:xfrm>
              <a:off x="3426199" y="3557887"/>
              <a:ext cx="1887" cy="334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2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01" name="Freeform 103"/>
            <p:cNvSpPr>
              <a:spLocks/>
            </p:cNvSpPr>
            <p:nvPr/>
          </p:nvSpPr>
          <p:spPr bwMode="auto">
            <a:xfrm>
              <a:off x="3431859" y="3741852"/>
              <a:ext cx="1887" cy="167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02" name="Freeform 104"/>
            <p:cNvSpPr>
              <a:spLocks/>
            </p:cNvSpPr>
            <p:nvPr/>
          </p:nvSpPr>
          <p:spPr bwMode="auto">
            <a:xfrm>
              <a:off x="3439406" y="3659904"/>
              <a:ext cx="1887" cy="334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2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03" name="Freeform 105"/>
            <p:cNvSpPr>
              <a:spLocks/>
            </p:cNvSpPr>
            <p:nvPr/>
          </p:nvSpPr>
          <p:spPr bwMode="auto">
            <a:xfrm>
              <a:off x="3418652" y="3521094"/>
              <a:ext cx="1887" cy="334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1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04" name="Freeform 106"/>
            <p:cNvSpPr>
              <a:spLocks/>
            </p:cNvSpPr>
            <p:nvPr/>
          </p:nvSpPr>
          <p:spPr bwMode="auto">
            <a:xfrm>
              <a:off x="3429973" y="3669938"/>
              <a:ext cx="1887" cy="5017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1" y="1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05" name="Freeform 107"/>
            <p:cNvSpPr>
              <a:spLocks/>
            </p:cNvSpPr>
            <p:nvPr/>
          </p:nvSpPr>
          <p:spPr bwMode="auto">
            <a:xfrm>
              <a:off x="3435633" y="3654887"/>
              <a:ext cx="1887" cy="167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06" name="Freeform 108"/>
            <p:cNvSpPr>
              <a:spLocks/>
            </p:cNvSpPr>
            <p:nvPr/>
          </p:nvSpPr>
          <p:spPr bwMode="auto">
            <a:xfrm>
              <a:off x="3431859" y="3559560"/>
              <a:ext cx="1887" cy="16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07" name="Freeform 109"/>
            <p:cNvSpPr>
              <a:spLocks/>
            </p:cNvSpPr>
            <p:nvPr/>
          </p:nvSpPr>
          <p:spPr bwMode="auto">
            <a:xfrm>
              <a:off x="3416766" y="3531129"/>
              <a:ext cx="3773" cy="167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08" name="Freeform 110"/>
            <p:cNvSpPr>
              <a:spLocks/>
            </p:cNvSpPr>
            <p:nvPr/>
          </p:nvSpPr>
          <p:spPr bwMode="auto">
            <a:xfrm>
              <a:off x="3411105" y="3643180"/>
              <a:ext cx="3773" cy="1672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2" y="1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09" name="Freeform 111"/>
            <p:cNvSpPr>
              <a:spLocks/>
            </p:cNvSpPr>
            <p:nvPr/>
          </p:nvSpPr>
          <p:spPr bwMode="auto">
            <a:xfrm>
              <a:off x="3414879" y="3519422"/>
              <a:ext cx="1887" cy="167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10" name="Freeform 112"/>
            <p:cNvSpPr>
              <a:spLocks/>
            </p:cNvSpPr>
            <p:nvPr/>
          </p:nvSpPr>
          <p:spPr bwMode="auto">
            <a:xfrm>
              <a:off x="3431859" y="3634818"/>
              <a:ext cx="1887" cy="5017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3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11" name="Freeform 113"/>
            <p:cNvSpPr>
              <a:spLocks/>
            </p:cNvSpPr>
            <p:nvPr/>
          </p:nvSpPr>
          <p:spPr bwMode="auto">
            <a:xfrm>
              <a:off x="3435633" y="3705059"/>
              <a:ext cx="1887" cy="167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12" name="Freeform 114"/>
            <p:cNvSpPr>
              <a:spLocks/>
            </p:cNvSpPr>
            <p:nvPr/>
          </p:nvSpPr>
          <p:spPr bwMode="auto">
            <a:xfrm>
              <a:off x="3416766" y="3522767"/>
              <a:ext cx="1887" cy="50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13" name="Freeform 115"/>
            <p:cNvSpPr>
              <a:spLocks/>
            </p:cNvSpPr>
            <p:nvPr/>
          </p:nvSpPr>
          <p:spPr bwMode="auto">
            <a:xfrm>
              <a:off x="3433746" y="3648197"/>
              <a:ext cx="1887" cy="334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14" name="Freeform 116"/>
            <p:cNvSpPr>
              <a:spLocks/>
            </p:cNvSpPr>
            <p:nvPr/>
          </p:nvSpPr>
          <p:spPr bwMode="auto">
            <a:xfrm>
              <a:off x="3431859" y="3591335"/>
              <a:ext cx="1887" cy="16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15" name="Freeform 117"/>
            <p:cNvSpPr>
              <a:spLocks/>
            </p:cNvSpPr>
            <p:nvPr/>
          </p:nvSpPr>
          <p:spPr bwMode="auto">
            <a:xfrm>
              <a:off x="2952635" y="3853903"/>
              <a:ext cx="1887" cy="6690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0" y="0"/>
                </a:cxn>
                <a:cxn ang="0">
                  <a:pos x="1" y="4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0" y="0"/>
                  </a:lnTo>
                  <a:lnTo>
                    <a:pt x="1" y="4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16" name="Freeform 118"/>
            <p:cNvSpPr>
              <a:spLocks/>
            </p:cNvSpPr>
            <p:nvPr/>
          </p:nvSpPr>
          <p:spPr bwMode="auto">
            <a:xfrm>
              <a:off x="2703590" y="3991040"/>
              <a:ext cx="9434" cy="334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17" name="Freeform 119"/>
            <p:cNvSpPr>
              <a:spLocks/>
            </p:cNvSpPr>
            <p:nvPr/>
          </p:nvSpPr>
          <p:spPr bwMode="auto">
            <a:xfrm>
              <a:off x="2784718" y="2972546"/>
              <a:ext cx="1887" cy="669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18" name="Freeform 120"/>
            <p:cNvSpPr>
              <a:spLocks/>
            </p:cNvSpPr>
            <p:nvPr/>
          </p:nvSpPr>
          <p:spPr bwMode="auto">
            <a:xfrm>
              <a:off x="1843251" y="3049477"/>
              <a:ext cx="271686" cy="456566"/>
            </a:xfrm>
            <a:custGeom>
              <a:avLst/>
              <a:gdLst/>
              <a:ahLst/>
              <a:cxnLst>
                <a:cxn ang="0">
                  <a:pos x="141" y="68"/>
                </a:cxn>
                <a:cxn ang="0">
                  <a:pos x="127" y="60"/>
                </a:cxn>
                <a:cxn ang="0">
                  <a:pos x="114" y="50"/>
                </a:cxn>
                <a:cxn ang="0">
                  <a:pos x="100" y="42"/>
                </a:cxn>
                <a:cxn ang="0">
                  <a:pos x="85" y="33"/>
                </a:cxn>
                <a:cxn ang="0">
                  <a:pos x="71" y="25"/>
                </a:cxn>
                <a:cxn ang="0">
                  <a:pos x="57" y="17"/>
                </a:cxn>
                <a:cxn ang="0">
                  <a:pos x="43" y="8"/>
                </a:cxn>
                <a:cxn ang="0">
                  <a:pos x="29" y="0"/>
                </a:cxn>
                <a:cxn ang="0">
                  <a:pos x="16" y="8"/>
                </a:cxn>
                <a:cxn ang="0">
                  <a:pos x="17" y="20"/>
                </a:cxn>
                <a:cxn ang="0">
                  <a:pos x="19" y="33"/>
                </a:cxn>
                <a:cxn ang="0">
                  <a:pos x="31" y="53"/>
                </a:cxn>
                <a:cxn ang="0">
                  <a:pos x="28" y="61"/>
                </a:cxn>
                <a:cxn ang="0">
                  <a:pos x="27" y="74"/>
                </a:cxn>
                <a:cxn ang="0">
                  <a:pos x="26" y="86"/>
                </a:cxn>
                <a:cxn ang="0">
                  <a:pos x="26" y="99"/>
                </a:cxn>
                <a:cxn ang="0">
                  <a:pos x="25" y="113"/>
                </a:cxn>
                <a:cxn ang="0">
                  <a:pos x="18" y="122"/>
                </a:cxn>
                <a:cxn ang="0">
                  <a:pos x="12" y="133"/>
                </a:cxn>
                <a:cxn ang="0">
                  <a:pos x="6" y="143"/>
                </a:cxn>
                <a:cxn ang="0">
                  <a:pos x="0" y="154"/>
                </a:cxn>
                <a:cxn ang="0">
                  <a:pos x="0" y="167"/>
                </a:cxn>
                <a:cxn ang="0">
                  <a:pos x="6" y="178"/>
                </a:cxn>
                <a:cxn ang="0">
                  <a:pos x="12" y="178"/>
                </a:cxn>
                <a:cxn ang="0">
                  <a:pos x="18" y="195"/>
                </a:cxn>
                <a:cxn ang="0">
                  <a:pos x="20" y="214"/>
                </a:cxn>
                <a:cxn ang="0">
                  <a:pos x="29" y="231"/>
                </a:cxn>
                <a:cxn ang="0">
                  <a:pos x="13" y="231"/>
                </a:cxn>
                <a:cxn ang="0">
                  <a:pos x="6" y="236"/>
                </a:cxn>
                <a:cxn ang="0">
                  <a:pos x="18" y="251"/>
                </a:cxn>
                <a:cxn ang="0">
                  <a:pos x="27" y="273"/>
                </a:cxn>
                <a:cxn ang="0">
                  <a:pos x="40" y="268"/>
                </a:cxn>
                <a:cxn ang="0">
                  <a:pos x="43" y="270"/>
                </a:cxn>
                <a:cxn ang="0">
                  <a:pos x="50" y="269"/>
                </a:cxn>
                <a:cxn ang="0">
                  <a:pos x="71" y="265"/>
                </a:cxn>
                <a:cxn ang="0">
                  <a:pos x="77" y="257"/>
                </a:cxn>
                <a:cxn ang="0">
                  <a:pos x="75" y="251"/>
                </a:cxn>
                <a:cxn ang="0">
                  <a:pos x="94" y="246"/>
                </a:cxn>
                <a:cxn ang="0">
                  <a:pos x="105" y="232"/>
                </a:cxn>
                <a:cxn ang="0">
                  <a:pos x="116" y="218"/>
                </a:cxn>
                <a:cxn ang="0">
                  <a:pos x="130" y="215"/>
                </a:cxn>
                <a:cxn ang="0">
                  <a:pos x="127" y="206"/>
                </a:cxn>
                <a:cxn ang="0">
                  <a:pos x="125" y="196"/>
                </a:cxn>
                <a:cxn ang="0">
                  <a:pos x="120" y="184"/>
                </a:cxn>
                <a:cxn ang="0">
                  <a:pos x="115" y="182"/>
                </a:cxn>
                <a:cxn ang="0">
                  <a:pos x="119" y="170"/>
                </a:cxn>
                <a:cxn ang="0">
                  <a:pos x="121" y="162"/>
                </a:cxn>
                <a:cxn ang="0">
                  <a:pos x="122" y="157"/>
                </a:cxn>
                <a:cxn ang="0">
                  <a:pos x="122" y="151"/>
                </a:cxn>
                <a:cxn ang="0">
                  <a:pos x="130" y="138"/>
                </a:cxn>
                <a:cxn ang="0">
                  <a:pos x="134" y="134"/>
                </a:cxn>
                <a:cxn ang="0">
                  <a:pos x="144" y="133"/>
                </a:cxn>
                <a:cxn ang="0">
                  <a:pos x="143" y="116"/>
                </a:cxn>
                <a:cxn ang="0">
                  <a:pos x="143" y="100"/>
                </a:cxn>
                <a:cxn ang="0">
                  <a:pos x="141" y="84"/>
                </a:cxn>
                <a:cxn ang="0">
                  <a:pos x="141" y="68"/>
                </a:cxn>
              </a:cxnLst>
              <a:rect l="0" t="0" r="r" b="b"/>
              <a:pathLst>
                <a:path w="144" h="273">
                  <a:moveTo>
                    <a:pt x="141" y="68"/>
                  </a:moveTo>
                  <a:lnTo>
                    <a:pt x="127" y="60"/>
                  </a:lnTo>
                  <a:lnTo>
                    <a:pt x="114" y="50"/>
                  </a:lnTo>
                  <a:lnTo>
                    <a:pt x="100" y="42"/>
                  </a:lnTo>
                  <a:lnTo>
                    <a:pt x="85" y="33"/>
                  </a:lnTo>
                  <a:lnTo>
                    <a:pt x="71" y="25"/>
                  </a:lnTo>
                  <a:lnTo>
                    <a:pt x="57" y="17"/>
                  </a:lnTo>
                  <a:lnTo>
                    <a:pt x="43" y="8"/>
                  </a:lnTo>
                  <a:lnTo>
                    <a:pt x="29" y="0"/>
                  </a:lnTo>
                  <a:lnTo>
                    <a:pt x="16" y="8"/>
                  </a:lnTo>
                  <a:lnTo>
                    <a:pt x="17" y="20"/>
                  </a:lnTo>
                  <a:lnTo>
                    <a:pt x="19" y="33"/>
                  </a:lnTo>
                  <a:lnTo>
                    <a:pt x="31" y="53"/>
                  </a:lnTo>
                  <a:lnTo>
                    <a:pt x="28" y="61"/>
                  </a:lnTo>
                  <a:lnTo>
                    <a:pt x="27" y="74"/>
                  </a:lnTo>
                  <a:lnTo>
                    <a:pt x="26" y="86"/>
                  </a:lnTo>
                  <a:lnTo>
                    <a:pt x="26" y="99"/>
                  </a:lnTo>
                  <a:lnTo>
                    <a:pt x="25" y="113"/>
                  </a:lnTo>
                  <a:lnTo>
                    <a:pt x="18" y="122"/>
                  </a:lnTo>
                  <a:lnTo>
                    <a:pt x="12" y="133"/>
                  </a:lnTo>
                  <a:lnTo>
                    <a:pt x="6" y="143"/>
                  </a:lnTo>
                  <a:lnTo>
                    <a:pt x="0" y="154"/>
                  </a:lnTo>
                  <a:lnTo>
                    <a:pt x="0" y="167"/>
                  </a:lnTo>
                  <a:lnTo>
                    <a:pt x="6" y="178"/>
                  </a:lnTo>
                  <a:lnTo>
                    <a:pt x="12" y="178"/>
                  </a:lnTo>
                  <a:lnTo>
                    <a:pt x="18" y="195"/>
                  </a:lnTo>
                  <a:lnTo>
                    <a:pt x="20" y="214"/>
                  </a:lnTo>
                  <a:lnTo>
                    <a:pt x="29" y="231"/>
                  </a:lnTo>
                  <a:lnTo>
                    <a:pt x="13" y="231"/>
                  </a:lnTo>
                  <a:lnTo>
                    <a:pt x="6" y="236"/>
                  </a:lnTo>
                  <a:lnTo>
                    <a:pt x="18" y="251"/>
                  </a:lnTo>
                  <a:lnTo>
                    <a:pt x="27" y="273"/>
                  </a:lnTo>
                  <a:lnTo>
                    <a:pt x="40" y="268"/>
                  </a:lnTo>
                  <a:lnTo>
                    <a:pt x="43" y="270"/>
                  </a:lnTo>
                  <a:lnTo>
                    <a:pt x="50" y="269"/>
                  </a:lnTo>
                  <a:lnTo>
                    <a:pt x="71" y="265"/>
                  </a:lnTo>
                  <a:lnTo>
                    <a:pt x="77" y="257"/>
                  </a:lnTo>
                  <a:lnTo>
                    <a:pt x="75" y="251"/>
                  </a:lnTo>
                  <a:lnTo>
                    <a:pt x="94" y="246"/>
                  </a:lnTo>
                  <a:lnTo>
                    <a:pt x="105" y="232"/>
                  </a:lnTo>
                  <a:lnTo>
                    <a:pt x="116" y="218"/>
                  </a:lnTo>
                  <a:lnTo>
                    <a:pt x="130" y="215"/>
                  </a:lnTo>
                  <a:lnTo>
                    <a:pt x="127" y="206"/>
                  </a:lnTo>
                  <a:lnTo>
                    <a:pt x="125" y="196"/>
                  </a:lnTo>
                  <a:lnTo>
                    <a:pt x="120" y="184"/>
                  </a:lnTo>
                  <a:lnTo>
                    <a:pt x="115" y="182"/>
                  </a:lnTo>
                  <a:lnTo>
                    <a:pt x="119" y="170"/>
                  </a:lnTo>
                  <a:lnTo>
                    <a:pt x="121" y="162"/>
                  </a:lnTo>
                  <a:lnTo>
                    <a:pt x="122" y="157"/>
                  </a:lnTo>
                  <a:lnTo>
                    <a:pt x="122" y="151"/>
                  </a:lnTo>
                  <a:lnTo>
                    <a:pt x="130" y="138"/>
                  </a:lnTo>
                  <a:lnTo>
                    <a:pt x="134" y="134"/>
                  </a:lnTo>
                  <a:lnTo>
                    <a:pt x="144" y="133"/>
                  </a:lnTo>
                  <a:lnTo>
                    <a:pt x="143" y="116"/>
                  </a:lnTo>
                  <a:lnTo>
                    <a:pt x="143" y="100"/>
                  </a:lnTo>
                  <a:lnTo>
                    <a:pt x="141" y="84"/>
                  </a:lnTo>
                  <a:lnTo>
                    <a:pt x="141" y="68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19" name="Freeform 121"/>
            <p:cNvSpPr>
              <a:spLocks/>
            </p:cNvSpPr>
            <p:nvPr/>
          </p:nvSpPr>
          <p:spPr bwMode="auto">
            <a:xfrm>
              <a:off x="2584727" y="3362216"/>
              <a:ext cx="39621" cy="45155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7" y="27"/>
                </a:cxn>
                <a:cxn ang="0">
                  <a:pos x="21" y="19"/>
                </a:cxn>
                <a:cxn ang="0">
                  <a:pos x="14" y="0"/>
                </a:cxn>
                <a:cxn ang="0">
                  <a:pos x="10" y="1"/>
                </a:cxn>
                <a:cxn ang="0">
                  <a:pos x="0" y="27"/>
                </a:cxn>
              </a:cxnLst>
              <a:rect l="0" t="0" r="r" b="b"/>
              <a:pathLst>
                <a:path w="21" h="27">
                  <a:moveTo>
                    <a:pt x="0" y="27"/>
                  </a:moveTo>
                  <a:lnTo>
                    <a:pt x="17" y="27"/>
                  </a:lnTo>
                  <a:lnTo>
                    <a:pt x="21" y="19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0" y="27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20" name="Freeform 122"/>
            <p:cNvSpPr>
              <a:spLocks/>
            </p:cNvSpPr>
            <p:nvPr/>
          </p:nvSpPr>
          <p:spPr bwMode="auto">
            <a:xfrm>
              <a:off x="2439451" y="3205010"/>
              <a:ext cx="175464" cy="165568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2" y="63"/>
                </a:cxn>
                <a:cxn ang="0">
                  <a:pos x="3" y="40"/>
                </a:cxn>
                <a:cxn ang="0">
                  <a:pos x="9" y="18"/>
                </a:cxn>
                <a:cxn ang="0">
                  <a:pos x="17" y="11"/>
                </a:cxn>
                <a:cxn ang="0">
                  <a:pos x="26" y="3"/>
                </a:cxn>
                <a:cxn ang="0">
                  <a:pos x="28" y="0"/>
                </a:cxn>
                <a:cxn ang="0">
                  <a:pos x="32" y="13"/>
                </a:cxn>
                <a:cxn ang="0">
                  <a:pos x="37" y="26"/>
                </a:cxn>
                <a:cxn ang="0">
                  <a:pos x="41" y="37"/>
                </a:cxn>
                <a:cxn ang="0">
                  <a:pos x="46" y="50"/>
                </a:cxn>
                <a:cxn ang="0">
                  <a:pos x="46" y="45"/>
                </a:cxn>
                <a:cxn ang="0">
                  <a:pos x="51" y="48"/>
                </a:cxn>
                <a:cxn ang="0">
                  <a:pos x="61" y="57"/>
                </a:cxn>
                <a:cxn ang="0">
                  <a:pos x="77" y="73"/>
                </a:cxn>
                <a:cxn ang="0">
                  <a:pos x="93" y="89"/>
                </a:cxn>
                <a:cxn ang="0">
                  <a:pos x="93" y="93"/>
                </a:cxn>
                <a:cxn ang="0">
                  <a:pos x="91" y="94"/>
                </a:cxn>
                <a:cxn ang="0">
                  <a:pos x="87" y="95"/>
                </a:cxn>
                <a:cxn ang="0">
                  <a:pos x="80" y="99"/>
                </a:cxn>
                <a:cxn ang="0">
                  <a:pos x="79" y="95"/>
                </a:cxn>
                <a:cxn ang="0">
                  <a:pos x="67" y="91"/>
                </a:cxn>
                <a:cxn ang="0">
                  <a:pos x="58" y="80"/>
                </a:cxn>
                <a:cxn ang="0">
                  <a:pos x="54" y="74"/>
                </a:cxn>
                <a:cxn ang="0">
                  <a:pos x="45" y="70"/>
                </a:cxn>
                <a:cxn ang="0">
                  <a:pos x="38" y="67"/>
                </a:cxn>
                <a:cxn ang="0">
                  <a:pos x="29" y="69"/>
                </a:cxn>
                <a:cxn ang="0">
                  <a:pos x="22" y="61"/>
                </a:cxn>
                <a:cxn ang="0">
                  <a:pos x="20" y="74"/>
                </a:cxn>
                <a:cxn ang="0">
                  <a:pos x="13" y="69"/>
                </a:cxn>
                <a:cxn ang="0">
                  <a:pos x="7" y="77"/>
                </a:cxn>
                <a:cxn ang="0">
                  <a:pos x="0" y="76"/>
                </a:cxn>
              </a:cxnLst>
              <a:rect l="0" t="0" r="r" b="b"/>
              <a:pathLst>
                <a:path w="93" h="99">
                  <a:moveTo>
                    <a:pt x="0" y="76"/>
                  </a:moveTo>
                  <a:lnTo>
                    <a:pt x="2" y="63"/>
                  </a:lnTo>
                  <a:lnTo>
                    <a:pt x="3" y="40"/>
                  </a:lnTo>
                  <a:lnTo>
                    <a:pt x="9" y="18"/>
                  </a:lnTo>
                  <a:lnTo>
                    <a:pt x="17" y="11"/>
                  </a:lnTo>
                  <a:lnTo>
                    <a:pt x="26" y="3"/>
                  </a:lnTo>
                  <a:lnTo>
                    <a:pt x="28" y="0"/>
                  </a:lnTo>
                  <a:lnTo>
                    <a:pt x="32" y="13"/>
                  </a:lnTo>
                  <a:lnTo>
                    <a:pt x="37" y="26"/>
                  </a:lnTo>
                  <a:lnTo>
                    <a:pt x="41" y="37"/>
                  </a:lnTo>
                  <a:lnTo>
                    <a:pt x="46" y="50"/>
                  </a:lnTo>
                  <a:lnTo>
                    <a:pt x="46" y="45"/>
                  </a:lnTo>
                  <a:lnTo>
                    <a:pt x="51" y="48"/>
                  </a:lnTo>
                  <a:lnTo>
                    <a:pt x="61" y="57"/>
                  </a:lnTo>
                  <a:lnTo>
                    <a:pt x="77" y="73"/>
                  </a:lnTo>
                  <a:lnTo>
                    <a:pt x="93" y="89"/>
                  </a:lnTo>
                  <a:lnTo>
                    <a:pt x="93" y="93"/>
                  </a:lnTo>
                  <a:lnTo>
                    <a:pt x="91" y="94"/>
                  </a:lnTo>
                  <a:lnTo>
                    <a:pt x="87" y="95"/>
                  </a:lnTo>
                  <a:lnTo>
                    <a:pt x="80" y="99"/>
                  </a:lnTo>
                  <a:lnTo>
                    <a:pt x="79" y="95"/>
                  </a:lnTo>
                  <a:lnTo>
                    <a:pt x="67" y="91"/>
                  </a:lnTo>
                  <a:lnTo>
                    <a:pt x="58" y="80"/>
                  </a:lnTo>
                  <a:lnTo>
                    <a:pt x="54" y="74"/>
                  </a:lnTo>
                  <a:lnTo>
                    <a:pt x="45" y="70"/>
                  </a:lnTo>
                  <a:lnTo>
                    <a:pt x="38" y="67"/>
                  </a:lnTo>
                  <a:lnTo>
                    <a:pt x="29" y="69"/>
                  </a:lnTo>
                  <a:lnTo>
                    <a:pt x="22" y="61"/>
                  </a:lnTo>
                  <a:lnTo>
                    <a:pt x="20" y="74"/>
                  </a:lnTo>
                  <a:lnTo>
                    <a:pt x="13" y="69"/>
                  </a:lnTo>
                  <a:lnTo>
                    <a:pt x="7" y="77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21" name="Freeform 123"/>
            <p:cNvSpPr>
              <a:spLocks/>
            </p:cNvSpPr>
            <p:nvPr/>
          </p:nvSpPr>
          <p:spPr bwMode="auto">
            <a:xfrm>
              <a:off x="2356436" y="3307027"/>
              <a:ext cx="394322" cy="314412"/>
            </a:xfrm>
            <a:custGeom>
              <a:avLst/>
              <a:gdLst/>
              <a:ahLst/>
              <a:cxnLst>
                <a:cxn ang="0">
                  <a:pos x="71" y="185"/>
                </a:cxn>
                <a:cxn ang="0">
                  <a:pos x="54" y="172"/>
                </a:cxn>
                <a:cxn ang="0">
                  <a:pos x="42" y="170"/>
                </a:cxn>
                <a:cxn ang="0">
                  <a:pos x="38" y="156"/>
                </a:cxn>
                <a:cxn ang="0">
                  <a:pos x="30" y="152"/>
                </a:cxn>
                <a:cxn ang="0">
                  <a:pos x="25" y="141"/>
                </a:cxn>
                <a:cxn ang="0">
                  <a:pos x="20" y="129"/>
                </a:cxn>
                <a:cxn ang="0">
                  <a:pos x="6" y="115"/>
                </a:cxn>
                <a:cxn ang="0">
                  <a:pos x="0" y="111"/>
                </a:cxn>
                <a:cxn ang="0">
                  <a:pos x="6" y="104"/>
                </a:cxn>
                <a:cxn ang="0">
                  <a:pos x="15" y="101"/>
                </a:cxn>
                <a:cxn ang="0">
                  <a:pos x="17" y="83"/>
                </a:cxn>
                <a:cxn ang="0">
                  <a:pos x="19" y="63"/>
                </a:cxn>
                <a:cxn ang="0">
                  <a:pos x="27" y="62"/>
                </a:cxn>
                <a:cxn ang="0">
                  <a:pos x="30" y="42"/>
                </a:cxn>
                <a:cxn ang="0">
                  <a:pos x="44" y="15"/>
                </a:cxn>
                <a:cxn ang="0">
                  <a:pos x="51" y="16"/>
                </a:cxn>
                <a:cxn ang="0">
                  <a:pos x="57" y="8"/>
                </a:cxn>
                <a:cxn ang="0">
                  <a:pos x="64" y="13"/>
                </a:cxn>
                <a:cxn ang="0">
                  <a:pos x="66" y="0"/>
                </a:cxn>
                <a:cxn ang="0">
                  <a:pos x="73" y="8"/>
                </a:cxn>
                <a:cxn ang="0">
                  <a:pos x="82" y="6"/>
                </a:cxn>
                <a:cxn ang="0">
                  <a:pos x="89" y="9"/>
                </a:cxn>
                <a:cxn ang="0">
                  <a:pos x="98" y="13"/>
                </a:cxn>
                <a:cxn ang="0">
                  <a:pos x="102" y="19"/>
                </a:cxn>
                <a:cxn ang="0">
                  <a:pos x="111" y="30"/>
                </a:cxn>
                <a:cxn ang="0">
                  <a:pos x="123" y="34"/>
                </a:cxn>
                <a:cxn ang="0">
                  <a:pos x="124" y="38"/>
                </a:cxn>
                <a:cxn ang="0">
                  <a:pos x="131" y="34"/>
                </a:cxn>
                <a:cxn ang="0">
                  <a:pos x="121" y="60"/>
                </a:cxn>
                <a:cxn ang="0">
                  <a:pos x="138" y="60"/>
                </a:cxn>
                <a:cxn ang="0">
                  <a:pos x="135" y="69"/>
                </a:cxn>
                <a:cxn ang="0">
                  <a:pos x="145" y="82"/>
                </a:cxn>
                <a:cxn ang="0">
                  <a:pos x="154" y="94"/>
                </a:cxn>
                <a:cxn ang="0">
                  <a:pos x="164" y="98"/>
                </a:cxn>
                <a:cxn ang="0">
                  <a:pos x="175" y="103"/>
                </a:cxn>
                <a:cxn ang="0">
                  <a:pos x="186" y="107"/>
                </a:cxn>
                <a:cxn ang="0">
                  <a:pos x="196" y="111"/>
                </a:cxn>
                <a:cxn ang="0">
                  <a:pos x="209" y="111"/>
                </a:cxn>
                <a:cxn ang="0">
                  <a:pos x="200" y="125"/>
                </a:cxn>
                <a:cxn ang="0">
                  <a:pos x="189" y="137"/>
                </a:cxn>
                <a:cxn ang="0">
                  <a:pos x="178" y="151"/>
                </a:cxn>
                <a:cxn ang="0">
                  <a:pos x="169" y="164"/>
                </a:cxn>
                <a:cxn ang="0">
                  <a:pos x="157" y="165"/>
                </a:cxn>
                <a:cxn ang="0">
                  <a:pos x="146" y="166"/>
                </a:cxn>
                <a:cxn ang="0">
                  <a:pos x="132" y="177"/>
                </a:cxn>
                <a:cxn ang="0">
                  <a:pos x="126" y="180"/>
                </a:cxn>
                <a:cxn ang="0">
                  <a:pos x="112" y="178"/>
                </a:cxn>
                <a:cxn ang="0">
                  <a:pos x="97" y="182"/>
                </a:cxn>
                <a:cxn ang="0">
                  <a:pos x="90" y="188"/>
                </a:cxn>
                <a:cxn ang="0">
                  <a:pos x="71" y="185"/>
                </a:cxn>
              </a:cxnLst>
              <a:rect l="0" t="0" r="r" b="b"/>
              <a:pathLst>
                <a:path w="209" h="188">
                  <a:moveTo>
                    <a:pt x="71" y="185"/>
                  </a:moveTo>
                  <a:lnTo>
                    <a:pt x="54" y="172"/>
                  </a:lnTo>
                  <a:lnTo>
                    <a:pt x="42" y="170"/>
                  </a:lnTo>
                  <a:lnTo>
                    <a:pt x="38" y="156"/>
                  </a:lnTo>
                  <a:lnTo>
                    <a:pt x="30" y="152"/>
                  </a:lnTo>
                  <a:lnTo>
                    <a:pt x="25" y="141"/>
                  </a:lnTo>
                  <a:lnTo>
                    <a:pt x="20" y="129"/>
                  </a:lnTo>
                  <a:lnTo>
                    <a:pt x="6" y="115"/>
                  </a:lnTo>
                  <a:lnTo>
                    <a:pt x="0" y="111"/>
                  </a:lnTo>
                  <a:lnTo>
                    <a:pt x="6" y="104"/>
                  </a:lnTo>
                  <a:lnTo>
                    <a:pt x="15" y="101"/>
                  </a:lnTo>
                  <a:lnTo>
                    <a:pt x="17" y="83"/>
                  </a:lnTo>
                  <a:lnTo>
                    <a:pt x="19" y="63"/>
                  </a:lnTo>
                  <a:lnTo>
                    <a:pt x="27" y="62"/>
                  </a:lnTo>
                  <a:lnTo>
                    <a:pt x="30" y="42"/>
                  </a:lnTo>
                  <a:lnTo>
                    <a:pt x="44" y="15"/>
                  </a:lnTo>
                  <a:lnTo>
                    <a:pt x="51" y="16"/>
                  </a:lnTo>
                  <a:lnTo>
                    <a:pt x="57" y="8"/>
                  </a:lnTo>
                  <a:lnTo>
                    <a:pt x="64" y="13"/>
                  </a:lnTo>
                  <a:lnTo>
                    <a:pt x="66" y="0"/>
                  </a:lnTo>
                  <a:lnTo>
                    <a:pt x="73" y="8"/>
                  </a:lnTo>
                  <a:lnTo>
                    <a:pt x="82" y="6"/>
                  </a:lnTo>
                  <a:lnTo>
                    <a:pt x="89" y="9"/>
                  </a:lnTo>
                  <a:lnTo>
                    <a:pt x="98" y="13"/>
                  </a:lnTo>
                  <a:lnTo>
                    <a:pt x="102" y="19"/>
                  </a:lnTo>
                  <a:lnTo>
                    <a:pt x="111" y="30"/>
                  </a:lnTo>
                  <a:lnTo>
                    <a:pt x="123" y="34"/>
                  </a:lnTo>
                  <a:lnTo>
                    <a:pt x="124" y="38"/>
                  </a:lnTo>
                  <a:lnTo>
                    <a:pt x="131" y="34"/>
                  </a:lnTo>
                  <a:lnTo>
                    <a:pt x="121" y="60"/>
                  </a:lnTo>
                  <a:lnTo>
                    <a:pt x="138" y="60"/>
                  </a:lnTo>
                  <a:lnTo>
                    <a:pt x="135" y="69"/>
                  </a:lnTo>
                  <a:lnTo>
                    <a:pt x="145" y="82"/>
                  </a:lnTo>
                  <a:lnTo>
                    <a:pt x="154" y="94"/>
                  </a:lnTo>
                  <a:lnTo>
                    <a:pt x="164" y="98"/>
                  </a:lnTo>
                  <a:lnTo>
                    <a:pt x="175" y="103"/>
                  </a:lnTo>
                  <a:lnTo>
                    <a:pt x="186" y="107"/>
                  </a:lnTo>
                  <a:lnTo>
                    <a:pt x="196" y="111"/>
                  </a:lnTo>
                  <a:lnTo>
                    <a:pt x="209" y="111"/>
                  </a:lnTo>
                  <a:lnTo>
                    <a:pt x="200" y="125"/>
                  </a:lnTo>
                  <a:lnTo>
                    <a:pt x="189" y="137"/>
                  </a:lnTo>
                  <a:lnTo>
                    <a:pt x="178" y="151"/>
                  </a:lnTo>
                  <a:lnTo>
                    <a:pt x="169" y="164"/>
                  </a:lnTo>
                  <a:lnTo>
                    <a:pt x="157" y="165"/>
                  </a:lnTo>
                  <a:lnTo>
                    <a:pt x="146" y="166"/>
                  </a:lnTo>
                  <a:lnTo>
                    <a:pt x="132" y="177"/>
                  </a:lnTo>
                  <a:lnTo>
                    <a:pt x="126" y="180"/>
                  </a:lnTo>
                  <a:lnTo>
                    <a:pt x="112" y="178"/>
                  </a:lnTo>
                  <a:lnTo>
                    <a:pt x="97" y="182"/>
                  </a:lnTo>
                  <a:lnTo>
                    <a:pt x="90" y="188"/>
                  </a:lnTo>
                  <a:lnTo>
                    <a:pt x="71" y="185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22" name="Freeform 124"/>
            <p:cNvSpPr>
              <a:spLocks/>
            </p:cNvSpPr>
            <p:nvPr/>
          </p:nvSpPr>
          <p:spPr bwMode="auto">
            <a:xfrm>
              <a:off x="2569634" y="3380613"/>
              <a:ext cx="266026" cy="389670"/>
            </a:xfrm>
            <a:custGeom>
              <a:avLst/>
              <a:gdLst/>
              <a:ahLst/>
              <a:cxnLst>
                <a:cxn ang="0">
                  <a:pos x="136" y="31"/>
                </a:cxn>
                <a:cxn ang="0">
                  <a:pos x="132" y="50"/>
                </a:cxn>
                <a:cxn ang="0">
                  <a:pos x="122" y="71"/>
                </a:cxn>
                <a:cxn ang="0">
                  <a:pos x="114" y="91"/>
                </a:cxn>
                <a:cxn ang="0">
                  <a:pos x="104" y="112"/>
                </a:cxn>
                <a:cxn ang="0">
                  <a:pos x="94" y="133"/>
                </a:cxn>
                <a:cxn ang="0">
                  <a:pos x="86" y="142"/>
                </a:cxn>
                <a:cxn ang="0">
                  <a:pos x="77" y="151"/>
                </a:cxn>
                <a:cxn ang="0">
                  <a:pos x="69" y="160"/>
                </a:cxn>
                <a:cxn ang="0">
                  <a:pos x="61" y="171"/>
                </a:cxn>
                <a:cxn ang="0">
                  <a:pos x="50" y="181"/>
                </a:cxn>
                <a:cxn ang="0">
                  <a:pos x="41" y="192"/>
                </a:cxn>
                <a:cxn ang="0">
                  <a:pos x="31" y="201"/>
                </a:cxn>
                <a:cxn ang="0">
                  <a:pos x="21" y="211"/>
                </a:cxn>
                <a:cxn ang="0">
                  <a:pos x="15" y="223"/>
                </a:cxn>
                <a:cxn ang="0">
                  <a:pos x="8" y="233"/>
                </a:cxn>
                <a:cxn ang="0">
                  <a:pos x="1" y="220"/>
                </a:cxn>
                <a:cxn ang="0">
                  <a:pos x="1" y="203"/>
                </a:cxn>
                <a:cxn ang="0">
                  <a:pos x="1" y="187"/>
                </a:cxn>
                <a:cxn ang="0">
                  <a:pos x="0" y="172"/>
                </a:cxn>
                <a:cxn ang="0">
                  <a:pos x="0" y="156"/>
                </a:cxn>
                <a:cxn ang="0">
                  <a:pos x="6" y="147"/>
                </a:cxn>
                <a:cxn ang="0">
                  <a:pos x="13" y="136"/>
                </a:cxn>
                <a:cxn ang="0">
                  <a:pos x="19" y="133"/>
                </a:cxn>
                <a:cxn ang="0">
                  <a:pos x="33" y="122"/>
                </a:cxn>
                <a:cxn ang="0">
                  <a:pos x="44" y="121"/>
                </a:cxn>
                <a:cxn ang="0">
                  <a:pos x="56" y="120"/>
                </a:cxn>
                <a:cxn ang="0">
                  <a:pos x="65" y="107"/>
                </a:cxn>
                <a:cxn ang="0">
                  <a:pos x="76" y="93"/>
                </a:cxn>
                <a:cxn ang="0">
                  <a:pos x="87" y="81"/>
                </a:cxn>
                <a:cxn ang="0">
                  <a:pos x="96" y="67"/>
                </a:cxn>
                <a:cxn ang="0">
                  <a:pos x="83" y="67"/>
                </a:cxn>
                <a:cxn ang="0">
                  <a:pos x="73" y="63"/>
                </a:cxn>
                <a:cxn ang="0">
                  <a:pos x="62" y="59"/>
                </a:cxn>
                <a:cxn ang="0">
                  <a:pos x="51" y="54"/>
                </a:cxn>
                <a:cxn ang="0">
                  <a:pos x="41" y="50"/>
                </a:cxn>
                <a:cxn ang="0">
                  <a:pos x="32" y="38"/>
                </a:cxn>
                <a:cxn ang="0">
                  <a:pos x="22" y="25"/>
                </a:cxn>
                <a:cxn ang="0">
                  <a:pos x="25" y="16"/>
                </a:cxn>
                <a:cxn ang="0">
                  <a:pos x="29" y="8"/>
                </a:cxn>
                <a:cxn ang="0">
                  <a:pos x="37" y="17"/>
                </a:cxn>
                <a:cxn ang="0">
                  <a:pos x="46" y="25"/>
                </a:cxn>
                <a:cxn ang="0">
                  <a:pos x="64" y="18"/>
                </a:cxn>
                <a:cxn ang="0">
                  <a:pos x="77" y="20"/>
                </a:cxn>
                <a:cxn ang="0">
                  <a:pos x="90" y="13"/>
                </a:cxn>
                <a:cxn ang="0">
                  <a:pos x="109" y="9"/>
                </a:cxn>
                <a:cxn ang="0">
                  <a:pos x="129" y="4"/>
                </a:cxn>
                <a:cxn ang="0">
                  <a:pos x="136" y="0"/>
                </a:cxn>
                <a:cxn ang="0">
                  <a:pos x="140" y="4"/>
                </a:cxn>
                <a:cxn ang="0">
                  <a:pos x="139" y="25"/>
                </a:cxn>
                <a:cxn ang="0">
                  <a:pos x="141" y="26"/>
                </a:cxn>
                <a:cxn ang="0">
                  <a:pos x="136" y="31"/>
                </a:cxn>
              </a:cxnLst>
              <a:rect l="0" t="0" r="r" b="b"/>
              <a:pathLst>
                <a:path w="141" h="233">
                  <a:moveTo>
                    <a:pt x="136" y="31"/>
                  </a:moveTo>
                  <a:lnTo>
                    <a:pt x="132" y="50"/>
                  </a:lnTo>
                  <a:lnTo>
                    <a:pt x="122" y="71"/>
                  </a:lnTo>
                  <a:lnTo>
                    <a:pt x="114" y="91"/>
                  </a:lnTo>
                  <a:lnTo>
                    <a:pt x="104" y="112"/>
                  </a:lnTo>
                  <a:lnTo>
                    <a:pt x="94" y="133"/>
                  </a:lnTo>
                  <a:lnTo>
                    <a:pt x="86" y="142"/>
                  </a:lnTo>
                  <a:lnTo>
                    <a:pt x="77" y="151"/>
                  </a:lnTo>
                  <a:lnTo>
                    <a:pt x="69" y="160"/>
                  </a:lnTo>
                  <a:lnTo>
                    <a:pt x="61" y="171"/>
                  </a:lnTo>
                  <a:lnTo>
                    <a:pt x="50" y="181"/>
                  </a:lnTo>
                  <a:lnTo>
                    <a:pt x="41" y="192"/>
                  </a:lnTo>
                  <a:lnTo>
                    <a:pt x="31" y="201"/>
                  </a:lnTo>
                  <a:lnTo>
                    <a:pt x="21" y="211"/>
                  </a:lnTo>
                  <a:lnTo>
                    <a:pt x="15" y="223"/>
                  </a:lnTo>
                  <a:lnTo>
                    <a:pt x="8" y="233"/>
                  </a:lnTo>
                  <a:lnTo>
                    <a:pt x="1" y="220"/>
                  </a:lnTo>
                  <a:lnTo>
                    <a:pt x="1" y="203"/>
                  </a:lnTo>
                  <a:lnTo>
                    <a:pt x="1" y="187"/>
                  </a:lnTo>
                  <a:lnTo>
                    <a:pt x="0" y="172"/>
                  </a:lnTo>
                  <a:lnTo>
                    <a:pt x="0" y="156"/>
                  </a:lnTo>
                  <a:lnTo>
                    <a:pt x="6" y="147"/>
                  </a:lnTo>
                  <a:lnTo>
                    <a:pt x="13" y="136"/>
                  </a:lnTo>
                  <a:lnTo>
                    <a:pt x="19" y="133"/>
                  </a:lnTo>
                  <a:lnTo>
                    <a:pt x="33" y="122"/>
                  </a:lnTo>
                  <a:lnTo>
                    <a:pt x="44" y="121"/>
                  </a:lnTo>
                  <a:lnTo>
                    <a:pt x="56" y="120"/>
                  </a:lnTo>
                  <a:lnTo>
                    <a:pt x="65" y="107"/>
                  </a:lnTo>
                  <a:lnTo>
                    <a:pt x="76" y="93"/>
                  </a:lnTo>
                  <a:lnTo>
                    <a:pt x="87" y="81"/>
                  </a:lnTo>
                  <a:lnTo>
                    <a:pt x="96" y="67"/>
                  </a:lnTo>
                  <a:lnTo>
                    <a:pt x="83" y="67"/>
                  </a:lnTo>
                  <a:lnTo>
                    <a:pt x="73" y="63"/>
                  </a:lnTo>
                  <a:lnTo>
                    <a:pt x="62" y="59"/>
                  </a:lnTo>
                  <a:lnTo>
                    <a:pt x="51" y="54"/>
                  </a:lnTo>
                  <a:lnTo>
                    <a:pt x="41" y="50"/>
                  </a:lnTo>
                  <a:lnTo>
                    <a:pt x="32" y="38"/>
                  </a:lnTo>
                  <a:lnTo>
                    <a:pt x="22" y="25"/>
                  </a:lnTo>
                  <a:lnTo>
                    <a:pt x="25" y="16"/>
                  </a:lnTo>
                  <a:lnTo>
                    <a:pt x="29" y="8"/>
                  </a:lnTo>
                  <a:lnTo>
                    <a:pt x="37" y="17"/>
                  </a:lnTo>
                  <a:lnTo>
                    <a:pt x="46" y="25"/>
                  </a:lnTo>
                  <a:lnTo>
                    <a:pt x="64" y="18"/>
                  </a:lnTo>
                  <a:lnTo>
                    <a:pt x="77" y="20"/>
                  </a:lnTo>
                  <a:lnTo>
                    <a:pt x="90" y="13"/>
                  </a:lnTo>
                  <a:lnTo>
                    <a:pt x="109" y="9"/>
                  </a:lnTo>
                  <a:lnTo>
                    <a:pt x="129" y="4"/>
                  </a:lnTo>
                  <a:lnTo>
                    <a:pt x="136" y="0"/>
                  </a:lnTo>
                  <a:lnTo>
                    <a:pt x="140" y="4"/>
                  </a:lnTo>
                  <a:lnTo>
                    <a:pt x="139" y="25"/>
                  </a:lnTo>
                  <a:lnTo>
                    <a:pt x="141" y="26"/>
                  </a:lnTo>
                  <a:lnTo>
                    <a:pt x="136" y="31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23" name="Freeform 125"/>
            <p:cNvSpPr>
              <a:spLocks/>
            </p:cNvSpPr>
            <p:nvPr/>
          </p:nvSpPr>
          <p:spPr bwMode="auto">
            <a:xfrm>
              <a:off x="2060223" y="3057839"/>
              <a:ext cx="428283" cy="563600"/>
            </a:xfrm>
            <a:custGeom>
              <a:avLst/>
              <a:gdLst/>
              <a:ahLst/>
              <a:cxnLst>
                <a:cxn ang="0">
                  <a:pos x="26" y="55"/>
                </a:cxn>
                <a:cxn ang="0">
                  <a:pos x="39" y="37"/>
                </a:cxn>
                <a:cxn ang="0">
                  <a:pos x="49" y="20"/>
                </a:cxn>
                <a:cxn ang="0">
                  <a:pos x="70" y="20"/>
                </a:cxn>
                <a:cxn ang="0">
                  <a:pos x="92" y="20"/>
                </a:cxn>
                <a:cxn ang="0">
                  <a:pos x="114" y="20"/>
                </a:cxn>
                <a:cxn ang="0">
                  <a:pos x="126" y="17"/>
                </a:cxn>
                <a:cxn ang="0">
                  <a:pos x="144" y="22"/>
                </a:cxn>
                <a:cxn ang="0">
                  <a:pos x="165" y="17"/>
                </a:cxn>
                <a:cxn ang="0">
                  <a:pos x="174" y="5"/>
                </a:cxn>
                <a:cxn ang="0">
                  <a:pos x="183" y="0"/>
                </a:cxn>
                <a:cxn ang="0">
                  <a:pos x="202" y="22"/>
                </a:cxn>
                <a:cxn ang="0">
                  <a:pos x="210" y="56"/>
                </a:cxn>
                <a:cxn ang="0">
                  <a:pos x="227" y="91"/>
                </a:cxn>
                <a:cxn ang="0">
                  <a:pos x="210" y="106"/>
                </a:cxn>
                <a:cxn ang="0">
                  <a:pos x="203" y="151"/>
                </a:cxn>
                <a:cxn ang="0">
                  <a:pos x="187" y="191"/>
                </a:cxn>
                <a:cxn ang="0">
                  <a:pos x="176" y="212"/>
                </a:cxn>
                <a:cxn ang="0">
                  <a:pos x="172" y="250"/>
                </a:cxn>
                <a:cxn ang="0">
                  <a:pos x="157" y="260"/>
                </a:cxn>
                <a:cxn ang="0">
                  <a:pos x="177" y="278"/>
                </a:cxn>
                <a:cxn ang="0">
                  <a:pos x="187" y="301"/>
                </a:cxn>
                <a:cxn ang="0">
                  <a:pos x="199" y="319"/>
                </a:cxn>
                <a:cxn ang="0">
                  <a:pos x="178" y="319"/>
                </a:cxn>
                <a:cxn ang="0">
                  <a:pos x="165" y="333"/>
                </a:cxn>
                <a:cxn ang="0">
                  <a:pos x="143" y="336"/>
                </a:cxn>
                <a:cxn ang="0">
                  <a:pos x="129" y="334"/>
                </a:cxn>
                <a:cxn ang="0">
                  <a:pos x="119" y="328"/>
                </a:cxn>
                <a:cxn ang="0">
                  <a:pos x="103" y="321"/>
                </a:cxn>
                <a:cxn ang="0">
                  <a:pos x="83" y="315"/>
                </a:cxn>
                <a:cxn ang="0">
                  <a:pos x="78" y="306"/>
                </a:cxn>
                <a:cxn ang="0">
                  <a:pos x="64" y="285"/>
                </a:cxn>
                <a:cxn ang="0">
                  <a:pos x="49" y="265"/>
                </a:cxn>
                <a:cxn ang="0">
                  <a:pos x="34" y="250"/>
                </a:cxn>
                <a:cxn ang="0">
                  <a:pos x="26" y="232"/>
                </a:cxn>
                <a:cxn ang="0">
                  <a:pos x="15" y="210"/>
                </a:cxn>
                <a:cxn ang="0">
                  <a:pos x="10" y="191"/>
                </a:cxn>
                <a:cxn ang="0">
                  <a:pos x="0" y="177"/>
                </a:cxn>
                <a:cxn ang="0">
                  <a:pos x="6" y="157"/>
                </a:cxn>
                <a:cxn ang="0">
                  <a:pos x="7" y="146"/>
                </a:cxn>
                <a:cxn ang="0">
                  <a:pos x="19" y="129"/>
                </a:cxn>
                <a:cxn ang="0">
                  <a:pos x="28" y="111"/>
                </a:cxn>
                <a:cxn ang="0">
                  <a:pos x="26" y="79"/>
                </a:cxn>
              </a:cxnLst>
              <a:rect l="0" t="0" r="r" b="b"/>
              <a:pathLst>
                <a:path w="227" h="337">
                  <a:moveTo>
                    <a:pt x="26" y="63"/>
                  </a:moveTo>
                  <a:lnTo>
                    <a:pt x="26" y="55"/>
                  </a:lnTo>
                  <a:lnTo>
                    <a:pt x="40" y="55"/>
                  </a:lnTo>
                  <a:lnTo>
                    <a:pt x="39" y="37"/>
                  </a:lnTo>
                  <a:lnTo>
                    <a:pt x="38" y="20"/>
                  </a:lnTo>
                  <a:lnTo>
                    <a:pt x="49" y="20"/>
                  </a:lnTo>
                  <a:lnTo>
                    <a:pt x="60" y="20"/>
                  </a:lnTo>
                  <a:lnTo>
                    <a:pt x="70" y="20"/>
                  </a:lnTo>
                  <a:lnTo>
                    <a:pt x="81" y="20"/>
                  </a:lnTo>
                  <a:lnTo>
                    <a:pt x="92" y="20"/>
                  </a:lnTo>
                  <a:lnTo>
                    <a:pt x="104" y="20"/>
                  </a:lnTo>
                  <a:lnTo>
                    <a:pt x="114" y="20"/>
                  </a:lnTo>
                  <a:lnTo>
                    <a:pt x="125" y="20"/>
                  </a:lnTo>
                  <a:lnTo>
                    <a:pt x="126" y="17"/>
                  </a:lnTo>
                  <a:lnTo>
                    <a:pt x="127" y="20"/>
                  </a:lnTo>
                  <a:lnTo>
                    <a:pt x="144" y="22"/>
                  </a:lnTo>
                  <a:lnTo>
                    <a:pt x="162" y="25"/>
                  </a:lnTo>
                  <a:lnTo>
                    <a:pt x="165" y="17"/>
                  </a:lnTo>
                  <a:lnTo>
                    <a:pt x="172" y="15"/>
                  </a:lnTo>
                  <a:lnTo>
                    <a:pt x="174" y="5"/>
                  </a:lnTo>
                  <a:lnTo>
                    <a:pt x="179" y="7"/>
                  </a:lnTo>
                  <a:lnTo>
                    <a:pt x="183" y="0"/>
                  </a:lnTo>
                  <a:lnTo>
                    <a:pt x="193" y="12"/>
                  </a:lnTo>
                  <a:lnTo>
                    <a:pt x="202" y="22"/>
                  </a:lnTo>
                  <a:lnTo>
                    <a:pt x="207" y="35"/>
                  </a:lnTo>
                  <a:lnTo>
                    <a:pt x="210" y="56"/>
                  </a:lnTo>
                  <a:lnTo>
                    <a:pt x="214" y="76"/>
                  </a:lnTo>
                  <a:lnTo>
                    <a:pt x="227" y="91"/>
                  </a:lnTo>
                  <a:lnTo>
                    <a:pt x="218" y="99"/>
                  </a:lnTo>
                  <a:lnTo>
                    <a:pt x="210" y="106"/>
                  </a:lnTo>
                  <a:lnTo>
                    <a:pt x="204" y="128"/>
                  </a:lnTo>
                  <a:lnTo>
                    <a:pt x="203" y="151"/>
                  </a:lnTo>
                  <a:lnTo>
                    <a:pt x="201" y="164"/>
                  </a:lnTo>
                  <a:lnTo>
                    <a:pt x="187" y="191"/>
                  </a:lnTo>
                  <a:lnTo>
                    <a:pt x="184" y="211"/>
                  </a:lnTo>
                  <a:lnTo>
                    <a:pt x="176" y="212"/>
                  </a:lnTo>
                  <a:lnTo>
                    <a:pt x="174" y="232"/>
                  </a:lnTo>
                  <a:lnTo>
                    <a:pt x="172" y="250"/>
                  </a:lnTo>
                  <a:lnTo>
                    <a:pt x="163" y="253"/>
                  </a:lnTo>
                  <a:lnTo>
                    <a:pt x="157" y="260"/>
                  </a:lnTo>
                  <a:lnTo>
                    <a:pt x="163" y="264"/>
                  </a:lnTo>
                  <a:lnTo>
                    <a:pt x="177" y="278"/>
                  </a:lnTo>
                  <a:lnTo>
                    <a:pt x="182" y="290"/>
                  </a:lnTo>
                  <a:lnTo>
                    <a:pt x="187" y="301"/>
                  </a:lnTo>
                  <a:lnTo>
                    <a:pt x="195" y="305"/>
                  </a:lnTo>
                  <a:lnTo>
                    <a:pt x="199" y="319"/>
                  </a:lnTo>
                  <a:lnTo>
                    <a:pt x="188" y="319"/>
                  </a:lnTo>
                  <a:lnTo>
                    <a:pt x="178" y="319"/>
                  </a:lnTo>
                  <a:lnTo>
                    <a:pt x="172" y="326"/>
                  </a:lnTo>
                  <a:lnTo>
                    <a:pt x="165" y="333"/>
                  </a:lnTo>
                  <a:lnTo>
                    <a:pt x="150" y="333"/>
                  </a:lnTo>
                  <a:lnTo>
                    <a:pt x="143" y="336"/>
                  </a:lnTo>
                  <a:lnTo>
                    <a:pt x="140" y="334"/>
                  </a:lnTo>
                  <a:lnTo>
                    <a:pt x="129" y="334"/>
                  </a:lnTo>
                  <a:lnTo>
                    <a:pt x="128" y="337"/>
                  </a:lnTo>
                  <a:lnTo>
                    <a:pt x="119" y="328"/>
                  </a:lnTo>
                  <a:lnTo>
                    <a:pt x="108" y="318"/>
                  </a:lnTo>
                  <a:lnTo>
                    <a:pt x="103" y="321"/>
                  </a:lnTo>
                  <a:lnTo>
                    <a:pt x="95" y="322"/>
                  </a:lnTo>
                  <a:lnTo>
                    <a:pt x="83" y="315"/>
                  </a:lnTo>
                  <a:lnTo>
                    <a:pt x="80" y="312"/>
                  </a:lnTo>
                  <a:lnTo>
                    <a:pt x="78" y="306"/>
                  </a:lnTo>
                  <a:lnTo>
                    <a:pt x="70" y="294"/>
                  </a:lnTo>
                  <a:lnTo>
                    <a:pt x="64" y="285"/>
                  </a:lnTo>
                  <a:lnTo>
                    <a:pt x="52" y="272"/>
                  </a:lnTo>
                  <a:lnTo>
                    <a:pt x="49" y="265"/>
                  </a:lnTo>
                  <a:lnTo>
                    <a:pt x="36" y="256"/>
                  </a:lnTo>
                  <a:lnTo>
                    <a:pt x="34" y="250"/>
                  </a:lnTo>
                  <a:lnTo>
                    <a:pt x="24" y="248"/>
                  </a:lnTo>
                  <a:lnTo>
                    <a:pt x="26" y="232"/>
                  </a:lnTo>
                  <a:lnTo>
                    <a:pt x="20" y="220"/>
                  </a:lnTo>
                  <a:lnTo>
                    <a:pt x="15" y="210"/>
                  </a:lnTo>
                  <a:lnTo>
                    <a:pt x="12" y="201"/>
                  </a:lnTo>
                  <a:lnTo>
                    <a:pt x="10" y="191"/>
                  </a:lnTo>
                  <a:lnTo>
                    <a:pt x="5" y="179"/>
                  </a:lnTo>
                  <a:lnTo>
                    <a:pt x="0" y="177"/>
                  </a:lnTo>
                  <a:lnTo>
                    <a:pt x="4" y="165"/>
                  </a:lnTo>
                  <a:lnTo>
                    <a:pt x="6" y="157"/>
                  </a:lnTo>
                  <a:lnTo>
                    <a:pt x="7" y="152"/>
                  </a:lnTo>
                  <a:lnTo>
                    <a:pt x="7" y="146"/>
                  </a:lnTo>
                  <a:lnTo>
                    <a:pt x="15" y="133"/>
                  </a:lnTo>
                  <a:lnTo>
                    <a:pt x="19" y="129"/>
                  </a:lnTo>
                  <a:lnTo>
                    <a:pt x="29" y="128"/>
                  </a:lnTo>
                  <a:lnTo>
                    <a:pt x="28" y="111"/>
                  </a:lnTo>
                  <a:lnTo>
                    <a:pt x="28" y="95"/>
                  </a:lnTo>
                  <a:lnTo>
                    <a:pt x="26" y="79"/>
                  </a:lnTo>
                  <a:lnTo>
                    <a:pt x="26" y="63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24" name="Freeform 126"/>
            <p:cNvSpPr>
              <a:spLocks/>
            </p:cNvSpPr>
            <p:nvPr/>
          </p:nvSpPr>
          <p:spPr bwMode="auto">
            <a:xfrm>
              <a:off x="2254553" y="3790351"/>
              <a:ext cx="45281" cy="60206"/>
            </a:xfrm>
            <a:custGeom>
              <a:avLst/>
              <a:gdLst/>
              <a:ahLst/>
              <a:cxnLst>
                <a:cxn ang="0">
                  <a:pos x="21" y="9"/>
                </a:cxn>
                <a:cxn ang="0">
                  <a:pos x="21" y="1"/>
                </a:cxn>
                <a:cxn ang="0">
                  <a:pos x="14" y="0"/>
                </a:cxn>
                <a:cxn ang="0">
                  <a:pos x="11" y="5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2" y="22"/>
                </a:cxn>
                <a:cxn ang="0">
                  <a:pos x="5" y="36"/>
                </a:cxn>
                <a:cxn ang="0">
                  <a:pos x="8" y="36"/>
                </a:cxn>
                <a:cxn ang="0">
                  <a:pos x="17" y="26"/>
                </a:cxn>
                <a:cxn ang="0">
                  <a:pos x="24" y="15"/>
                </a:cxn>
                <a:cxn ang="0">
                  <a:pos x="21" y="9"/>
                </a:cxn>
              </a:cxnLst>
              <a:rect l="0" t="0" r="r" b="b"/>
              <a:pathLst>
                <a:path w="24" h="36">
                  <a:moveTo>
                    <a:pt x="21" y="9"/>
                  </a:moveTo>
                  <a:lnTo>
                    <a:pt x="21" y="1"/>
                  </a:lnTo>
                  <a:lnTo>
                    <a:pt x="14" y="0"/>
                  </a:lnTo>
                  <a:lnTo>
                    <a:pt x="11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2" y="22"/>
                  </a:lnTo>
                  <a:lnTo>
                    <a:pt x="5" y="36"/>
                  </a:lnTo>
                  <a:lnTo>
                    <a:pt x="8" y="36"/>
                  </a:lnTo>
                  <a:lnTo>
                    <a:pt x="17" y="26"/>
                  </a:lnTo>
                  <a:lnTo>
                    <a:pt x="24" y="15"/>
                  </a:lnTo>
                  <a:lnTo>
                    <a:pt x="21" y="9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25" name="Freeform 127"/>
            <p:cNvSpPr>
              <a:spLocks/>
            </p:cNvSpPr>
            <p:nvPr/>
          </p:nvSpPr>
          <p:spPr bwMode="auto">
            <a:xfrm>
              <a:off x="1780990" y="3619766"/>
              <a:ext cx="198104" cy="245843"/>
            </a:xfrm>
            <a:custGeom>
              <a:avLst/>
              <a:gdLst/>
              <a:ahLst/>
              <a:cxnLst>
                <a:cxn ang="0">
                  <a:pos x="19" y="103"/>
                </a:cxn>
                <a:cxn ang="0">
                  <a:pos x="6" y="104"/>
                </a:cxn>
                <a:cxn ang="0">
                  <a:pos x="6" y="109"/>
                </a:cxn>
                <a:cxn ang="0">
                  <a:pos x="8" y="114"/>
                </a:cxn>
                <a:cxn ang="0">
                  <a:pos x="10" y="122"/>
                </a:cxn>
                <a:cxn ang="0">
                  <a:pos x="8" y="124"/>
                </a:cxn>
                <a:cxn ang="0">
                  <a:pos x="4" y="122"/>
                </a:cxn>
                <a:cxn ang="0">
                  <a:pos x="0" y="130"/>
                </a:cxn>
                <a:cxn ang="0">
                  <a:pos x="11" y="147"/>
                </a:cxn>
                <a:cxn ang="0">
                  <a:pos x="21" y="138"/>
                </a:cxn>
                <a:cxn ang="0">
                  <a:pos x="26" y="141"/>
                </a:cxn>
                <a:cxn ang="0">
                  <a:pos x="34" y="144"/>
                </a:cxn>
                <a:cxn ang="0">
                  <a:pos x="38" y="138"/>
                </a:cxn>
                <a:cxn ang="0">
                  <a:pos x="46" y="138"/>
                </a:cxn>
                <a:cxn ang="0">
                  <a:pos x="48" y="145"/>
                </a:cxn>
                <a:cxn ang="0">
                  <a:pos x="59" y="134"/>
                </a:cxn>
                <a:cxn ang="0">
                  <a:pos x="69" y="123"/>
                </a:cxn>
                <a:cxn ang="0">
                  <a:pos x="70" y="109"/>
                </a:cxn>
                <a:cxn ang="0">
                  <a:pos x="73" y="96"/>
                </a:cxn>
                <a:cxn ang="0">
                  <a:pos x="82" y="82"/>
                </a:cxn>
                <a:cxn ang="0">
                  <a:pos x="92" y="68"/>
                </a:cxn>
                <a:cxn ang="0">
                  <a:pos x="94" y="56"/>
                </a:cxn>
                <a:cxn ang="0">
                  <a:pos x="96" y="42"/>
                </a:cxn>
                <a:cxn ang="0">
                  <a:pos x="98" y="29"/>
                </a:cxn>
                <a:cxn ang="0">
                  <a:pos x="100" y="16"/>
                </a:cxn>
                <a:cxn ang="0">
                  <a:pos x="105" y="1"/>
                </a:cxn>
                <a:cxn ang="0">
                  <a:pos x="94" y="1"/>
                </a:cxn>
                <a:cxn ang="0">
                  <a:pos x="82" y="0"/>
                </a:cxn>
                <a:cxn ang="0">
                  <a:pos x="75" y="5"/>
                </a:cxn>
                <a:cxn ang="0">
                  <a:pos x="70" y="23"/>
                </a:cxn>
                <a:cxn ang="0">
                  <a:pos x="67" y="31"/>
                </a:cxn>
                <a:cxn ang="0">
                  <a:pos x="55" y="28"/>
                </a:cxn>
                <a:cxn ang="0">
                  <a:pos x="44" y="24"/>
                </a:cxn>
                <a:cxn ang="0">
                  <a:pos x="30" y="24"/>
                </a:cxn>
                <a:cxn ang="0">
                  <a:pos x="29" y="41"/>
                </a:cxn>
                <a:cxn ang="0">
                  <a:pos x="44" y="39"/>
                </a:cxn>
                <a:cxn ang="0">
                  <a:pos x="45" y="51"/>
                </a:cxn>
                <a:cxn ang="0">
                  <a:pos x="38" y="60"/>
                </a:cxn>
                <a:cxn ang="0">
                  <a:pos x="47" y="75"/>
                </a:cxn>
                <a:cxn ang="0">
                  <a:pos x="43" y="100"/>
                </a:cxn>
                <a:cxn ang="0">
                  <a:pos x="38" y="104"/>
                </a:cxn>
                <a:cxn ang="0">
                  <a:pos x="36" y="99"/>
                </a:cxn>
                <a:cxn ang="0">
                  <a:pos x="27" y="102"/>
                </a:cxn>
                <a:cxn ang="0">
                  <a:pos x="20" y="93"/>
                </a:cxn>
                <a:cxn ang="0">
                  <a:pos x="19" y="103"/>
                </a:cxn>
              </a:cxnLst>
              <a:rect l="0" t="0" r="r" b="b"/>
              <a:pathLst>
                <a:path w="105" h="147">
                  <a:moveTo>
                    <a:pt x="19" y="103"/>
                  </a:moveTo>
                  <a:lnTo>
                    <a:pt x="6" y="104"/>
                  </a:lnTo>
                  <a:lnTo>
                    <a:pt x="6" y="109"/>
                  </a:lnTo>
                  <a:lnTo>
                    <a:pt x="8" y="114"/>
                  </a:lnTo>
                  <a:lnTo>
                    <a:pt x="10" y="122"/>
                  </a:lnTo>
                  <a:lnTo>
                    <a:pt x="8" y="124"/>
                  </a:lnTo>
                  <a:lnTo>
                    <a:pt x="4" y="122"/>
                  </a:lnTo>
                  <a:lnTo>
                    <a:pt x="0" y="130"/>
                  </a:lnTo>
                  <a:lnTo>
                    <a:pt x="11" y="147"/>
                  </a:lnTo>
                  <a:lnTo>
                    <a:pt x="21" y="138"/>
                  </a:lnTo>
                  <a:lnTo>
                    <a:pt x="26" y="141"/>
                  </a:lnTo>
                  <a:lnTo>
                    <a:pt x="34" y="144"/>
                  </a:lnTo>
                  <a:lnTo>
                    <a:pt x="38" y="138"/>
                  </a:lnTo>
                  <a:lnTo>
                    <a:pt x="46" y="138"/>
                  </a:lnTo>
                  <a:lnTo>
                    <a:pt x="48" y="145"/>
                  </a:lnTo>
                  <a:lnTo>
                    <a:pt x="59" y="134"/>
                  </a:lnTo>
                  <a:lnTo>
                    <a:pt x="69" y="123"/>
                  </a:lnTo>
                  <a:lnTo>
                    <a:pt x="70" y="109"/>
                  </a:lnTo>
                  <a:lnTo>
                    <a:pt x="73" y="96"/>
                  </a:lnTo>
                  <a:lnTo>
                    <a:pt x="82" y="82"/>
                  </a:lnTo>
                  <a:lnTo>
                    <a:pt x="92" y="68"/>
                  </a:lnTo>
                  <a:lnTo>
                    <a:pt x="94" y="56"/>
                  </a:lnTo>
                  <a:lnTo>
                    <a:pt x="96" y="42"/>
                  </a:lnTo>
                  <a:lnTo>
                    <a:pt x="98" y="29"/>
                  </a:lnTo>
                  <a:lnTo>
                    <a:pt x="100" y="16"/>
                  </a:lnTo>
                  <a:lnTo>
                    <a:pt x="105" y="1"/>
                  </a:lnTo>
                  <a:lnTo>
                    <a:pt x="94" y="1"/>
                  </a:lnTo>
                  <a:lnTo>
                    <a:pt x="82" y="0"/>
                  </a:lnTo>
                  <a:lnTo>
                    <a:pt x="75" y="5"/>
                  </a:lnTo>
                  <a:lnTo>
                    <a:pt x="70" y="23"/>
                  </a:lnTo>
                  <a:lnTo>
                    <a:pt x="67" y="31"/>
                  </a:lnTo>
                  <a:lnTo>
                    <a:pt x="55" y="28"/>
                  </a:lnTo>
                  <a:lnTo>
                    <a:pt x="44" y="24"/>
                  </a:lnTo>
                  <a:lnTo>
                    <a:pt x="30" y="24"/>
                  </a:lnTo>
                  <a:lnTo>
                    <a:pt x="29" y="41"/>
                  </a:lnTo>
                  <a:lnTo>
                    <a:pt x="44" y="39"/>
                  </a:lnTo>
                  <a:lnTo>
                    <a:pt x="45" y="51"/>
                  </a:lnTo>
                  <a:lnTo>
                    <a:pt x="38" y="60"/>
                  </a:lnTo>
                  <a:lnTo>
                    <a:pt x="47" y="75"/>
                  </a:lnTo>
                  <a:lnTo>
                    <a:pt x="43" y="100"/>
                  </a:lnTo>
                  <a:lnTo>
                    <a:pt x="38" y="104"/>
                  </a:lnTo>
                  <a:lnTo>
                    <a:pt x="36" y="99"/>
                  </a:lnTo>
                  <a:lnTo>
                    <a:pt x="27" y="102"/>
                  </a:lnTo>
                  <a:lnTo>
                    <a:pt x="20" y="93"/>
                  </a:lnTo>
                  <a:lnTo>
                    <a:pt x="19" y="103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26" name="Freeform 128"/>
            <p:cNvSpPr>
              <a:spLocks/>
            </p:cNvSpPr>
            <p:nvPr/>
          </p:nvSpPr>
          <p:spPr bwMode="auto">
            <a:xfrm>
              <a:off x="2382850" y="3591335"/>
              <a:ext cx="211311" cy="264240"/>
            </a:xfrm>
            <a:custGeom>
              <a:avLst/>
              <a:gdLst/>
              <a:ahLst/>
              <a:cxnLst>
                <a:cxn ang="0">
                  <a:pos x="52" y="129"/>
                </a:cxn>
                <a:cxn ang="0">
                  <a:pos x="39" y="121"/>
                </a:cxn>
                <a:cxn ang="0">
                  <a:pos x="26" y="113"/>
                </a:cxn>
                <a:cxn ang="0">
                  <a:pos x="13" y="104"/>
                </a:cxn>
                <a:cxn ang="0">
                  <a:pos x="0" y="96"/>
                </a:cxn>
                <a:cxn ang="0">
                  <a:pos x="0" y="77"/>
                </a:cxn>
                <a:cxn ang="0">
                  <a:pos x="10" y="60"/>
                </a:cxn>
                <a:cxn ang="0">
                  <a:pos x="15" y="46"/>
                </a:cxn>
                <a:cxn ang="0">
                  <a:pos x="11" y="33"/>
                </a:cxn>
                <a:cxn ang="0">
                  <a:pos x="7" y="19"/>
                </a:cxn>
                <a:cxn ang="0">
                  <a:pos x="1" y="7"/>
                </a:cxn>
                <a:cxn ang="0">
                  <a:pos x="7" y="0"/>
                </a:cxn>
                <a:cxn ang="0">
                  <a:pos x="17" y="0"/>
                </a:cxn>
                <a:cxn ang="0">
                  <a:pos x="28" y="0"/>
                </a:cxn>
                <a:cxn ang="0">
                  <a:pos x="40" y="2"/>
                </a:cxn>
                <a:cxn ang="0">
                  <a:pos x="57" y="15"/>
                </a:cxn>
                <a:cxn ang="0">
                  <a:pos x="76" y="18"/>
                </a:cxn>
                <a:cxn ang="0">
                  <a:pos x="83" y="12"/>
                </a:cxn>
                <a:cxn ang="0">
                  <a:pos x="98" y="8"/>
                </a:cxn>
                <a:cxn ang="0">
                  <a:pos x="112" y="10"/>
                </a:cxn>
                <a:cxn ang="0">
                  <a:pos x="105" y="21"/>
                </a:cxn>
                <a:cxn ang="0">
                  <a:pos x="99" y="30"/>
                </a:cxn>
                <a:cxn ang="0">
                  <a:pos x="99" y="46"/>
                </a:cxn>
                <a:cxn ang="0">
                  <a:pos x="100" y="61"/>
                </a:cxn>
                <a:cxn ang="0">
                  <a:pos x="100" y="77"/>
                </a:cxn>
                <a:cxn ang="0">
                  <a:pos x="100" y="94"/>
                </a:cxn>
                <a:cxn ang="0">
                  <a:pos x="107" y="107"/>
                </a:cxn>
                <a:cxn ang="0">
                  <a:pos x="99" y="112"/>
                </a:cxn>
                <a:cxn ang="0">
                  <a:pos x="94" y="123"/>
                </a:cxn>
                <a:cxn ang="0">
                  <a:pos x="87" y="128"/>
                </a:cxn>
                <a:cxn ang="0">
                  <a:pos x="82" y="143"/>
                </a:cxn>
                <a:cxn ang="0">
                  <a:pos x="75" y="157"/>
                </a:cxn>
                <a:cxn ang="0">
                  <a:pos x="74" y="158"/>
                </a:cxn>
                <a:cxn ang="0">
                  <a:pos x="64" y="147"/>
                </a:cxn>
                <a:cxn ang="0">
                  <a:pos x="53" y="136"/>
                </a:cxn>
                <a:cxn ang="0">
                  <a:pos x="52" y="129"/>
                </a:cxn>
              </a:cxnLst>
              <a:rect l="0" t="0" r="r" b="b"/>
              <a:pathLst>
                <a:path w="112" h="158">
                  <a:moveTo>
                    <a:pt x="52" y="129"/>
                  </a:moveTo>
                  <a:lnTo>
                    <a:pt x="39" y="121"/>
                  </a:lnTo>
                  <a:lnTo>
                    <a:pt x="26" y="113"/>
                  </a:lnTo>
                  <a:lnTo>
                    <a:pt x="13" y="104"/>
                  </a:lnTo>
                  <a:lnTo>
                    <a:pt x="0" y="96"/>
                  </a:lnTo>
                  <a:lnTo>
                    <a:pt x="0" y="77"/>
                  </a:lnTo>
                  <a:lnTo>
                    <a:pt x="10" y="60"/>
                  </a:lnTo>
                  <a:lnTo>
                    <a:pt x="15" y="46"/>
                  </a:lnTo>
                  <a:lnTo>
                    <a:pt x="11" y="33"/>
                  </a:lnTo>
                  <a:lnTo>
                    <a:pt x="7" y="19"/>
                  </a:lnTo>
                  <a:lnTo>
                    <a:pt x="1" y="7"/>
                  </a:lnTo>
                  <a:lnTo>
                    <a:pt x="7" y="0"/>
                  </a:lnTo>
                  <a:lnTo>
                    <a:pt x="17" y="0"/>
                  </a:lnTo>
                  <a:lnTo>
                    <a:pt x="28" y="0"/>
                  </a:lnTo>
                  <a:lnTo>
                    <a:pt x="40" y="2"/>
                  </a:lnTo>
                  <a:lnTo>
                    <a:pt x="57" y="15"/>
                  </a:lnTo>
                  <a:lnTo>
                    <a:pt x="76" y="18"/>
                  </a:lnTo>
                  <a:lnTo>
                    <a:pt x="83" y="12"/>
                  </a:lnTo>
                  <a:lnTo>
                    <a:pt x="98" y="8"/>
                  </a:lnTo>
                  <a:lnTo>
                    <a:pt x="112" y="10"/>
                  </a:lnTo>
                  <a:lnTo>
                    <a:pt x="105" y="21"/>
                  </a:lnTo>
                  <a:lnTo>
                    <a:pt x="99" y="30"/>
                  </a:lnTo>
                  <a:lnTo>
                    <a:pt x="99" y="46"/>
                  </a:lnTo>
                  <a:lnTo>
                    <a:pt x="100" y="61"/>
                  </a:lnTo>
                  <a:lnTo>
                    <a:pt x="100" y="77"/>
                  </a:lnTo>
                  <a:lnTo>
                    <a:pt x="100" y="94"/>
                  </a:lnTo>
                  <a:lnTo>
                    <a:pt x="107" y="107"/>
                  </a:lnTo>
                  <a:lnTo>
                    <a:pt x="99" y="112"/>
                  </a:lnTo>
                  <a:lnTo>
                    <a:pt x="94" y="123"/>
                  </a:lnTo>
                  <a:lnTo>
                    <a:pt x="87" y="128"/>
                  </a:lnTo>
                  <a:lnTo>
                    <a:pt x="82" y="143"/>
                  </a:lnTo>
                  <a:lnTo>
                    <a:pt x="75" y="157"/>
                  </a:lnTo>
                  <a:lnTo>
                    <a:pt x="74" y="158"/>
                  </a:lnTo>
                  <a:lnTo>
                    <a:pt x="64" y="147"/>
                  </a:lnTo>
                  <a:lnTo>
                    <a:pt x="53" y="136"/>
                  </a:lnTo>
                  <a:lnTo>
                    <a:pt x="52" y="129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27" name="Freeform 130"/>
            <p:cNvSpPr>
              <a:spLocks/>
            </p:cNvSpPr>
            <p:nvPr/>
          </p:nvSpPr>
          <p:spPr bwMode="auto">
            <a:xfrm>
              <a:off x="6058157" y="3634818"/>
              <a:ext cx="3773" cy="167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1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28" name="Freeform 131"/>
            <p:cNvSpPr>
              <a:spLocks/>
            </p:cNvSpPr>
            <p:nvPr/>
          </p:nvSpPr>
          <p:spPr bwMode="auto">
            <a:xfrm>
              <a:off x="6063817" y="3666593"/>
              <a:ext cx="1887" cy="8362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1" y="5"/>
                </a:cxn>
              </a:cxnLst>
              <a:rect l="0" t="0" r="r" b="b"/>
              <a:pathLst>
                <a:path w="1" h="5">
                  <a:moveTo>
                    <a:pt x="1" y="5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5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29" name="Freeform 132"/>
            <p:cNvSpPr>
              <a:spLocks/>
            </p:cNvSpPr>
            <p:nvPr/>
          </p:nvSpPr>
          <p:spPr bwMode="auto">
            <a:xfrm>
              <a:off x="6067590" y="3683317"/>
              <a:ext cx="3773" cy="167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30" name="Freeform 133"/>
            <p:cNvSpPr>
              <a:spLocks/>
            </p:cNvSpPr>
            <p:nvPr/>
          </p:nvSpPr>
          <p:spPr bwMode="auto">
            <a:xfrm>
              <a:off x="6075137" y="3666593"/>
              <a:ext cx="1887" cy="16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31" name="Freeform 134"/>
            <p:cNvSpPr>
              <a:spLocks/>
            </p:cNvSpPr>
            <p:nvPr/>
          </p:nvSpPr>
          <p:spPr bwMode="auto">
            <a:xfrm>
              <a:off x="6065704" y="3676628"/>
              <a:ext cx="1887" cy="167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32" name="Freeform 135"/>
            <p:cNvSpPr>
              <a:spLocks/>
            </p:cNvSpPr>
            <p:nvPr/>
          </p:nvSpPr>
          <p:spPr bwMode="auto">
            <a:xfrm>
              <a:off x="1556471" y="3327096"/>
              <a:ext cx="315080" cy="270929"/>
            </a:xfrm>
            <a:custGeom>
              <a:avLst/>
              <a:gdLst/>
              <a:ahLst/>
              <a:cxnLst>
                <a:cxn ang="0">
                  <a:pos x="110" y="116"/>
                </a:cxn>
                <a:cxn ang="0">
                  <a:pos x="99" y="120"/>
                </a:cxn>
                <a:cxn ang="0">
                  <a:pos x="93" y="130"/>
                </a:cxn>
                <a:cxn ang="0">
                  <a:pos x="86" y="140"/>
                </a:cxn>
                <a:cxn ang="0">
                  <a:pos x="82" y="154"/>
                </a:cxn>
                <a:cxn ang="0">
                  <a:pos x="78" y="153"/>
                </a:cxn>
                <a:cxn ang="0">
                  <a:pos x="79" y="159"/>
                </a:cxn>
                <a:cxn ang="0">
                  <a:pos x="65" y="159"/>
                </a:cxn>
                <a:cxn ang="0">
                  <a:pos x="62" y="157"/>
                </a:cxn>
                <a:cxn ang="0">
                  <a:pos x="61" y="158"/>
                </a:cxn>
                <a:cxn ang="0">
                  <a:pos x="59" y="160"/>
                </a:cxn>
                <a:cxn ang="0">
                  <a:pos x="56" y="154"/>
                </a:cxn>
                <a:cxn ang="0">
                  <a:pos x="56" y="162"/>
                </a:cxn>
                <a:cxn ang="0">
                  <a:pos x="56" y="159"/>
                </a:cxn>
                <a:cxn ang="0">
                  <a:pos x="54" y="160"/>
                </a:cxn>
                <a:cxn ang="0">
                  <a:pos x="50" y="160"/>
                </a:cxn>
                <a:cxn ang="0">
                  <a:pos x="45" y="161"/>
                </a:cxn>
                <a:cxn ang="0">
                  <a:pos x="38" y="144"/>
                </a:cxn>
                <a:cxn ang="0">
                  <a:pos x="39" y="143"/>
                </a:cxn>
                <a:cxn ang="0">
                  <a:pos x="36" y="140"/>
                </a:cxn>
                <a:cxn ang="0">
                  <a:pos x="37" y="140"/>
                </a:cxn>
                <a:cxn ang="0">
                  <a:pos x="34" y="137"/>
                </a:cxn>
                <a:cxn ang="0">
                  <a:pos x="19" y="126"/>
                </a:cxn>
                <a:cxn ang="0">
                  <a:pos x="11" y="125"/>
                </a:cxn>
                <a:cxn ang="0">
                  <a:pos x="15" y="123"/>
                </a:cxn>
                <a:cxn ang="0">
                  <a:pos x="0" y="128"/>
                </a:cxn>
                <a:cxn ang="0">
                  <a:pos x="2" y="104"/>
                </a:cxn>
                <a:cxn ang="0">
                  <a:pos x="3" y="80"/>
                </a:cxn>
                <a:cxn ang="0">
                  <a:pos x="13" y="62"/>
                </a:cxn>
                <a:cxn ang="0">
                  <a:pos x="15" y="45"/>
                </a:cxn>
                <a:cxn ang="0">
                  <a:pos x="11" y="36"/>
                </a:cxn>
                <a:cxn ang="0">
                  <a:pos x="12" y="36"/>
                </a:cxn>
                <a:cxn ang="0">
                  <a:pos x="12" y="29"/>
                </a:cxn>
                <a:cxn ang="0">
                  <a:pos x="17" y="18"/>
                </a:cxn>
                <a:cxn ang="0">
                  <a:pos x="20" y="5"/>
                </a:cxn>
                <a:cxn ang="0">
                  <a:pos x="33" y="0"/>
                </a:cxn>
                <a:cxn ang="0">
                  <a:pos x="47" y="1"/>
                </a:cxn>
                <a:cxn ang="0">
                  <a:pos x="56" y="12"/>
                </a:cxn>
                <a:cxn ang="0">
                  <a:pos x="71" y="7"/>
                </a:cxn>
                <a:cxn ang="0">
                  <a:pos x="81" y="12"/>
                </a:cxn>
                <a:cxn ang="0">
                  <a:pos x="92" y="16"/>
                </a:cxn>
                <a:cxn ang="0">
                  <a:pos x="108" y="8"/>
                </a:cxn>
                <a:cxn ang="0">
                  <a:pos x="122" y="10"/>
                </a:cxn>
                <a:cxn ang="0">
                  <a:pos x="136" y="11"/>
                </a:cxn>
                <a:cxn ang="0">
                  <a:pos x="152" y="1"/>
                </a:cxn>
                <a:cxn ang="0">
                  <a:pos x="158" y="12"/>
                </a:cxn>
                <a:cxn ang="0">
                  <a:pos x="160" y="25"/>
                </a:cxn>
                <a:cxn ang="0">
                  <a:pos x="167" y="32"/>
                </a:cxn>
                <a:cxn ang="0">
                  <a:pos x="163" y="41"/>
                </a:cxn>
                <a:cxn ang="0">
                  <a:pos x="153" y="50"/>
                </a:cxn>
                <a:cxn ang="0">
                  <a:pos x="149" y="63"/>
                </a:cxn>
                <a:cxn ang="0">
                  <a:pos x="143" y="74"/>
                </a:cxn>
                <a:cxn ang="0">
                  <a:pos x="138" y="89"/>
                </a:cxn>
                <a:cxn ang="0">
                  <a:pos x="133" y="98"/>
                </a:cxn>
                <a:cxn ang="0">
                  <a:pos x="127" y="113"/>
                </a:cxn>
                <a:cxn ang="0">
                  <a:pos x="119" y="126"/>
                </a:cxn>
                <a:cxn ang="0">
                  <a:pos x="110" y="116"/>
                </a:cxn>
              </a:cxnLst>
              <a:rect l="0" t="0" r="r" b="b"/>
              <a:pathLst>
                <a:path w="167" h="162">
                  <a:moveTo>
                    <a:pt x="110" y="116"/>
                  </a:moveTo>
                  <a:lnTo>
                    <a:pt x="99" y="120"/>
                  </a:lnTo>
                  <a:lnTo>
                    <a:pt x="93" y="130"/>
                  </a:lnTo>
                  <a:lnTo>
                    <a:pt x="86" y="140"/>
                  </a:lnTo>
                  <a:lnTo>
                    <a:pt x="82" y="154"/>
                  </a:lnTo>
                  <a:lnTo>
                    <a:pt x="78" y="153"/>
                  </a:lnTo>
                  <a:lnTo>
                    <a:pt x="79" y="159"/>
                  </a:lnTo>
                  <a:lnTo>
                    <a:pt x="65" y="159"/>
                  </a:lnTo>
                  <a:lnTo>
                    <a:pt x="62" y="157"/>
                  </a:lnTo>
                  <a:lnTo>
                    <a:pt x="61" y="158"/>
                  </a:lnTo>
                  <a:lnTo>
                    <a:pt x="59" y="160"/>
                  </a:lnTo>
                  <a:lnTo>
                    <a:pt x="56" y="154"/>
                  </a:lnTo>
                  <a:lnTo>
                    <a:pt x="56" y="162"/>
                  </a:lnTo>
                  <a:lnTo>
                    <a:pt x="56" y="159"/>
                  </a:lnTo>
                  <a:lnTo>
                    <a:pt x="54" y="160"/>
                  </a:lnTo>
                  <a:lnTo>
                    <a:pt x="50" y="160"/>
                  </a:lnTo>
                  <a:lnTo>
                    <a:pt x="45" y="161"/>
                  </a:lnTo>
                  <a:lnTo>
                    <a:pt x="38" y="144"/>
                  </a:lnTo>
                  <a:lnTo>
                    <a:pt x="39" y="143"/>
                  </a:lnTo>
                  <a:lnTo>
                    <a:pt x="36" y="140"/>
                  </a:lnTo>
                  <a:lnTo>
                    <a:pt x="37" y="140"/>
                  </a:lnTo>
                  <a:lnTo>
                    <a:pt x="34" y="137"/>
                  </a:lnTo>
                  <a:lnTo>
                    <a:pt x="19" y="126"/>
                  </a:lnTo>
                  <a:lnTo>
                    <a:pt x="11" y="125"/>
                  </a:lnTo>
                  <a:lnTo>
                    <a:pt x="15" y="123"/>
                  </a:lnTo>
                  <a:lnTo>
                    <a:pt x="0" y="128"/>
                  </a:lnTo>
                  <a:lnTo>
                    <a:pt x="2" y="104"/>
                  </a:lnTo>
                  <a:lnTo>
                    <a:pt x="3" y="80"/>
                  </a:lnTo>
                  <a:lnTo>
                    <a:pt x="13" y="62"/>
                  </a:lnTo>
                  <a:lnTo>
                    <a:pt x="15" y="45"/>
                  </a:lnTo>
                  <a:lnTo>
                    <a:pt x="11" y="36"/>
                  </a:lnTo>
                  <a:lnTo>
                    <a:pt x="12" y="36"/>
                  </a:lnTo>
                  <a:lnTo>
                    <a:pt x="12" y="29"/>
                  </a:lnTo>
                  <a:lnTo>
                    <a:pt x="17" y="18"/>
                  </a:lnTo>
                  <a:lnTo>
                    <a:pt x="20" y="5"/>
                  </a:lnTo>
                  <a:lnTo>
                    <a:pt x="33" y="0"/>
                  </a:lnTo>
                  <a:lnTo>
                    <a:pt x="47" y="1"/>
                  </a:lnTo>
                  <a:lnTo>
                    <a:pt x="56" y="12"/>
                  </a:lnTo>
                  <a:lnTo>
                    <a:pt x="71" y="7"/>
                  </a:lnTo>
                  <a:lnTo>
                    <a:pt x="81" y="12"/>
                  </a:lnTo>
                  <a:lnTo>
                    <a:pt x="92" y="16"/>
                  </a:lnTo>
                  <a:lnTo>
                    <a:pt x="108" y="8"/>
                  </a:lnTo>
                  <a:lnTo>
                    <a:pt x="122" y="10"/>
                  </a:lnTo>
                  <a:lnTo>
                    <a:pt x="136" y="11"/>
                  </a:lnTo>
                  <a:lnTo>
                    <a:pt x="152" y="1"/>
                  </a:lnTo>
                  <a:lnTo>
                    <a:pt x="158" y="12"/>
                  </a:lnTo>
                  <a:lnTo>
                    <a:pt x="160" y="25"/>
                  </a:lnTo>
                  <a:lnTo>
                    <a:pt x="167" y="32"/>
                  </a:lnTo>
                  <a:lnTo>
                    <a:pt x="163" y="41"/>
                  </a:lnTo>
                  <a:lnTo>
                    <a:pt x="153" y="50"/>
                  </a:lnTo>
                  <a:lnTo>
                    <a:pt x="149" y="63"/>
                  </a:lnTo>
                  <a:lnTo>
                    <a:pt x="143" y="74"/>
                  </a:lnTo>
                  <a:lnTo>
                    <a:pt x="138" y="89"/>
                  </a:lnTo>
                  <a:lnTo>
                    <a:pt x="133" y="98"/>
                  </a:lnTo>
                  <a:lnTo>
                    <a:pt x="127" y="113"/>
                  </a:lnTo>
                  <a:lnTo>
                    <a:pt x="119" y="126"/>
                  </a:lnTo>
                  <a:lnTo>
                    <a:pt x="110" y="116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33" name="Freeform 136"/>
            <p:cNvSpPr>
              <a:spLocks/>
            </p:cNvSpPr>
            <p:nvPr/>
          </p:nvSpPr>
          <p:spPr bwMode="auto">
            <a:xfrm>
              <a:off x="1505530" y="3368906"/>
              <a:ext cx="79242" cy="175602"/>
            </a:xfrm>
            <a:custGeom>
              <a:avLst/>
              <a:gdLst/>
              <a:ahLst/>
              <a:cxnLst>
                <a:cxn ang="0">
                  <a:pos x="3" y="23"/>
                </a:cxn>
                <a:cxn ang="0">
                  <a:pos x="2" y="23"/>
                </a:cxn>
                <a:cxn ang="0">
                  <a:pos x="0" y="30"/>
                </a:cxn>
                <a:cxn ang="0">
                  <a:pos x="8" y="40"/>
                </a:cxn>
                <a:cxn ang="0">
                  <a:pos x="10" y="53"/>
                </a:cxn>
                <a:cxn ang="0">
                  <a:pos x="10" y="67"/>
                </a:cxn>
                <a:cxn ang="0">
                  <a:pos x="10" y="79"/>
                </a:cxn>
                <a:cxn ang="0">
                  <a:pos x="12" y="92"/>
                </a:cxn>
                <a:cxn ang="0">
                  <a:pos x="12" y="105"/>
                </a:cxn>
                <a:cxn ang="0">
                  <a:pos x="27" y="103"/>
                </a:cxn>
                <a:cxn ang="0">
                  <a:pos x="29" y="79"/>
                </a:cxn>
                <a:cxn ang="0">
                  <a:pos x="30" y="55"/>
                </a:cxn>
                <a:cxn ang="0">
                  <a:pos x="40" y="37"/>
                </a:cxn>
                <a:cxn ang="0">
                  <a:pos x="42" y="20"/>
                </a:cxn>
                <a:cxn ang="0">
                  <a:pos x="38" y="11"/>
                </a:cxn>
                <a:cxn ang="0">
                  <a:pos x="39" y="11"/>
                </a:cxn>
                <a:cxn ang="0">
                  <a:pos x="27" y="0"/>
                </a:cxn>
                <a:cxn ang="0">
                  <a:pos x="23" y="5"/>
                </a:cxn>
                <a:cxn ang="0">
                  <a:pos x="22" y="8"/>
                </a:cxn>
                <a:cxn ang="0">
                  <a:pos x="22" y="9"/>
                </a:cxn>
                <a:cxn ang="0">
                  <a:pos x="12" y="16"/>
                </a:cxn>
                <a:cxn ang="0">
                  <a:pos x="3" y="23"/>
                </a:cxn>
              </a:cxnLst>
              <a:rect l="0" t="0" r="r" b="b"/>
              <a:pathLst>
                <a:path w="42" h="105">
                  <a:moveTo>
                    <a:pt x="3" y="23"/>
                  </a:moveTo>
                  <a:lnTo>
                    <a:pt x="2" y="23"/>
                  </a:lnTo>
                  <a:lnTo>
                    <a:pt x="0" y="30"/>
                  </a:lnTo>
                  <a:lnTo>
                    <a:pt x="8" y="40"/>
                  </a:lnTo>
                  <a:lnTo>
                    <a:pt x="10" y="53"/>
                  </a:lnTo>
                  <a:lnTo>
                    <a:pt x="10" y="67"/>
                  </a:lnTo>
                  <a:lnTo>
                    <a:pt x="10" y="79"/>
                  </a:lnTo>
                  <a:lnTo>
                    <a:pt x="12" y="92"/>
                  </a:lnTo>
                  <a:lnTo>
                    <a:pt x="12" y="105"/>
                  </a:lnTo>
                  <a:lnTo>
                    <a:pt x="27" y="103"/>
                  </a:lnTo>
                  <a:lnTo>
                    <a:pt x="29" y="79"/>
                  </a:lnTo>
                  <a:lnTo>
                    <a:pt x="30" y="55"/>
                  </a:lnTo>
                  <a:lnTo>
                    <a:pt x="40" y="37"/>
                  </a:lnTo>
                  <a:lnTo>
                    <a:pt x="42" y="20"/>
                  </a:lnTo>
                  <a:lnTo>
                    <a:pt x="38" y="11"/>
                  </a:lnTo>
                  <a:lnTo>
                    <a:pt x="39" y="11"/>
                  </a:lnTo>
                  <a:lnTo>
                    <a:pt x="27" y="0"/>
                  </a:lnTo>
                  <a:lnTo>
                    <a:pt x="23" y="5"/>
                  </a:lnTo>
                  <a:lnTo>
                    <a:pt x="22" y="8"/>
                  </a:lnTo>
                  <a:lnTo>
                    <a:pt x="22" y="9"/>
                  </a:lnTo>
                  <a:lnTo>
                    <a:pt x="12" y="16"/>
                  </a:lnTo>
                  <a:lnTo>
                    <a:pt x="3" y="23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34" name="Freeform 137"/>
            <p:cNvSpPr>
              <a:spLocks/>
            </p:cNvSpPr>
            <p:nvPr/>
          </p:nvSpPr>
          <p:spPr bwMode="auto">
            <a:xfrm>
              <a:off x="1339500" y="3288630"/>
              <a:ext cx="207538" cy="160551"/>
            </a:xfrm>
            <a:custGeom>
              <a:avLst/>
              <a:gdLst/>
              <a:ahLst/>
              <a:cxnLst>
                <a:cxn ang="0">
                  <a:pos x="91" y="71"/>
                </a:cxn>
                <a:cxn ang="0">
                  <a:pos x="87" y="71"/>
                </a:cxn>
                <a:cxn ang="0">
                  <a:pos x="75" y="68"/>
                </a:cxn>
                <a:cxn ang="0">
                  <a:pos x="71" y="70"/>
                </a:cxn>
                <a:cxn ang="0">
                  <a:pos x="54" y="71"/>
                </a:cxn>
                <a:cxn ang="0">
                  <a:pos x="37" y="71"/>
                </a:cxn>
                <a:cxn ang="0">
                  <a:pos x="38" y="83"/>
                </a:cxn>
                <a:cxn ang="0">
                  <a:pos x="39" y="96"/>
                </a:cxn>
                <a:cxn ang="0">
                  <a:pos x="27" y="89"/>
                </a:cxn>
                <a:cxn ang="0">
                  <a:pos x="14" y="93"/>
                </a:cxn>
                <a:cxn ang="0">
                  <a:pos x="6" y="83"/>
                </a:cxn>
                <a:cxn ang="0">
                  <a:pos x="0" y="80"/>
                </a:cxn>
                <a:cxn ang="0">
                  <a:pos x="3" y="58"/>
                </a:cxn>
                <a:cxn ang="0">
                  <a:pos x="7" y="53"/>
                </a:cxn>
                <a:cxn ang="0">
                  <a:pos x="15" y="46"/>
                </a:cxn>
                <a:cxn ang="0">
                  <a:pos x="18" y="39"/>
                </a:cxn>
                <a:cxn ang="0">
                  <a:pos x="20" y="29"/>
                </a:cxn>
                <a:cxn ang="0">
                  <a:pos x="29" y="34"/>
                </a:cxn>
                <a:cxn ang="0">
                  <a:pos x="32" y="27"/>
                </a:cxn>
                <a:cxn ang="0">
                  <a:pos x="34" y="26"/>
                </a:cxn>
                <a:cxn ang="0">
                  <a:pos x="39" y="17"/>
                </a:cxn>
                <a:cxn ang="0">
                  <a:pos x="48" y="16"/>
                </a:cxn>
                <a:cxn ang="0">
                  <a:pos x="49" y="11"/>
                </a:cxn>
                <a:cxn ang="0">
                  <a:pos x="67" y="0"/>
                </a:cxn>
                <a:cxn ang="0">
                  <a:pos x="80" y="2"/>
                </a:cxn>
                <a:cxn ang="0">
                  <a:pos x="82" y="17"/>
                </a:cxn>
                <a:cxn ang="0">
                  <a:pos x="93" y="29"/>
                </a:cxn>
                <a:cxn ang="0">
                  <a:pos x="91" y="30"/>
                </a:cxn>
                <a:cxn ang="0">
                  <a:pos x="91" y="36"/>
                </a:cxn>
                <a:cxn ang="0">
                  <a:pos x="100" y="43"/>
                </a:cxn>
                <a:cxn ang="0">
                  <a:pos x="104" y="42"/>
                </a:cxn>
                <a:cxn ang="0">
                  <a:pos x="107" y="46"/>
                </a:cxn>
                <a:cxn ang="0">
                  <a:pos x="110" y="56"/>
                </a:cxn>
                <a:cxn ang="0">
                  <a:pos x="110" y="57"/>
                </a:cxn>
                <a:cxn ang="0">
                  <a:pos x="100" y="64"/>
                </a:cxn>
                <a:cxn ang="0">
                  <a:pos x="91" y="71"/>
                </a:cxn>
              </a:cxnLst>
              <a:rect l="0" t="0" r="r" b="b"/>
              <a:pathLst>
                <a:path w="110" h="96">
                  <a:moveTo>
                    <a:pt x="91" y="71"/>
                  </a:moveTo>
                  <a:lnTo>
                    <a:pt x="87" y="71"/>
                  </a:lnTo>
                  <a:lnTo>
                    <a:pt x="75" y="68"/>
                  </a:lnTo>
                  <a:lnTo>
                    <a:pt x="71" y="70"/>
                  </a:lnTo>
                  <a:lnTo>
                    <a:pt x="54" y="71"/>
                  </a:lnTo>
                  <a:lnTo>
                    <a:pt x="37" y="71"/>
                  </a:lnTo>
                  <a:lnTo>
                    <a:pt x="38" y="83"/>
                  </a:lnTo>
                  <a:lnTo>
                    <a:pt x="39" y="96"/>
                  </a:lnTo>
                  <a:lnTo>
                    <a:pt x="27" y="89"/>
                  </a:lnTo>
                  <a:lnTo>
                    <a:pt x="14" y="93"/>
                  </a:lnTo>
                  <a:lnTo>
                    <a:pt x="6" y="83"/>
                  </a:lnTo>
                  <a:lnTo>
                    <a:pt x="0" y="80"/>
                  </a:lnTo>
                  <a:lnTo>
                    <a:pt x="3" y="58"/>
                  </a:lnTo>
                  <a:lnTo>
                    <a:pt x="7" y="53"/>
                  </a:lnTo>
                  <a:lnTo>
                    <a:pt x="15" y="46"/>
                  </a:lnTo>
                  <a:lnTo>
                    <a:pt x="18" y="39"/>
                  </a:lnTo>
                  <a:lnTo>
                    <a:pt x="20" y="29"/>
                  </a:lnTo>
                  <a:lnTo>
                    <a:pt x="29" y="34"/>
                  </a:lnTo>
                  <a:lnTo>
                    <a:pt x="32" y="27"/>
                  </a:lnTo>
                  <a:lnTo>
                    <a:pt x="34" y="26"/>
                  </a:lnTo>
                  <a:lnTo>
                    <a:pt x="39" y="17"/>
                  </a:lnTo>
                  <a:lnTo>
                    <a:pt x="48" y="16"/>
                  </a:lnTo>
                  <a:lnTo>
                    <a:pt x="49" y="11"/>
                  </a:lnTo>
                  <a:lnTo>
                    <a:pt x="67" y="0"/>
                  </a:lnTo>
                  <a:lnTo>
                    <a:pt x="80" y="2"/>
                  </a:lnTo>
                  <a:lnTo>
                    <a:pt x="82" y="17"/>
                  </a:lnTo>
                  <a:lnTo>
                    <a:pt x="93" y="29"/>
                  </a:lnTo>
                  <a:lnTo>
                    <a:pt x="91" y="30"/>
                  </a:lnTo>
                  <a:lnTo>
                    <a:pt x="91" y="36"/>
                  </a:lnTo>
                  <a:lnTo>
                    <a:pt x="100" y="43"/>
                  </a:lnTo>
                  <a:lnTo>
                    <a:pt x="104" y="42"/>
                  </a:lnTo>
                  <a:lnTo>
                    <a:pt x="107" y="46"/>
                  </a:lnTo>
                  <a:lnTo>
                    <a:pt x="110" y="56"/>
                  </a:lnTo>
                  <a:lnTo>
                    <a:pt x="110" y="57"/>
                  </a:lnTo>
                  <a:lnTo>
                    <a:pt x="100" y="64"/>
                  </a:lnTo>
                  <a:lnTo>
                    <a:pt x="91" y="71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35" name="Freeform 138"/>
            <p:cNvSpPr>
              <a:spLocks/>
            </p:cNvSpPr>
            <p:nvPr/>
          </p:nvSpPr>
          <p:spPr bwMode="auto">
            <a:xfrm>
              <a:off x="1709295" y="3347165"/>
              <a:ext cx="203764" cy="324446"/>
            </a:xfrm>
            <a:custGeom>
              <a:avLst/>
              <a:gdLst/>
              <a:ahLst/>
              <a:cxnLst>
                <a:cxn ang="0">
                  <a:pos x="100" y="53"/>
                </a:cxn>
                <a:cxn ang="0">
                  <a:pos x="84" y="53"/>
                </a:cxn>
                <a:cxn ang="0">
                  <a:pos x="77" y="58"/>
                </a:cxn>
                <a:cxn ang="0">
                  <a:pos x="89" y="73"/>
                </a:cxn>
                <a:cxn ang="0">
                  <a:pos x="98" y="95"/>
                </a:cxn>
                <a:cxn ang="0">
                  <a:pos x="91" y="109"/>
                </a:cxn>
                <a:cxn ang="0">
                  <a:pos x="84" y="123"/>
                </a:cxn>
                <a:cxn ang="0">
                  <a:pos x="89" y="147"/>
                </a:cxn>
                <a:cxn ang="0">
                  <a:pos x="97" y="158"/>
                </a:cxn>
                <a:cxn ang="0">
                  <a:pos x="104" y="171"/>
                </a:cxn>
                <a:cxn ang="0">
                  <a:pos x="108" y="186"/>
                </a:cxn>
                <a:cxn ang="0">
                  <a:pos x="105" y="194"/>
                </a:cxn>
                <a:cxn ang="0">
                  <a:pos x="93" y="191"/>
                </a:cxn>
                <a:cxn ang="0">
                  <a:pos x="82" y="187"/>
                </a:cxn>
                <a:cxn ang="0">
                  <a:pos x="68" y="187"/>
                </a:cxn>
                <a:cxn ang="0">
                  <a:pos x="54" y="187"/>
                </a:cxn>
                <a:cxn ang="0">
                  <a:pos x="40" y="187"/>
                </a:cxn>
                <a:cxn ang="0">
                  <a:pos x="29" y="186"/>
                </a:cxn>
                <a:cxn ang="0">
                  <a:pos x="18" y="184"/>
                </a:cxn>
                <a:cxn ang="0">
                  <a:pos x="18" y="167"/>
                </a:cxn>
                <a:cxn ang="0">
                  <a:pos x="17" y="158"/>
                </a:cxn>
                <a:cxn ang="0">
                  <a:pos x="16" y="155"/>
                </a:cxn>
                <a:cxn ang="0">
                  <a:pos x="6" y="154"/>
                </a:cxn>
                <a:cxn ang="0">
                  <a:pos x="3" y="145"/>
                </a:cxn>
                <a:cxn ang="0">
                  <a:pos x="0" y="145"/>
                </a:cxn>
                <a:cxn ang="0">
                  <a:pos x="1" y="142"/>
                </a:cxn>
                <a:cxn ang="0">
                  <a:pos x="5" y="128"/>
                </a:cxn>
                <a:cxn ang="0">
                  <a:pos x="12" y="118"/>
                </a:cxn>
                <a:cxn ang="0">
                  <a:pos x="18" y="108"/>
                </a:cxn>
                <a:cxn ang="0">
                  <a:pos x="29" y="104"/>
                </a:cxn>
                <a:cxn ang="0">
                  <a:pos x="38" y="114"/>
                </a:cxn>
                <a:cxn ang="0">
                  <a:pos x="46" y="101"/>
                </a:cxn>
                <a:cxn ang="0">
                  <a:pos x="52" y="86"/>
                </a:cxn>
                <a:cxn ang="0">
                  <a:pos x="57" y="77"/>
                </a:cxn>
                <a:cxn ang="0">
                  <a:pos x="62" y="62"/>
                </a:cxn>
                <a:cxn ang="0">
                  <a:pos x="68" y="51"/>
                </a:cxn>
                <a:cxn ang="0">
                  <a:pos x="72" y="38"/>
                </a:cxn>
                <a:cxn ang="0">
                  <a:pos x="82" y="29"/>
                </a:cxn>
                <a:cxn ang="0">
                  <a:pos x="86" y="20"/>
                </a:cxn>
                <a:cxn ang="0">
                  <a:pos x="79" y="13"/>
                </a:cxn>
                <a:cxn ang="0">
                  <a:pos x="77" y="0"/>
                </a:cxn>
                <a:cxn ang="0">
                  <a:pos x="83" y="0"/>
                </a:cxn>
                <a:cxn ang="0">
                  <a:pos x="89" y="17"/>
                </a:cxn>
                <a:cxn ang="0">
                  <a:pos x="91" y="36"/>
                </a:cxn>
                <a:cxn ang="0">
                  <a:pos x="100" y="53"/>
                </a:cxn>
              </a:cxnLst>
              <a:rect l="0" t="0" r="r" b="b"/>
              <a:pathLst>
                <a:path w="108" h="194">
                  <a:moveTo>
                    <a:pt x="100" y="53"/>
                  </a:moveTo>
                  <a:lnTo>
                    <a:pt x="84" y="53"/>
                  </a:lnTo>
                  <a:lnTo>
                    <a:pt x="77" y="58"/>
                  </a:lnTo>
                  <a:lnTo>
                    <a:pt x="89" y="73"/>
                  </a:lnTo>
                  <a:lnTo>
                    <a:pt x="98" y="95"/>
                  </a:lnTo>
                  <a:lnTo>
                    <a:pt x="91" y="109"/>
                  </a:lnTo>
                  <a:lnTo>
                    <a:pt x="84" y="123"/>
                  </a:lnTo>
                  <a:lnTo>
                    <a:pt x="89" y="147"/>
                  </a:lnTo>
                  <a:lnTo>
                    <a:pt x="97" y="158"/>
                  </a:lnTo>
                  <a:lnTo>
                    <a:pt x="104" y="171"/>
                  </a:lnTo>
                  <a:lnTo>
                    <a:pt x="108" y="186"/>
                  </a:lnTo>
                  <a:lnTo>
                    <a:pt x="105" y="194"/>
                  </a:lnTo>
                  <a:lnTo>
                    <a:pt x="93" y="191"/>
                  </a:lnTo>
                  <a:lnTo>
                    <a:pt x="82" y="187"/>
                  </a:lnTo>
                  <a:lnTo>
                    <a:pt x="68" y="187"/>
                  </a:lnTo>
                  <a:lnTo>
                    <a:pt x="54" y="187"/>
                  </a:lnTo>
                  <a:lnTo>
                    <a:pt x="40" y="187"/>
                  </a:lnTo>
                  <a:lnTo>
                    <a:pt x="29" y="186"/>
                  </a:lnTo>
                  <a:lnTo>
                    <a:pt x="18" y="184"/>
                  </a:lnTo>
                  <a:lnTo>
                    <a:pt x="18" y="167"/>
                  </a:lnTo>
                  <a:lnTo>
                    <a:pt x="17" y="158"/>
                  </a:lnTo>
                  <a:lnTo>
                    <a:pt x="16" y="155"/>
                  </a:lnTo>
                  <a:lnTo>
                    <a:pt x="6" y="154"/>
                  </a:lnTo>
                  <a:lnTo>
                    <a:pt x="3" y="145"/>
                  </a:lnTo>
                  <a:lnTo>
                    <a:pt x="0" y="145"/>
                  </a:lnTo>
                  <a:lnTo>
                    <a:pt x="1" y="142"/>
                  </a:lnTo>
                  <a:lnTo>
                    <a:pt x="5" y="128"/>
                  </a:lnTo>
                  <a:lnTo>
                    <a:pt x="12" y="118"/>
                  </a:lnTo>
                  <a:lnTo>
                    <a:pt x="18" y="108"/>
                  </a:lnTo>
                  <a:lnTo>
                    <a:pt x="29" y="104"/>
                  </a:lnTo>
                  <a:lnTo>
                    <a:pt x="38" y="114"/>
                  </a:lnTo>
                  <a:lnTo>
                    <a:pt x="46" y="101"/>
                  </a:lnTo>
                  <a:lnTo>
                    <a:pt x="52" y="86"/>
                  </a:lnTo>
                  <a:lnTo>
                    <a:pt x="57" y="77"/>
                  </a:lnTo>
                  <a:lnTo>
                    <a:pt x="62" y="62"/>
                  </a:lnTo>
                  <a:lnTo>
                    <a:pt x="68" y="51"/>
                  </a:lnTo>
                  <a:lnTo>
                    <a:pt x="72" y="38"/>
                  </a:lnTo>
                  <a:lnTo>
                    <a:pt x="82" y="29"/>
                  </a:lnTo>
                  <a:lnTo>
                    <a:pt x="86" y="20"/>
                  </a:lnTo>
                  <a:lnTo>
                    <a:pt x="79" y="13"/>
                  </a:lnTo>
                  <a:lnTo>
                    <a:pt x="77" y="0"/>
                  </a:lnTo>
                  <a:lnTo>
                    <a:pt x="83" y="0"/>
                  </a:lnTo>
                  <a:lnTo>
                    <a:pt x="89" y="17"/>
                  </a:lnTo>
                  <a:lnTo>
                    <a:pt x="91" y="36"/>
                  </a:lnTo>
                  <a:lnTo>
                    <a:pt x="100" y="53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36" name="Freeform 139"/>
            <p:cNvSpPr>
              <a:spLocks/>
            </p:cNvSpPr>
            <p:nvPr/>
          </p:nvSpPr>
          <p:spPr bwMode="auto">
            <a:xfrm>
              <a:off x="1867778" y="3409043"/>
              <a:ext cx="343381" cy="249188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2" y="36"/>
                </a:cxn>
                <a:cxn ang="0">
                  <a:pos x="81" y="31"/>
                </a:cxn>
                <a:cxn ang="0">
                  <a:pos x="92" y="17"/>
                </a:cxn>
                <a:cxn ang="0">
                  <a:pos x="103" y="3"/>
                </a:cxn>
                <a:cxn ang="0">
                  <a:pos x="117" y="0"/>
                </a:cxn>
                <a:cxn ang="0">
                  <a:pos x="122" y="10"/>
                </a:cxn>
                <a:cxn ang="0">
                  <a:pos x="128" y="22"/>
                </a:cxn>
                <a:cxn ang="0">
                  <a:pos x="126" y="38"/>
                </a:cxn>
                <a:cxn ang="0">
                  <a:pos x="136" y="40"/>
                </a:cxn>
                <a:cxn ang="0">
                  <a:pos x="138" y="46"/>
                </a:cxn>
                <a:cxn ang="0">
                  <a:pos x="151" y="55"/>
                </a:cxn>
                <a:cxn ang="0">
                  <a:pos x="154" y="62"/>
                </a:cxn>
                <a:cxn ang="0">
                  <a:pos x="166" y="75"/>
                </a:cxn>
                <a:cxn ang="0">
                  <a:pos x="172" y="84"/>
                </a:cxn>
                <a:cxn ang="0">
                  <a:pos x="180" y="96"/>
                </a:cxn>
                <a:cxn ang="0">
                  <a:pos x="182" y="102"/>
                </a:cxn>
                <a:cxn ang="0">
                  <a:pos x="175" y="99"/>
                </a:cxn>
                <a:cxn ang="0">
                  <a:pos x="164" y="98"/>
                </a:cxn>
                <a:cxn ang="0">
                  <a:pos x="152" y="97"/>
                </a:cxn>
                <a:cxn ang="0">
                  <a:pos x="148" y="102"/>
                </a:cxn>
                <a:cxn ang="0">
                  <a:pos x="137" y="102"/>
                </a:cxn>
                <a:cxn ang="0">
                  <a:pos x="123" y="108"/>
                </a:cxn>
                <a:cxn ang="0">
                  <a:pos x="117" y="106"/>
                </a:cxn>
                <a:cxn ang="0">
                  <a:pos x="110" y="117"/>
                </a:cxn>
                <a:cxn ang="0">
                  <a:pos x="97" y="112"/>
                </a:cxn>
                <a:cxn ang="0">
                  <a:pos x="83" y="109"/>
                </a:cxn>
                <a:cxn ang="0">
                  <a:pos x="69" y="99"/>
                </a:cxn>
                <a:cxn ang="0">
                  <a:pos x="58" y="115"/>
                </a:cxn>
                <a:cxn ang="0">
                  <a:pos x="59" y="127"/>
                </a:cxn>
                <a:cxn ang="0">
                  <a:pos x="48" y="127"/>
                </a:cxn>
                <a:cxn ang="0">
                  <a:pos x="36" y="126"/>
                </a:cxn>
                <a:cxn ang="0">
                  <a:pos x="29" y="131"/>
                </a:cxn>
                <a:cxn ang="0">
                  <a:pos x="24" y="149"/>
                </a:cxn>
                <a:cxn ang="0">
                  <a:pos x="20" y="134"/>
                </a:cxn>
                <a:cxn ang="0">
                  <a:pos x="13" y="121"/>
                </a:cxn>
                <a:cxn ang="0">
                  <a:pos x="5" y="110"/>
                </a:cxn>
                <a:cxn ang="0">
                  <a:pos x="0" y="86"/>
                </a:cxn>
                <a:cxn ang="0">
                  <a:pos x="7" y="72"/>
                </a:cxn>
                <a:cxn ang="0">
                  <a:pos x="14" y="58"/>
                </a:cxn>
                <a:cxn ang="0">
                  <a:pos x="27" y="53"/>
                </a:cxn>
                <a:cxn ang="0">
                  <a:pos x="30" y="55"/>
                </a:cxn>
                <a:cxn ang="0">
                  <a:pos x="37" y="54"/>
                </a:cxn>
                <a:cxn ang="0">
                  <a:pos x="58" y="50"/>
                </a:cxn>
                <a:cxn ang="0">
                  <a:pos x="64" y="42"/>
                </a:cxn>
              </a:cxnLst>
              <a:rect l="0" t="0" r="r" b="b"/>
              <a:pathLst>
                <a:path w="182" h="149">
                  <a:moveTo>
                    <a:pt x="64" y="42"/>
                  </a:moveTo>
                  <a:lnTo>
                    <a:pt x="62" y="36"/>
                  </a:lnTo>
                  <a:lnTo>
                    <a:pt x="81" y="31"/>
                  </a:lnTo>
                  <a:lnTo>
                    <a:pt x="92" y="17"/>
                  </a:lnTo>
                  <a:lnTo>
                    <a:pt x="103" y="3"/>
                  </a:lnTo>
                  <a:lnTo>
                    <a:pt x="117" y="0"/>
                  </a:lnTo>
                  <a:lnTo>
                    <a:pt x="122" y="10"/>
                  </a:lnTo>
                  <a:lnTo>
                    <a:pt x="128" y="22"/>
                  </a:lnTo>
                  <a:lnTo>
                    <a:pt x="126" y="38"/>
                  </a:lnTo>
                  <a:lnTo>
                    <a:pt x="136" y="40"/>
                  </a:lnTo>
                  <a:lnTo>
                    <a:pt x="138" y="46"/>
                  </a:lnTo>
                  <a:lnTo>
                    <a:pt x="151" y="55"/>
                  </a:lnTo>
                  <a:lnTo>
                    <a:pt x="154" y="62"/>
                  </a:lnTo>
                  <a:lnTo>
                    <a:pt x="166" y="75"/>
                  </a:lnTo>
                  <a:lnTo>
                    <a:pt x="172" y="84"/>
                  </a:lnTo>
                  <a:lnTo>
                    <a:pt x="180" y="96"/>
                  </a:lnTo>
                  <a:lnTo>
                    <a:pt x="182" y="102"/>
                  </a:lnTo>
                  <a:lnTo>
                    <a:pt x="175" y="99"/>
                  </a:lnTo>
                  <a:lnTo>
                    <a:pt x="164" y="98"/>
                  </a:lnTo>
                  <a:lnTo>
                    <a:pt x="152" y="97"/>
                  </a:lnTo>
                  <a:lnTo>
                    <a:pt x="148" y="102"/>
                  </a:lnTo>
                  <a:lnTo>
                    <a:pt x="137" y="102"/>
                  </a:lnTo>
                  <a:lnTo>
                    <a:pt x="123" y="108"/>
                  </a:lnTo>
                  <a:lnTo>
                    <a:pt x="117" y="106"/>
                  </a:lnTo>
                  <a:lnTo>
                    <a:pt x="110" y="117"/>
                  </a:lnTo>
                  <a:lnTo>
                    <a:pt x="97" y="112"/>
                  </a:lnTo>
                  <a:lnTo>
                    <a:pt x="83" y="109"/>
                  </a:lnTo>
                  <a:lnTo>
                    <a:pt x="69" y="99"/>
                  </a:lnTo>
                  <a:lnTo>
                    <a:pt x="58" y="115"/>
                  </a:lnTo>
                  <a:lnTo>
                    <a:pt x="59" y="127"/>
                  </a:lnTo>
                  <a:lnTo>
                    <a:pt x="48" y="127"/>
                  </a:lnTo>
                  <a:lnTo>
                    <a:pt x="36" y="126"/>
                  </a:lnTo>
                  <a:lnTo>
                    <a:pt x="29" y="131"/>
                  </a:lnTo>
                  <a:lnTo>
                    <a:pt x="24" y="149"/>
                  </a:lnTo>
                  <a:lnTo>
                    <a:pt x="20" y="134"/>
                  </a:lnTo>
                  <a:lnTo>
                    <a:pt x="13" y="121"/>
                  </a:lnTo>
                  <a:lnTo>
                    <a:pt x="5" y="110"/>
                  </a:lnTo>
                  <a:lnTo>
                    <a:pt x="0" y="86"/>
                  </a:lnTo>
                  <a:lnTo>
                    <a:pt x="7" y="72"/>
                  </a:lnTo>
                  <a:lnTo>
                    <a:pt x="14" y="58"/>
                  </a:lnTo>
                  <a:lnTo>
                    <a:pt x="27" y="53"/>
                  </a:lnTo>
                  <a:lnTo>
                    <a:pt x="30" y="55"/>
                  </a:lnTo>
                  <a:lnTo>
                    <a:pt x="37" y="54"/>
                  </a:lnTo>
                  <a:lnTo>
                    <a:pt x="58" y="50"/>
                  </a:lnTo>
                  <a:lnTo>
                    <a:pt x="64" y="42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37" name="Freeform 140"/>
            <p:cNvSpPr>
              <a:spLocks/>
            </p:cNvSpPr>
            <p:nvPr/>
          </p:nvSpPr>
          <p:spPr bwMode="auto">
            <a:xfrm>
              <a:off x="1043287" y="3327096"/>
              <a:ext cx="77355" cy="20069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0" y="12"/>
                </a:cxn>
                <a:cxn ang="0">
                  <a:pos x="12" y="8"/>
                </a:cxn>
                <a:cxn ang="0">
                  <a:pos x="23" y="4"/>
                </a:cxn>
                <a:cxn ang="0">
                  <a:pos x="41" y="8"/>
                </a:cxn>
                <a:cxn ang="0">
                  <a:pos x="38" y="4"/>
                </a:cxn>
                <a:cxn ang="0">
                  <a:pos x="21" y="0"/>
                </a:cxn>
                <a:cxn ang="0">
                  <a:pos x="18" y="4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16" y="5"/>
                </a:cxn>
                <a:cxn ang="0">
                  <a:pos x="9" y="8"/>
                </a:cxn>
                <a:cxn ang="0">
                  <a:pos x="2" y="5"/>
                </a:cxn>
              </a:cxnLst>
              <a:rect l="0" t="0" r="r" b="b"/>
              <a:pathLst>
                <a:path w="41" h="12">
                  <a:moveTo>
                    <a:pt x="2" y="5"/>
                  </a:moveTo>
                  <a:lnTo>
                    <a:pt x="0" y="12"/>
                  </a:lnTo>
                  <a:lnTo>
                    <a:pt x="12" y="8"/>
                  </a:lnTo>
                  <a:lnTo>
                    <a:pt x="23" y="4"/>
                  </a:lnTo>
                  <a:lnTo>
                    <a:pt x="41" y="8"/>
                  </a:lnTo>
                  <a:lnTo>
                    <a:pt x="38" y="4"/>
                  </a:lnTo>
                  <a:lnTo>
                    <a:pt x="21" y="0"/>
                  </a:lnTo>
                  <a:lnTo>
                    <a:pt x="18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16" y="5"/>
                  </a:lnTo>
                  <a:lnTo>
                    <a:pt x="9" y="8"/>
                  </a:lnTo>
                  <a:lnTo>
                    <a:pt x="2" y="5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38" name="Freeform 141"/>
            <p:cNvSpPr>
              <a:spLocks/>
            </p:cNvSpPr>
            <p:nvPr/>
          </p:nvSpPr>
          <p:spPr bwMode="auto">
            <a:xfrm>
              <a:off x="1399875" y="3402354"/>
              <a:ext cx="116976" cy="182292"/>
            </a:xfrm>
            <a:custGeom>
              <a:avLst/>
              <a:gdLst/>
              <a:ahLst/>
              <a:cxnLst>
                <a:cxn ang="0">
                  <a:pos x="55" y="93"/>
                </a:cxn>
                <a:cxn ang="0">
                  <a:pos x="44" y="97"/>
                </a:cxn>
                <a:cxn ang="0">
                  <a:pos x="34" y="101"/>
                </a:cxn>
                <a:cxn ang="0">
                  <a:pos x="25" y="105"/>
                </a:cxn>
                <a:cxn ang="0">
                  <a:pos x="15" y="109"/>
                </a:cxn>
                <a:cxn ang="0">
                  <a:pos x="1" y="105"/>
                </a:cxn>
                <a:cxn ang="0">
                  <a:pos x="6" y="101"/>
                </a:cxn>
                <a:cxn ang="0">
                  <a:pos x="3" y="87"/>
                </a:cxn>
                <a:cxn ang="0">
                  <a:pos x="0" y="75"/>
                </a:cxn>
                <a:cxn ang="0">
                  <a:pos x="5" y="63"/>
                </a:cxn>
                <a:cxn ang="0">
                  <a:pos x="11" y="50"/>
                </a:cxn>
                <a:cxn ang="0">
                  <a:pos x="7" y="28"/>
                </a:cxn>
                <a:cxn ang="0">
                  <a:pos x="6" y="15"/>
                </a:cxn>
                <a:cxn ang="0">
                  <a:pos x="5" y="3"/>
                </a:cxn>
                <a:cxn ang="0">
                  <a:pos x="22" y="3"/>
                </a:cxn>
                <a:cxn ang="0">
                  <a:pos x="39" y="2"/>
                </a:cxn>
                <a:cxn ang="0">
                  <a:pos x="43" y="0"/>
                </a:cxn>
                <a:cxn ang="0">
                  <a:pos x="45" y="6"/>
                </a:cxn>
                <a:cxn ang="0">
                  <a:pos x="50" y="21"/>
                </a:cxn>
                <a:cxn ang="0">
                  <a:pos x="50" y="28"/>
                </a:cxn>
                <a:cxn ang="0">
                  <a:pos x="51" y="41"/>
                </a:cxn>
                <a:cxn ang="0">
                  <a:pos x="54" y="51"/>
                </a:cxn>
                <a:cxn ang="0">
                  <a:pos x="54" y="65"/>
                </a:cxn>
                <a:cxn ang="0">
                  <a:pos x="55" y="78"/>
                </a:cxn>
                <a:cxn ang="0">
                  <a:pos x="62" y="87"/>
                </a:cxn>
                <a:cxn ang="0">
                  <a:pos x="55" y="93"/>
                </a:cxn>
                <a:cxn ang="0">
                  <a:pos x="49" y="88"/>
                </a:cxn>
                <a:cxn ang="0">
                  <a:pos x="55" y="93"/>
                </a:cxn>
              </a:cxnLst>
              <a:rect l="0" t="0" r="r" b="b"/>
              <a:pathLst>
                <a:path w="62" h="109">
                  <a:moveTo>
                    <a:pt x="55" y="93"/>
                  </a:moveTo>
                  <a:lnTo>
                    <a:pt x="44" y="97"/>
                  </a:lnTo>
                  <a:lnTo>
                    <a:pt x="34" y="101"/>
                  </a:lnTo>
                  <a:lnTo>
                    <a:pt x="25" y="105"/>
                  </a:lnTo>
                  <a:lnTo>
                    <a:pt x="15" y="109"/>
                  </a:lnTo>
                  <a:lnTo>
                    <a:pt x="1" y="105"/>
                  </a:lnTo>
                  <a:lnTo>
                    <a:pt x="6" y="101"/>
                  </a:lnTo>
                  <a:lnTo>
                    <a:pt x="3" y="87"/>
                  </a:lnTo>
                  <a:lnTo>
                    <a:pt x="0" y="75"/>
                  </a:lnTo>
                  <a:lnTo>
                    <a:pt x="5" y="63"/>
                  </a:lnTo>
                  <a:lnTo>
                    <a:pt x="11" y="50"/>
                  </a:lnTo>
                  <a:lnTo>
                    <a:pt x="7" y="28"/>
                  </a:lnTo>
                  <a:lnTo>
                    <a:pt x="6" y="15"/>
                  </a:lnTo>
                  <a:lnTo>
                    <a:pt x="5" y="3"/>
                  </a:lnTo>
                  <a:lnTo>
                    <a:pt x="22" y="3"/>
                  </a:lnTo>
                  <a:lnTo>
                    <a:pt x="39" y="2"/>
                  </a:lnTo>
                  <a:lnTo>
                    <a:pt x="43" y="0"/>
                  </a:lnTo>
                  <a:lnTo>
                    <a:pt x="45" y="6"/>
                  </a:lnTo>
                  <a:lnTo>
                    <a:pt x="50" y="21"/>
                  </a:lnTo>
                  <a:lnTo>
                    <a:pt x="50" y="28"/>
                  </a:lnTo>
                  <a:lnTo>
                    <a:pt x="51" y="41"/>
                  </a:lnTo>
                  <a:lnTo>
                    <a:pt x="54" y="51"/>
                  </a:lnTo>
                  <a:lnTo>
                    <a:pt x="54" y="65"/>
                  </a:lnTo>
                  <a:lnTo>
                    <a:pt x="55" y="78"/>
                  </a:lnTo>
                  <a:lnTo>
                    <a:pt x="62" y="87"/>
                  </a:lnTo>
                  <a:lnTo>
                    <a:pt x="55" y="93"/>
                  </a:lnTo>
                  <a:lnTo>
                    <a:pt x="49" y="88"/>
                  </a:lnTo>
                  <a:lnTo>
                    <a:pt x="55" y="93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39" name="Freeform 142"/>
            <p:cNvSpPr>
              <a:spLocks/>
            </p:cNvSpPr>
            <p:nvPr/>
          </p:nvSpPr>
          <p:spPr bwMode="auto">
            <a:xfrm>
              <a:off x="1088568" y="3358871"/>
              <a:ext cx="192444" cy="153861"/>
            </a:xfrm>
            <a:custGeom>
              <a:avLst/>
              <a:gdLst/>
              <a:ahLst/>
              <a:cxnLst>
                <a:cxn ang="0">
                  <a:pos x="92" y="22"/>
                </a:cxn>
                <a:cxn ang="0">
                  <a:pos x="90" y="28"/>
                </a:cxn>
                <a:cxn ang="0">
                  <a:pos x="92" y="28"/>
                </a:cxn>
                <a:cxn ang="0">
                  <a:pos x="98" y="43"/>
                </a:cxn>
                <a:cxn ang="0">
                  <a:pos x="97" y="57"/>
                </a:cxn>
                <a:cxn ang="0">
                  <a:pos x="100" y="59"/>
                </a:cxn>
                <a:cxn ang="0">
                  <a:pos x="101" y="62"/>
                </a:cxn>
                <a:cxn ang="0">
                  <a:pos x="102" y="69"/>
                </a:cxn>
                <a:cxn ang="0">
                  <a:pos x="101" y="73"/>
                </a:cxn>
                <a:cxn ang="0">
                  <a:pos x="95" y="74"/>
                </a:cxn>
                <a:cxn ang="0">
                  <a:pos x="97" y="81"/>
                </a:cxn>
                <a:cxn ang="0">
                  <a:pos x="93" y="87"/>
                </a:cxn>
                <a:cxn ang="0">
                  <a:pos x="91" y="88"/>
                </a:cxn>
                <a:cxn ang="0">
                  <a:pos x="88" y="89"/>
                </a:cxn>
                <a:cxn ang="0">
                  <a:pos x="81" y="92"/>
                </a:cxn>
                <a:cxn ang="0">
                  <a:pos x="78" y="89"/>
                </a:cxn>
                <a:cxn ang="0">
                  <a:pos x="74" y="72"/>
                </a:cxn>
                <a:cxn ang="0">
                  <a:pos x="66" y="72"/>
                </a:cxn>
                <a:cxn ang="0">
                  <a:pos x="61" y="74"/>
                </a:cxn>
                <a:cxn ang="0">
                  <a:pos x="62" y="62"/>
                </a:cxn>
                <a:cxn ang="0">
                  <a:pos x="53" y="46"/>
                </a:cxn>
                <a:cxn ang="0">
                  <a:pos x="34" y="51"/>
                </a:cxn>
                <a:cxn ang="0">
                  <a:pos x="24" y="62"/>
                </a:cxn>
                <a:cxn ang="0">
                  <a:pos x="23" y="58"/>
                </a:cxn>
                <a:cxn ang="0">
                  <a:pos x="19" y="52"/>
                </a:cxn>
                <a:cxn ang="0">
                  <a:pos x="17" y="48"/>
                </a:cxn>
                <a:cxn ang="0">
                  <a:pos x="13" y="45"/>
                </a:cxn>
                <a:cxn ang="0">
                  <a:pos x="5" y="36"/>
                </a:cxn>
                <a:cxn ang="0">
                  <a:pos x="6" y="32"/>
                </a:cxn>
                <a:cxn ang="0">
                  <a:pos x="5" y="33"/>
                </a:cxn>
                <a:cxn ang="0">
                  <a:pos x="3" y="29"/>
                </a:cxn>
                <a:cxn ang="0">
                  <a:pos x="0" y="30"/>
                </a:cxn>
                <a:cxn ang="0">
                  <a:pos x="3" y="23"/>
                </a:cxn>
                <a:cxn ang="0">
                  <a:pos x="16" y="17"/>
                </a:cxn>
                <a:cxn ang="0">
                  <a:pos x="17" y="7"/>
                </a:cxn>
                <a:cxn ang="0">
                  <a:pos x="19" y="0"/>
                </a:cxn>
                <a:cxn ang="0">
                  <a:pos x="31" y="3"/>
                </a:cxn>
                <a:cxn ang="0">
                  <a:pos x="51" y="4"/>
                </a:cxn>
                <a:cxn ang="0">
                  <a:pos x="49" y="9"/>
                </a:cxn>
                <a:cxn ang="0">
                  <a:pos x="59" y="9"/>
                </a:cxn>
                <a:cxn ang="0">
                  <a:pos x="63" y="11"/>
                </a:cxn>
                <a:cxn ang="0">
                  <a:pos x="71" y="10"/>
                </a:cxn>
                <a:cxn ang="0">
                  <a:pos x="80" y="6"/>
                </a:cxn>
                <a:cxn ang="0">
                  <a:pos x="82" y="3"/>
                </a:cxn>
                <a:cxn ang="0">
                  <a:pos x="87" y="17"/>
                </a:cxn>
                <a:cxn ang="0">
                  <a:pos x="92" y="22"/>
                </a:cxn>
              </a:cxnLst>
              <a:rect l="0" t="0" r="r" b="b"/>
              <a:pathLst>
                <a:path w="102" h="92">
                  <a:moveTo>
                    <a:pt x="92" y="22"/>
                  </a:moveTo>
                  <a:lnTo>
                    <a:pt x="90" y="28"/>
                  </a:lnTo>
                  <a:lnTo>
                    <a:pt x="92" y="28"/>
                  </a:lnTo>
                  <a:lnTo>
                    <a:pt x="98" y="43"/>
                  </a:lnTo>
                  <a:lnTo>
                    <a:pt x="97" y="57"/>
                  </a:lnTo>
                  <a:lnTo>
                    <a:pt x="100" y="59"/>
                  </a:lnTo>
                  <a:lnTo>
                    <a:pt x="101" y="62"/>
                  </a:lnTo>
                  <a:lnTo>
                    <a:pt x="102" y="69"/>
                  </a:lnTo>
                  <a:lnTo>
                    <a:pt x="101" y="73"/>
                  </a:lnTo>
                  <a:lnTo>
                    <a:pt x="95" y="74"/>
                  </a:lnTo>
                  <a:lnTo>
                    <a:pt x="97" y="81"/>
                  </a:lnTo>
                  <a:lnTo>
                    <a:pt x="93" y="87"/>
                  </a:lnTo>
                  <a:lnTo>
                    <a:pt x="91" y="88"/>
                  </a:lnTo>
                  <a:lnTo>
                    <a:pt x="88" y="89"/>
                  </a:lnTo>
                  <a:lnTo>
                    <a:pt x="81" y="92"/>
                  </a:lnTo>
                  <a:lnTo>
                    <a:pt x="78" y="89"/>
                  </a:lnTo>
                  <a:lnTo>
                    <a:pt x="74" y="72"/>
                  </a:lnTo>
                  <a:lnTo>
                    <a:pt x="66" y="72"/>
                  </a:lnTo>
                  <a:lnTo>
                    <a:pt x="61" y="74"/>
                  </a:lnTo>
                  <a:lnTo>
                    <a:pt x="62" y="62"/>
                  </a:lnTo>
                  <a:lnTo>
                    <a:pt x="53" y="46"/>
                  </a:lnTo>
                  <a:lnTo>
                    <a:pt x="34" y="51"/>
                  </a:lnTo>
                  <a:lnTo>
                    <a:pt x="24" y="62"/>
                  </a:lnTo>
                  <a:lnTo>
                    <a:pt x="23" y="58"/>
                  </a:lnTo>
                  <a:lnTo>
                    <a:pt x="19" y="52"/>
                  </a:lnTo>
                  <a:lnTo>
                    <a:pt x="17" y="48"/>
                  </a:lnTo>
                  <a:lnTo>
                    <a:pt x="13" y="45"/>
                  </a:lnTo>
                  <a:lnTo>
                    <a:pt x="5" y="36"/>
                  </a:lnTo>
                  <a:lnTo>
                    <a:pt x="6" y="32"/>
                  </a:lnTo>
                  <a:lnTo>
                    <a:pt x="5" y="33"/>
                  </a:lnTo>
                  <a:lnTo>
                    <a:pt x="3" y="29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16" y="17"/>
                  </a:lnTo>
                  <a:lnTo>
                    <a:pt x="17" y="7"/>
                  </a:lnTo>
                  <a:lnTo>
                    <a:pt x="19" y="0"/>
                  </a:lnTo>
                  <a:lnTo>
                    <a:pt x="31" y="3"/>
                  </a:lnTo>
                  <a:lnTo>
                    <a:pt x="51" y="4"/>
                  </a:lnTo>
                  <a:lnTo>
                    <a:pt x="49" y="9"/>
                  </a:lnTo>
                  <a:lnTo>
                    <a:pt x="59" y="9"/>
                  </a:lnTo>
                  <a:lnTo>
                    <a:pt x="63" y="11"/>
                  </a:lnTo>
                  <a:lnTo>
                    <a:pt x="71" y="10"/>
                  </a:lnTo>
                  <a:lnTo>
                    <a:pt x="80" y="6"/>
                  </a:lnTo>
                  <a:lnTo>
                    <a:pt x="82" y="3"/>
                  </a:lnTo>
                  <a:lnTo>
                    <a:pt x="87" y="17"/>
                  </a:lnTo>
                  <a:lnTo>
                    <a:pt x="92" y="22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40" name="Freeform 143"/>
            <p:cNvSpPr>
              <a:spLocks/>
            </p:cNvSpPr>
            <p:nvPr/>
          </p:nvSpPr>
          <p:spPr bwMode="auto">
            <a:xfrm>
              <a:off x="1045174" y="3358871"/>
              <a:ext cx="79242" cy="50172"/>
            </a:xfrm>
            <a:custGeom>
              <a:avLst/>
              <a:gdLst/>
              <a:ahLst/>
              <a:cxnLst>
                <a:cxn ang="0">
                  <a:pos x="21" y="18"/>
                </a:cxn>
                <a:cxn ang="0">
                  <a:pos x="18" y="23"/>
                </a:cxn>
                <a:cxn ang="0">
                  <a:pos x="22" y="26"/>
                </a:cxn>
                <a:cxn ang="0">
                  <a:pos x="23" y="30"/>
                </a:cxn>
                <a:cxn ang="0">
                  <a:pos x="26" y="23"/>
                </a:cxn>
                <a:cxn ang="0">
                  <a:pos x="39" y="17"/>
                </a:cxn>
                <a:cxn ang="0">
                  <a:pos x="40" y="7"/>
                </a:cxn>
                <a:cxn ang="0">
                  <a:pos x="42" y="0"/>
                </a:cxn>
                <a:cxn ang="0">
                  <a:pos x="30" y="1"/>
                </a:cxn>
                <a:cxn ang="0">
                  <a:pos x="18" y="2"/>
                </a:cxn>
                <a:cxn ang="0">
                  <a:pos x="0" y="6"/>
                </a:cxn>
                <a:cxn ang="0">
                  <a:pos x="7" y="7"/>
                </a:cxn>
                <a:cxn ang="0">
                  <a:pos x="5" y="10"/>
                </a:cxn>
                <a:cxn ang="0">
                  <a:pos x="12" y="11"/>
                </a:cxn>
                <a:cxn ang="0">
                  <a:pos x="11" y="14"/>
                </a:cxn>
                <a:cxn ang="0">
                  <a:pos x="21" y="14"/>
                </a:cxn>
                <a:cxn ang="0">
                  <a:pos x="24" y="15"/>
                </a:cxn>
                <a:cxn ang="0">
                  <a:pos x="16" y="16"/>
                </a:cxn>
                <a:cxn ang="0">
                  <a:pos x="21" y="18"/>
                </a:cxn>
              </a:cxnLst>
              <a:rect l="0" t="0" r="r" b="b"/>
              <a:pathLst>
                <a:path w="42" h="30">
                  <a:moveTo>
                    <a:pt x="21" y="18"/>
                  </a:moveTo>
                  <a:lnTo>
                    <a:pt x="18" y="23"/>
                  </a:lnTo>
                  <a:lnTo>
                    <a:pt x="22" y="26"/>
                  </a:lnTo>
                  <a:lnTo>
                    <a:pt x="23" y="30"/>
                  </a:lnTo>
                  <a:lnTo>
                    <a:pt x="26" y="23"/>
                  </a:lnTo>
                  <a:lnTo>
                    <a:pt x="39" y="17"/>
                  </a:lnTo>
                  <a:lnTo>
                    <a:pt x="40" y="7"/>
                  </a:lnTo>
                  <a:lnTo>
                    <a:pt x="42" y="0"/>
                  </a:lnTo>
                  <a:lnTo>
                    <a:pt x="30" y="1"/>
                  </a:lnTo>
                  <a:lnTo>
                    <a:pt x="18" y="2"/>
                  </a:lnTo>
                  <a:lnTo>
                    <a:pt x="0" y="6"/>
                  </a:lnTo>
                  <a:lnTo>
                    <a:pt x="7" y="7"/>
                  </a:lnTo>
                  <a:lnTo>
                    <a:pt x="5" y="10"/>
                  </a:lnTo>
                  <a:lnTo>
                    <a:pt x="12" y="11"/>
                  </a:lnTo>
                  <a:lnTo>
                    <a:pt x="11" y="14"/>
                  </a:lnTo>
                  <a:lnTo>
                    <a:pt x="21" y="14"/>
                  </a:lnTo>
                  <a:lnTo>
                    <a:pt x="24" y="15"/>
                  </a:lnTo>
                  <a:lnTo>
                    <a:pt x="16" y="16"/>
                  </a:lnTo>
                  <a:lnTo>
                    <a:pt x="21" y="18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41" name="Freeform 144"/>
            <p:cNvSpPr>
              <a:spLocks/>
            </p:cNvSpPr>
            <p:nvPr/>
          </p:nvSpPr>
          <p:spPr bwMode="auto">
            <a:xfrm>
              <a:off x="1260258" y="3414061"/>
              <a:ext cx="160370" cy="183964"/>
            </a:xfrm>
            <a:custGeom>
              <a:avLst/>
              <a:gdLst/>
              <a:ahLst/>
              <a:cxnLst>
                <a:cxn ang="0">
                  <a:pos x="48" y="8"/>
                </a:cxn>
                <a:cxn ang="0">
                  <a:pos x="42" y="5"/>
                </a:cxn>
                <a:cxn ang="0">
                  <a:pos x="32" y="7"/>
                </a:cxn>
                <a:cxn ang="0">
                  <a:pos x="31" y="0"/>
                </a:cxn>
                <a:cxn ang="0">
                  <a:pos x="26" y="5"/>
                </a:cxn>
                <a:cxn ang="0">
                  <a:pos x="19" y="10"/>
                </a:cxn>
                <a:cxn ang="0">
                  <a:pos x="11" y="7"/>
                </a:cxn>
                <a:cxn ang="0">
                  <a:pos x="7" y="10"/>
                </a:cxn>
                <a:cxn ang="0">
                  <a:pos x="6" y="24"/>
                </a:cxn>
                <a:cxn ang="0">
                  <a:pos x="9" y="26"/>
                </a:cxn>
                <a:cxn ang="0">
                  <a:pos x="10" y="29"/>
                </a:cxn>
                <a:cxn ang="0">
                  <a:pos x="11" y="36"/>
                </a:cxn>
                <a:cxn ang="0">
                  <a:pos x="10" y="40"/>
                </a:cxn>
                <a:cxn ang="0">
                  <a:pos x="4" y="41"/>
                </a:cxn>
                <a:cxn ang="0">
                  <a:pos x="6" y="48"/>
                </a:cxn>
                <a:cxn ang="0">
                  <a:pos x="2" y="54"/>
                </a:cxn>
                <a:cxn ang="0">
                  <a:pos x="0" y="55"/>
                </a:cxn>
                <a:cxn ang="0">
                  <a:pos x="1" y="70"/>
                </a:cxn>
                <a:cxn ang="0">
                  <a:pos x="1" y="73"/>
                </a:cxn>
                <a:cxn ang="0">
                  <a:pos x="10" y="81"/>
                </a:cxn>
                <a:cxn ang="0">
                  <a:pos x="16" y="90"/>
                </a:cxn>
                <a:cxn ang="0">
                  <a:pos x="14" y="110"/>
                </a:cxn>
                <a:cxn ang="0">
                  <a:pos x="31" y="103"/>
                </a:cxn>
                <a:cxn ang="0">
                  <a:pos x="49" y="96"/>
                </a:cxn>
                <a:cxn ang="0">
                  <a:pos x="45" y="95"/>
                </a:cxn>
                <a:cxn ang="0">
                  <a:pos x="63" y="94"/>
                </a:cxn>
                <a:cxn ang="0">
                  <a:pos x="54" y="95"/>
                </a:cxn>
                <a:cxn ang="0">
                  <a:pos x="65" y="94"/>
                </a:cxn>
                <a:cxn ang="0">
                  <a:pos x="73" y="94"/>
                </a:cxn>
                <a:cxn ang="0">
                  <a:pos x="75" y="98"/>
                </a:cxn>
                <a:cxn ang="0">
                  <a:pos x="80" y="94"/>
                </a:cxn>
                <a:cxn ang="0">
                  <a:pos x="77" y="80"/>
                </a:cxn>
                <a:cxn ang="0">
                  <a:pos x="74" y="68"/>
                </a:cxn>
                <a:cxn ang="0">
                  <a:pos x="79" y="56"/>
                </a:cxn>
                <a:cxn ang="0">
                  <a:pos x="85" y="43"/>
                </a:cxn>
                <a:cxn ang="0">
                  <a:pos x="81" y="21"/>
                </a:cxn>
                <a:cxn ang="0">
                  <a:pos x="69" y="14"/>
                </a:cxn>
                <a:cxn ang="0">
                  <a:pos x="56" y="18"/>
                </a:cxn>
                <a:cxn ang="0">
                  <a:pos x="48" y="8"/>
                </a:cxn>
              </a:cxnLst>
              <a:rect l="0" t="0" r="r" b="b"/>
              <a:pathLst>
                <a:path w="85" h="110">
                  <a:moveTo>
                    <a:pt x="48" y="8"/>
                  </a:moveTo>
                  <a:lnTo>
                    <a:pt x="42" y="5"/>
                  </a:lnTo>
                  <a:lnTo>
                    <a:pt x="32" y="7"/>
                  </a:lnTo>
                  <a:lnTo>
                    <a:pt x="31" y="0"/>
                  </a:lnTo>
                  <a:lnTo>
                    <a:pt x="26" y="5"/>
                  </a:lnTo>
                  <a:lnTo>
                    <a:pt x="19" y="10"/>
                  </a:lnTo>
                  <a:lnTo>
                    <a:pt x="11" y="7"/>
                  </a:lnTo>
                  <a:lnTo>
                    <a:pt x="7" y="10"/>
                  </a:lnTo>
                  <a:lnTo>
                    <a:pt x="6" y="24"/>
                  </a:lnTo>
                  <a:lnTo>
                    <a:pt x="9" y="26"/>
                  </a:lnTo>
                  <a:lnTo>
                    <a:pt x="10" y="29"/>
                  </a:lnTo>
                  <a:lnTo>
                    <a:pt x="11" y="36"/>
                  </a:lnTo>
                  <a:lnTo>
                    <a:pt x="10" y="40"/>
                  </a:lnTo>
                  <a:lnTo>
                    <a:pt x="4" y="41"/>
                  </a:lnTo>
                  <a:lnTo>
                    <a:pt x="6" y="48"/>
                  </a:lnTo>
                  <a:lnTo>
                    <a:pt x="2" y="54"/>
                  </a:lnTo>
                  <a:lnTo>
                    <a:pt x="0" y="55"/>
                  </a:lnTo>
                  <a:lnTo>
                    <a:pt x="1" y="70"/>
                  </a:lnTo>
                  <a:lnTo>
                    <a:pt x="1" y="73"/>
                  </a:lnTo>
                  <a:lnTo>
                    <a:pt x="10" y="81"/>
                  </a:lnTo>
                  <a:lnTo>
                    <a:pt x="16" y="90"/>
                  </a:lnTo>
                  <a:lnTo>
                    <a:pt x="14" y="110"/>
                  </a:lnTo>
                  <a:lnTo>
                    <a:pt x="31" y="103"/>
                  </a:lnTo>
                  <a:lnTo>
                    <a:pt x="49" y="96"/>
                  </a:lnTo>
                  <a:lnTo>
                    <a:pt x="45" y="95"/>
                  </a:lnTo>
                  <a:lnTo>
                    <a:pt x="63" y="94"/>
                  </a:lnTo>
                  <a:lnTo>
                    <a:pt x="54" y="95"/>
                  </a:lnTo>
                  <a:lnTo>
                    <a:pt x="65" y="94"/>
                  </a:lnTo>
                  <a:lnTo>
                    <a:pt x="73" y="94"/>
                  </a:lnTo>
                  <a:lnTo>
                    <a:pt x="75" y="98"/>
                  </a:lnTo>
                  <a:lnTo>
                    <a:pt x="80" y="94"/>
                  </a:lnTo>
                  <a:lnTo>
                    <a:pt x="77" y="80"/>
                  </a:lnTo>
                  <a:lnTo>
                    <a:pt x="74" y="68"/>
                  </a:lnTo>
                  <a:lnTo>
                    <a:pt x="79" y="56"/>
                  </a:lnTo>
                  <a:lnTo>
                    <a:pt x="85" y="43"/>
                  </a:lnTo>
                  <a:lnTo>
                    <a:pt x="81" y="21"/>
                  </a:lnTo>
                  <a:lnTo>
                    <a:pt x="69" y="14"/>
                  </a:lnTo>
                  <a:lnTo>
                    <a:pt x="56" y="18"/>
                  </a:lnTo>
                  <a:lnTo>
                    <a:pt x="48" y="8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42" name="Freeform 145"/>
            <p:cNvSpPr>
              <a:spLocks/>
            </p:cNvSpPr>
            <p:nvPr/>
          </p:nvSpPr>
          <p:spPr bwMode="auto">
            <a:xfrm>
              <a:off x="1133849" y="3435802"/>
              <a:ext cx="79242" cy="86965"/>
            </a:xfrm>
            <a:custGeom>
              <a:avLst/>
              <a:gdLst/>
              <a:ahLst/>
              <a:cxnLst>
                <a:cxn ang="0">
                  <a:pos x="42" y="26"/>
                </a:cxn>
                <a:cxn ang="0">
                  <a:pos x="36" y="36"/>
                </a:cxn>
                <a:cxn ang="0">
                  <a:pos x="29" y="48"/>
                </a:cxn>
                <a:cxn ang="0">
                  <a:pos x="25" y="52"/>
                </a:cxn>
                <a:cxn ang="0">
                  <a:pos x="11" y="45"/>
                </a:cxn>
                <a:cxn ang="0">
                  <a:pos x="13" y="42"/>
                </a:cxn>
                <a:cxn ang="0">
                  <a:pos x="10" y="39"/>
                </a:cxn>
                <a:cxn ang="0">
                  <a:pos x="2" y="28"/>
                </a:cxn>
                <a:cxn ang="0">
                  <a:pos x="6" y="24"/>
                </a:cxn>
                <a:cxn ang="0">
                  <a:pos x="0" y="23"/>
                </a:cxn>
                <a:cxn ang="0">
                  <a:pos x="5" y="20"/>
                </a:cxn>
                <a:cxn ang="0">
                  <a:pos x="0" y="16"/>
                </a:cxn>
                <a:cxn ang="0">
                  <a:pos x="10" y="5"/>
                </a:cxn>
                <a:cxn ang="0">
                  <a:pos x="29" y="0"/>
                </a:cxn>
                <a:cxn ang="0">
                  <a:pos x="38" y="16"/>
                </a:cxn>
                <a:cxn ang="0">
                  <a:pos x="37" y="28"/>
                </a:cxn>
                <a:cxn ang="0">
                  <a:pos x="42" y="26"/>
                </a:cxn>
              </a:cxnLst>
              <a:rect l="0" t="0" r="r" b="b"/>
              <a:pathLst>
                <a:path w="42" h="52">
                  <a:moveTo>
                    <a:pt x="42" y="26"/>
                  </a:moveTo>
                  <a:lnTo>
                    <a:pt x="36" y="36"/>
                  </a:lnTo>
                  <a:lnTo>
                    <a:pt x="29" y="48"/>
                  </a:lnTo>
                  <a:lnTo>
                    <a:pt x="25" y="52"/>
                  </a:lnTo>
                  <a:lnTo>
                    <a:pt x="11" y="45"/>
                  </a:lnTo>
                  <a:lnTo>
                    <a:pt x="13" y="42"/>
                  </a:lnTo>
                  <a:lnTo>
                    <a:pt x="10" y="39"/>
                  </a:lnTo>
                  <a:lnTo>
                    <a:pt x="2" y="28"/>
                  </a:lnTo>
                  <a:lnTo>
                    <a:pt x="6" y="24"/>
                  </a:lnTo>
                  <a:lnTo>
                    <a:pt x="0" y="23"/>
                  </a:lnTo>
                  <a:lnTo>
                    <a:pt x="5" y="20"/>
                  </a:lnTo>
                  <a:lnTo>
                    <a:pt x="0" y="16"/>
                  </a:lnTo>
                  <a:lnTo>
                    <a:pt x="10" y="5"/>
                  </a:lnTo>
                  <a:lnTo>
                    <a:pt x="29" y="0"/>
                  </a:lnTo>
                  <a:lnTo>
                    <a:pt x="38" y="16"/>
                  </a:lnTo>
                  <a:lnTo>
                    <a:pt x="37" y="28"/>
                  </a:lnTo>
                  <a:lnTo>
                    <a:pt x="42" y="26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43" name="Freeform 146"/>
            <p:cNvSpPr>
              <a:spLocks/>
            </p:cNvSpPr>
            <p:nvPr/>
          </p:nvSpPr>
          <p:spPr bwMode="auto">
            <a:xfrm>
              <a:off x="1481003" y="3402354"/>
              <a:ext cx="47168" cy="145499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0" y="0"/>
                </a:cxn>
                <a:cxn ang="0">
                  <a:pos x="2" y="6"/>
                </a:cxn>
                <a:cxn ang="0">
                  <a:pos x="7" y="21"/>
                </a:cxn>
                <a:cxn ang="0">
                  <a:pos x="7" y="28"/>
                </a:cxn>
                <a:cxn ang="0">
                  <a:pos x="8" y="41"/>
                </a:cxn>
                <a:cxn ang="0">
                  <a:pos x="11" y="51"/>
                </a:cxn>
                <a:cxn ang="0">
                  <a:pos x="11" y="65"/>
                </a:cxn>
                <a:cxn ang="0">
                  <a:pos x="12" y="78"/>
                </a:cxn>
                <a:cxn ang="0">
                  <a:pos x="19" y="87"/>
                </a:cxn>
                <a:cxn ang="0">
                  <a:pos x="25" y="85"/>
                </a:cxn>
                <a:cxn ang="0">
                  <a:pos x="25" y="72"/>
                </a:cxn>
                <a:cxn ang="0">
                  <a:pos x="23" y="59"/>
                </a:cxn>
                <a:cxn ang="0">
                  <a:pos x="23" y="47"/>
                </a:cxn>
                <a:cxn ang="0">
                  <a:pos x="23" y="33"/>
                </a:cxn>
                <a:cxn ang="0">
                  <a:pos x="21" y="20"/>
                </a:cxn>
                <a:cxn ang="0">
                  <a:pos x="13" y="10"/>
                </a:cxn>
                <a:cxn ang="0">
                  <a:pos x="15" y="3"/>
                </a:cxn>
                <a:cxn ang="0">
                  <a:pos x="12" y="3"/>
                </a:cxn>
              </a:cxnLst>
              <a:rect l="0" t="0" r="r" b="b"/>
              <a:pathLst>
                <a:path w="25" h="87">
                  <a:moveTo>
                    <a:pt x="12" y="3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7" y="21"/>
                  </a:lnTo>
                  <a:lnTo>
                    <a:pt x="7" y="28"/>
                  </a:lnTo>
                  <a:lnTo>
                    <a:pt x="8" y="41"/>
                  </a:lnTo>
                  <a:lnTo>
                    <a:pt x="11" y="51"/>
                  </a:lnTo>
                  <a:lnTo>
                    <a:pt x="11" y="65"/>
                  </a:lnTo>
                  <a:lnTo>
                    <a:pt x="12" y="78"/>
                  </a:lnTo>
                  <a:lnTo>
                    <a:pt x="19" y="87"/>
                  </a:lnTo>
                  <a:lnTo>
                    <a:pt x="25" y="85"/>
                  </a:lnTo>
                  <a:lnTo>
                    <a:pt x="25" y="72"/>
                  </a:lnTo>
                  <a:lnTo>
                    <a:pt x="23" y="59"/>
                  </a:lnTo>
                  <a:lnTo>
                    <a:pt x="23" y="47"/>
                  </a:lnTo>
                  <a:lnTo>
                    <a:pt x="23" y="33"/>
                  </a:lnTo>
                  <a:lnTo>
                    <a:pt x="21" y="20"/>
                  </a:lnTo>
                  <a:lnTo>
                    <a:pt x="13" y="10"/>
                  </a:lnTo>
                  <a:lnTo>
                    <a:pt x="15" y="3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44" name="Freeform 147"/>
            <p:cNvSpPr>
              <a:spLocks/>
            </p:cNvSpPr>
            <p:nvPr/>
          </p:nvSpPr>
          <p:spPr bwMode="auto">
            <a:xfrm>
              <a:off x="1262145" y="2663152"/>
              <a:ext cx="532052" cy="510083"/>
            </a:xfrm>
            <a:custGeom>
              <a:avLst/>
              <a:gdLst/>
              <a:ahLst/>
              <a:cxnLst>
                <a:cxn ang="0">
                  <a:pos x="0" y="159"/>
                </a:cxn>
                <a:cxn ang="0">
                  <a:pos x="13" y="175"/>
                </a:cxn>
                <a:cxn ang="0">
                  <a:pos x="40" y="195"/>
                </a:cxn>
                <a:cxn ang="0">
                  <a:pos x="62" y="213"/>
                </a:cxn>
                <a:cxn ang="0">
                  <a:pos x="83" y="229"/>
                </a:cxn>
                <a:cxn ang="0">
                  <a:pos x="103" y="247"/>
                </a:cxn>
                <a:cxn ang="0">
                  <a:pos x="123" y="263"/>
                </a:cxn>
                <a:cxn ang="0">
                  <a:pos x="134" y="277"/>
                </a:cxn>
                <a:cxn ang="0">
                  <a:pos x="161" y="292"/>
                </a:cxn>
                <a:cxn ang="0">
                  <a:pos x="177" y="305"/>
                </a:cxn>
                <a:cxn ang="0">
                  <a:pos x="198" y="300"/>
                </a:cxn>
                <a:cxn ang="0">
                  <a:pos x="221" y="276"/>
                </a:cxn>
                <a:cxn ang="0">
                  <a:pos x="251" y="253"/>
                </a:cxn>
                <a:cxn ang="0">
                  <a:pos x="282" y="231"/>
                </a:cxn>
                <a:cxn ang="0">
                  <a:pos x="261" y="213"/>
                </a:cxn>
                <a:cxn ang="0">
                  <a:pos x="246" y="185"/>
                </a:cxn>
                <a:cxn ang="0">
                  <a:pos x="252" y="159"/>
                </a:cxn>
                <a:cxn ang="0">
                  <a:pos x="246" y="119"/>
                </a:cxn>
                <a:cxn ang="0">
                  <a:pos x="242" y="99"/>
                </a:cxn>
                <a:cxn ang="0">
                  <a:pos x="228" y="70"/>
                </a:cxn>
                <a:cxn ang="0">
                  <a:pos x="224" y="41"/>
                </a:cxn>
                <a:cxn ang="0">
                  <a:pos x="228" y="5"/>
                </a:cxn>
                <a:cxn ang="0">
                  <a:pos x="210" y="0"/>
                </a:cxn>
                <a:cxn ang="0">
                  <a:pos x="185" y="2"/>
                </a:cxn>
                <a:cxn ang="0">
                  <a:pos x="156" y="4"/>
                </a:cxn>
                <a:cxn ang="0">
                  <a:pos x="121" y="14"/>
                </a:cxn>
                <a:cxn ang="0">
                  <a:pos x="101" y="24"/>
                </a:cxn>
                <a:cxn ang="0">
                  <a:pos x="92" y="35"/>
                </a:cxn>
                <a:cxn ang="0">
                  <a:pos x="95" y="60"/>
                </a:cxn>
                <a:cxn ang="0">
                  <a:pos x="101" y="81"/>
                </a:cxn>
                <a:cxn ang="0">
                  <a:pos x="69" y="89"/>
                </a:cxn>
                <a:cxn ang="0">
                  <a:pos x="59" y="107"/>
                </a:cxn>
                <a:cxn ang="0">
                  <a:pos x="38" y="119"/>
                </a:cxn>
                <a:cxn ang="0">
                  <a:pos x="15" y="132"/>
                </a:cxn>
              </a:cxnLst>
              <a:rect l="0" t="0" r="r" b="b"/>
              <a:pathLst>
                <a:path w="282" h="305">
                  <a:moveTo>
                    <a:pt x="3" y="139"/>
                  </a:moveTo>
                  <a:lnTo>
                    <a:pt x="0" y="159"/>
                  </a:lnTo>
                  <a:lnTo>
                    <a:pt x="0" y="166"/>
                  </a:lnTo>
                  <a:lnTo>
                    <a:pt x="13" y="175"/>
                  </a:lnTo>
                  <a:lnTo>
                    <a:pt x="26" y="185"/>
                  </a:lnTo>
                  <a:lnTo>
                    <a:pt x="40" y="195"/>
                  </a:lnTo>
                  <a:lnTo>
                    <a:pt x="53" y="205"/>
                  </a:lnTo>
                  <a:lnTo>
                    <a:pt x="62" y="213"/>
                  </a:lnTo>
                  <a:lnTo>
                    <a:pt x="73" y="221"/>
                  </a:lnTo>
                  <a:lnTo>
                    <a:pt x="83" y="229"/>
                  </a:lnTo>
                  <a:lnTo>
                    <a:pt x="93" y="237"/>
                  </a:lnTo>
                  <a:lnTo>
                    <a:pt x="103" y="247"/>
                  </a:lnTo>
                  <a:lnTo>
                    <a:pt x="114" y="255"/>
                  </a:lnTo>
                  <a:lnTo>
                    <a:pt x="123" y="263"/>
                  </a:lnTo>
                  <a:lnTo>
                    <a:pt x="134" y="271"/>
                  </a:lnTo>
                  <a:lnTo>
                    <a:pt x="134" y="277"/>
                  </a:lnTo>
                  <a:lnTo>
                    <a:pt x="141" y="283"/>
                  </a:lnTo>
                  <a:lnTo>
                    <a:pt x="161" y="292"/>
                  </a:lnTo>
                  <a:lnTo>
                    <a:pt x="161" y="305"/>
                  </a:lnTo>
                  <a:lnTo>
                    <a:pt x="177" y="305"/>
                  </a:lnTo>
                  <a:lnTo>
                    <a:pt x="188" y="302"/>
                  </a:lnTo>
                  <a:lnTo>
                    <a:pt x="198" y="300"/>
                  </a:lnTo>
                  <a:lnTo>
                    <a:pt x="209" y="287"/>
                  </a:lnTo>
                  <a:lnTo>
                    <a:pt x="221" y="276"/>
                  </a:lnTo>
                  <a:lnTo>
                    <a:pt x="236" y="264"/>
                  </a:lnTo>
                  <a:lnTo>
                    <a:pt x="251" y="253"/>
                  </a:lnTo>
                  <a:lnTo>
                    <a:pt x="267" y="241"/>
                  </a:lnTo>
                  <a:lnTo>
                    <a:pt x="282" y="231"/>
                  </a:lnTo>
                  <a:lnTo>
                    <a:pt x="277" y="217"/>
                  </a:lnTo>
                  <a:lnTo>
                    <a:pt x="261" y="213"/>
                  </a:lnTo>
                  <a:lnTo>
                    <a:pt x="255" y="199"/>
                  </a:lnTo>
                  <a:lnTo>
                    <a:pt x="246" y="185"/>
                  </a:lnTo>
                  <a:lnTo>
                    <a:pt x="252" y="178"/>
                  </a:lnTo>
                  <a:lnTo>
                    <a:pt x="252" y="159"/>
                  </a:lnTo>
                  <a:lnTo>
                    <a:pt x="251" y="139"/>
                  </a:lnTo>
                  <a:lnTo>
                    <a:pt x="246" y="119"/>
                  </a:lnTo>
                  <a:lnTo>
                    <a:pt x="247" y="115"/>
                  </a:lnTo>
                  <a:lnTo>
                    <a:pt x="242" y="99"/>
                  </a:lnTo>
                  <a:lnTo>
                    <a:pt x="239" y="82"/>
                  </a:lnTo>
                  <a:lnTo>
                    <a:pt x="228" y="70"/>
                  </a:lnTo>
                  <a:lnTo>
                    <a:pt x="218" y="53"/>
                  </a:lnTo>
                  <a:lnTo>
                    <a:pt x="224" y="41"/>
                  </a:lnTo>
                  <a:lnTo>
                    <a:pt x="230" y="28"/>
                  </a:lnTo>
                  <a:lnTo>
                    <a:pt x="228" y="5"/>
                  </a:lnTo>
                  <a:lnTo>
                    <a:pt x="231" y="0"/>
                  </a:lnTo>
                  <a:lnTo>
                    <a:pt x="210" y="0"/>
                  </a:lnTo>
                  <a:lnTo>
                    <a:pt x="200" y="0"/>
                  </a:lnTo>
                  <a:lnTo>
                    <a:pt x="185" y="2"/>
                  </a:lnTo>
                  <a:lnTo>
                    <a:pt x="171" y="2"/>
                  </a:lnTo>
                  <a:lnTo>
                    <a:pt x="156" y="4"/>
                  </a:lnTo>
                  <a:lnTo>
                    <a:pt x="138" y="8"/>
                  </a:lnTo>
                  <a:lnTo>
                    <a:pt x="121" y="14"/>
                  </a:lnTo>
                  <a:lnTo>
                    <a:pt x="114" y="19"/>
                  </a:lnTo>
                  <a:lnTo>
                    <a:pt x="101" y="24"/>
                  </a:lnTo>
                  <a:lnTo>
                    <a:pt x="89" y="31"/>
                  </a:lnTo>
                  <a:lnTo>
                    <a:pt x="92" y="35"/>
                  </a:lnTo>
                  <a:lnTo>
                    <a:pt x="93" y="48"/>
                  </a:lnTo>
                  <a:lnTo>
                    <a:pt x="95" y="60"/>
                  </a:lnTo>
                  <a:lnTo>
                    <a:pt x="104" y="75"/>
                  </a:lnTo>
                  <a:lnTo>
                    <a:pt x="101" y="81"/>
                  </a:lnTo>
                  <a:lnTo>
                    <a:pt x="87" y="82"/>
                  </a:lnTo>
                  <a:lnTo>
                    <a:pt x="69" y="89"/>
                  </a:lnTo>
                  <a:lnTo>
                    <a:pt x="69" y="100"/>
                  </a:lnTo>
                  <a:lnTo>
                    <a:pt x="59" y="107"/>
                  </a:lnTo>
                  <a:lnTo>
                    <a:pt x="49" y="115"/>
                  </a:lnTo>
                  <a:lnTo>
                    <a:pt x="38" y="119"/>
                  </a:lnTo>
                  <a:lnTo>
                    <a:pt x="26" y="125"/>
                  </a:lnTo>
                  <a:lnTo>
                    <a:pt x="15" y="132"/>
                  </a:lnTo>
                  <a:lnTo>
                    <a:pt x="3" y="139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45" name="Freeform 148"/>
            <p:cNvSpPr>
              <a:spLocks/>
            </p:cNvSpPr>
            <p:nvPr/>
          </p:nvSpPr>
          <p:spPr bwMode="auto">
            <a:xfrm>
              <a:off x="1120642" y="2893943"/>
              <a:ext cx="13207" cy="1505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9"/>
                </a:cxn>
                <a:cxn ang="0">
                  <a:pos x="7" y="0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7"/>
                  </a:lnTo>
                  <a:lnTo>
                    <a:pt x="0" y="9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46" name="Freeform 150"/>
            <p:cNvSpPr>
              <a:spLocks/>
            </p:cNvSpPr>
            <p:nvPr/>
          </p:nvSpPr>
          <p:spPr bwMode="auto">
            <a:xfrm>
              <a:off x="1082908" y="2919030"/>
              <a:ext cx="9434" cy="501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4" y="3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47" name="Freeform 151"/>
            <p:cNvSpPr>
              <a:spLocks/>
            </p:cNvSpPr>
            <p:nvPr/>
          </p:nvSpPr>
          <p:spPr bwMode="auto">
            <a:xfrm>
              <a:off x="1137622" y="2882237"/>
              <a:ext cx="7547" cy="5017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3" y="3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48" name="Freeform 153"/>
            <p:cNvSpPr>
              <a:spLocks/>
            </p:cNvSpPr>
            <p:nvPr/>
          </p:nvSpPr>
          <p:spPr bwMode="auto">
            <a:xfrm>
              <a:off x="1350820" y="2684893"/>
              <a:ext cx="1887" cy="167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49" name="Freeform 154"/>
            <p:cNvSpPr>
              <a:spLocks/>
            </p:cNvSpPr>
            <p:nvPr/>
          </p:nvSpPr>
          <p:spPr bwMode="auto">
            <a:xfrm>
              <a:off x="1726275" y="2771858"/>
              <a:ext cx="409416" cy="391342"/>
            </a:xfrm>
            <a:custGeom>
              <a:avLst/>
              <a:gdLst/>
              <a:ahLst/>
              <a:cxnLst>
                <a:cxn ang="0">
                  <a:pos x="203" y="234"/>
                </a:cxn>
                <a:cxn ang="0">
                  <a:pos x="203" y="226"/>
                </a:cxn>
                <a:cxn ang="0">
                  <a:pos x="217" y="226"/>
                </a:cxn>
                <a:cxn ang="0">
                  <a:pos x="216" y="208"/>
                </a:cxn>
                <a:cxn ang="0">
                  <a:pos x="215" y="191"/>
                </a:cxn>
                <a:cxn ang="0">
                  <a:pos x="215" y="175"/>
                </a:cxn>
                <a:cxn ang="0">
                  <a:pos x="214" y="159"/>
                </a:cxn>
                <a:cxn ang="0">
                  <a:pos x="213" y="142"/>
                </a:cxn>
                <a:cxn ang="0">
                  <a:pos x="212" y="126"/>
                </a:cxn>
                <a:cxn ang="0">
                  <a:pos x="211" y="111"/>
                </a:cxn>
                <a:cxn ang="0">
                  <a:pos x="210" y="95"/>
                </a:cxn>
                <a:cxn ang="0">
                  <a:pos x="209" y="79"/>
                </a:cxn>
                <a:cxn ang="0">
                  <a:pos x="208" y="62"/>
                </a:cxn>
                <a:cxn ang="0">
                  <a:pos x="208" y="50"/>
                </a:cxn>
                <a:cxn ang="0">
                  <a:pos x="207" y="36"/>
                </a:cxn>
                <a:cxn ang="0">
                  <a:pos x="209" y="25"/>
                </a:cxn>
                <a:cxn ang="0">
                  <a:pos x="201" y="20"/>
                </a:cxn>
                <a:cxn ang="0">
                  <a:pos x="181" y="14"/>
                </a:cxn>
                <a:cxn ang="0">
                  <a:pos x="178" y="8"/>
                </a:cxn>
                <a:cxn ang="0">
                  <a:pos x="161" y="3"/>
                </a:cxn>
                <a:cxn ang="0">
                  <a:pos x="151" y="10"/>
                </a:cxn>
                <a:cxn ang="0">
                  <a:pos x="140" y="16"/>
                </a:cxn>
                <a:cxn ang="0">
                  <a:pos x="141" y="39"/>
                </a:cxn>
                <a:cxn ang="0">
                  <a:pos x="128" y="50"/>
                </a:cxn>
                <a:cxn ang="0">
                  <a:pos x="112" y="40"/>
                </a:cxn>
                <a:cxn ang="0">
                  <a:pos x="97" y="32"/>
                </a:cxn>
                <a:cxn ang="0">
                  <a:pos x="81" y="28"/>
                </a:cxn>
                <a:cxn ang="0">
                  <a:pos x="75" y="13"/>
                </a:cxn>
                <a:cxn ang="0">
                  <a:pos x="60" y="9"/>
                </a:cxn>
                <a:cxn ang="0">
                  <a:pos x="46" y="5"/>
                </a:cxn>
                <a:cxn ang="0">
                  <a:pos x="25" y="0"/>
                </a:cxn>
                <a:cxn ang="0">
                  <a:pos x="25" y="13"/>
                </a:cxn>
                <a:cxn ang="0">
                  <a:pos x="17" y="21"/>
                </a:cxn>
                <a:cxn ang="0">
                  <a:pos x="8" y="29"/>
                </a:cxn>
                <a:cxn ang="0">
                  <a:pos x="7" y="44"/>
                </a:cxn>
                <a:cxn ang="0">
                  <a:pos x="1" y="50"/>
                </a:cxn>
                <a:cxn ang="0">
                  <a:pos x="0" y="54"/>
                </a:cxn>
                <a:cxn ang="0">
                  <a:pos x="5" y="74"/>
                </a:cxn>
                <a:cxn ang="0">
                  <a:pos x="6" y="94"/>
                </a:cxn>
                <a:cxn ang="0">
                  <a:pos x="6" y="113"/>
                </a:cxn>
                <a:cxn ang="0">
                  <a:pos x="0" y="120"/>
                </a:cxn>
                <a:cxn ang="0">
                  <a:pos x="9" y="134"/>
                </a:cxn>
                <a:cxn ang="0">
                  <a:pos x="15" y="148"/>
                </a:cxn>
                <a:cxn ang="0">
                  <a:pos x="31" y="152"/>
                </a:cxn>
                <a:cxn ang="0">
                  <a:pos x="36" y="166"/>
                </a:cxn>
                <a:cxn ang="0">
                  <a:pos x="55" y="170"/>
                </a:cxn>
                <a:cxn ang="0">
                  <a:pos x="67" y="181"/>
                </a:cxn>
                <a:cxn ang="0">
                  <a:pos x="77" y="174"/>
                </a:cxn>
                <a:cxn ang="0">
                  <a:pos x="91" y="166"/>
                </a:cxn>
                <a:cxn ang="0">
                  <a:pos x="105" y="174"/>
                </a:cxn>
                <a:cxn ang="0">
                  <a:pos x="119" y="183"/>
                </a:cxn>
                <a:cxn ang="0">
                  <a:pos x="133" y="191"/>
                </a:cxn>
                <a:cxn ang="0">
                  <a:pos x="147" y="199"/>
                </a:cxn>
                <a:cxn ang="0">
                  <a:pos x="162" y="208"/>
                </a:cxn>
                <a:cxn ang="0">
                  <a:pos x="176" y="216"/>
                </a:cxn>
                <a:cxn ang="0">
                  <a:pos x="189" y="226"/>
                </a:cxn>
                <a:cxn ang="0">
                  <a:pos x="203" y="234"/>
                </a:cxn>
              </a:cxnLst>
              <a:rect l="0" t="0" r="r" b="b"/>
              <a:pathLst>
                <a:path w="217" h="234">
                  <a:moveTo>
                    <a:pt x="203" y="234"/>
                  </a:moveTo>
                  <a:lnTo>
                    <a:pt x="203" y="226"/>
                  </a:lnTo>
                  <a:lnTo>
                    <a:pt x="217" y="226"/>
                  </a:lnTo>
                  <a:lnTo>
                    <a:pt x="216" y="208"/>
                  </a:lnTo>
                  <a:lnTo>
                    <a:pt x="215" y="191"/>
                  </a:lnTo>
                  <a:lnTo>
                    <a:pt x="215" y="175"/>
                  </a:lnTo>
                  <a:lnTo>
                    <a:pt x="214" y="159"/>
                  </a:lnTo>
                  <a:lnTo>
                    <a:pt x="213" y="142"/>
                  </a:lnTo>
                  <a:lnTo>
                    <a:pt x="212" y="126"/>
                  </a:lnTo>
                  <a:lnTo>
                    <a:pt x="211" y="111"/>
                  </a:lnTo>
                  <a:lnTo>
                    <a:pt x="210" y="95"/>
                  </a:lnTo>
                  <a:lnTo>
                    <a:pt x="209" y="79"/>
                  </a:lnTo>
                  <a:lnTo>
                    <a:pt x="208" y="62"/>
                  </a:lnTo>
                  <a:lnTo>
                    <a:pt x="208" y="50"/>
                  </a:lnTo>
                  <a:lnTo>
                    <a:pt x="207" y="36"/>
                  </a:lnTo>
                  <a:lnTo>
                    <a:pt x="209" y="25"/>
                  </a:lnTo>
                  <a:lnTo>
                    <a:pt x="201" y="20"/>
                  </a:lnTo>
                  <a:lnTo>
                    <a:pt x="181" y="14"/>
                  </a:lnTo>
                  <a:lnTo>
                    <a:pt x="178" y="8"/>
                  </a:lnTo>
                  <a:lnTo>
                    <a:pt x="161" y="3"/>
                  </a:lnTo>
                  <a:lnTo>
                    <a:pt x="151" y="10"/>
                  </a:lnTo>
                  <a:lnTo>
                    <a:pt x="140" y="16"/>
                  </a:lnTo>
                  <a:lnTo>
                    <a:pt x="141" y="39"/>
                  </a:lnTo>
                  <a:lnTo>
                    <a:pt x="128" y="50"/>
                  </a:lnTo>
                  <a:lnTo>
                    <a:pt x="112" y="40"/>
                  </a:lnTo>
                  <a:lnTo>
                    <a:pt x="97" y="32"/>
                  </a:lnTo>
                  <a:lnTo>
                    <a:pt x="81" y="28"/>
                  </a:lnTo>
                  <a:lnTo>
                    <a:pt x="75" y="13"/>
                  </a:lnTo>
                  <a:lnTo>
                    <a:pt x="60" y="9"/>
                  </a:lnTo>
                  <a:lnTo>
                    <a:pt x="46" y="5"/>
                  </a:lnTo>
                  <a:lnTo>
                    <a:pt x="25" y="0"/>
                  </a:lnTo>
                  <a:lnTo>
                    <a:pt x="25" y="13"/>
                  </a:lnTo>
                  <a:lnTo>
                    <a:pt x="17" y="21"/>
                  </a:lnTo>
                  <a:lnTo>
                    <a:pt x="8" y="29"/>
                  </a:lnTo>
                  <a:lnTo>
                    <a:pt x="7" y="44"/>
                  </a:lnTo>
                  <a:lnTo>
                    <a:pt x="1" y="50"/>
                  </a:lnTo>
                  <a:lnTo>
                    <a:pt x="0" y="54"/>
                  </a:lnTo>
                  <a:lnTo>
                    <a:pt x="5" y="74"/>
                  </a:lnTo>
                  <a:lnTo>
                    <a:pt x="6" y="94"/>
                  </a:lnTo>
                  <a:lnTo>
                    <a:pt x="6" y="113"/>
                  </a:lnTo>
                  <a:lnTo>
                    <a:pt x="0" y="120"/>
                  </a:lnTo>
                  <a:lnTo>
                    <a:pt x="9" y="134"/>
                  </a:lnTo>
                  <a:lnTo>
                    <a:pt x="15" y="148"/>
                  </a:lnTo>
                  <a:lnTo>
                    <a:pt x="31" y="152"/>
                  </a:lnTo>
                  <a:lnTo>
                    <a:pt x="36" y="166"/>
                  </a:lnTo>
                  <a:lnTo>
                    <a:pt x="55" y="170"/>
                  </a:lnTo>
                  <a:lnTo>
                    <a:pt x="67" y="181"/>
                  </a:lnTo>
                  <a:lnTo>
                    <a:pt x="77" y="174"/>
                  </a:lnTo>
                  <a:lnTo>
                    <a:pt x="91" y="166"/>
                  </a:lnTo>
                  <a:lnTo>
                    <a:pt x="105" y="174"/>
                  </a:lnTo>
                  <a:lnTo>
                    <a:pt x="119" y="183"/>
                  </a:lnTo>
                  <a:lnTo>
                    <a:pt x="133" y="191"/>
                  </a:lnTo>
                  <a:lnTo>
                    <a:pt x="147" y="199"/>
                  </a:lnTo>
                  <a:lnTo>
                    <a:pt x="162" y="208"/>
                  </a:lnTo>
                  <a:lnTo>
                    <a:pt x="176" y="216"/>
                  </a:lnTo>
                  <a:lnTo>
                    <a:pt x="189" y="226"/>
                  </a:lnTo>
                  <a:lnTo>
                    <a:pt x="203" y="234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50" name="Freeform 155"/>
            <p:cNvSpPr>
              <a:spLocks/>
            </p:cNvSpPr>
            <p:nvPr/>
          </p:nvSpPr>
          <p:spPr bwMode="auto">
            <a:xfrm>
              <a:off x="1162149" y="3005994"/>
              <a:ext cx="433943" cy="424790"/>
            </a:xfrm>
            <a:custGeom>
              <a:avLst/>
              <a:gdLst/>
              <a:ahLst/>
              <a:cxnLst>
                <a:cxn ang="0">
                  <a:pos x="51" y="239"/>
                </a:cxn>
                <a:cxn ang="0">
                  <a:pos x="59" y="254"/>
                </a:cxn>
                <a:cxn ang="0">
                  <a:pos x="71" y="254"/>
                </a:cxn>
                <a:cxn ang="0">
                  <a:pos x="83" y="244"/>
                </a:cxn>
                <a:cxn ang="0">
                  <a:pos x="94" y="249"/>
                </a:cxn>
                <a:cxn ang="0">
                  <a:pos x="101" y="222"/>
                </a:cxn>
                <a:cxn ang="0">
                  <a:pos x="112" y="208"/>
                </a:cxn>
                <a:cxn ang="0">
                  <a:pos x="123" y="203"/>
                </a:cxn>
                <a:cxn ang="0">
                  <a:pos x="128" y="195"/>
                </a:cxn>
                <a:cxn ang="0">
                  <a:pos x="142" y="185"/>
                </a:cxn>
                <a:cxn ang="0">
                  <a:pos x="161" y="169"/>
                </a:cxn>
                <a:cxn ang="0">
                  <a:pos x="176" y="171"/>
                </a:cxn>
                <a:cxn ang="0">
                  <a:pos x="204" y="166"/>
                </a:cxn>
                <a:cxn ang="0">
                  <a:pos x="227" y="149"/>
                </a:cxn>
                <a:cxn ang="0">
                  <a:pos x="229" y="125"/>
                </a:cxn>
                <a:cxn ang="0">
                  <a:pos x="230" y="100"/>
                </a:cxn>
                <a:cxn ang="0">
                  <a:pos x="214" y="87"/>
                </a:cxn>
                <a:cxn ang="0">
                  <a:pos x="187" y="72"/>
                </a:cxn>
                <a:cxn ang="0">
                  <a:pos x="176" y="58"/>
                </a:cxn>
                <a:cxn ang="0">
                  <a:pos x="156" y="42"/>
                </a:cxn>
                <a:cxn ang="0">
                  <a:pos x="136" y="24"/>
                </a:cxn>
                <a:cxn ang="0">
                  <a:pos x="115" y="8"/>
                </a:cxn>
                <a:cxn ang="0">
                  <a:pos x="93" y="0"/>
                </a:cxn>
                <a:cxn ang="0">
                  <a:pos x="83" y="17"/>
                </a:cxn>
                <a:cxn ang="0">
                  <a:pos x="85" y="54"/>
                </a:cxn>
                <a:cxn ang="0">
                  <a:pos x="88" y="90"/>
                </a:cxn>
                <a:cxn ang="0">
                  <a:pos x="92" y="127"/>
                </a:cxn>
                <a:cxn ang="0">
                  <a:pos x="97" y="148"/>
                </a:cxn>
                <a:cxn ang="0">
                  <a:pos x="81" y="162"/>
                </a:cxn>
                <a:cxn ang="0">
                  <a:pos x="55" y="162"/>
                </a:cxn>
                <a:cxn ang="0">
                  <a:pos x="40" y="161"/>
                </a:cxn>
                <a:cxn ang="0">
                  <a:pos x="18" y="167"/>
                </a:cxn>
                <a:cxn ang="0">
                  <a:pos x="4" y="176"/>
                </a:cxn>
                <a:cxn ang="0">
                  <a:pos x="5" y="192"/>
                </a:cxn>
                <a:cxn ang="0">
                  <a:pos x="12" y="215"/>
                </a:cxn>
                <a:cxn ang="0">
                  <a:pos x="20" y="220"/>
                </a:cxn>
                <a:cxn ang="0">
                  <a:pos x="32" y="221"/>
                </a:cxn>
                <a:cxn ang="0">
                  <a:pos x="43" y="214"/>
                </a:cxn>
                <a:cxn ang="0">
                  <a:pos x="53" y="233"/>
                </a:cxn>
              </a:cxnLst>
              <a:rect l="0" t="0" r="r" b="b"/>
              <a:pathLst>
                <a:path w="230" h="254">
                  <a:moveTo>
                    <a:pt x="53" y="233"/>
                  </a:moveTo>
                  <a:lnTo>
                    <a:pt x="51" y="239"/>
                  </a:lnTo>
                  <a:lnTo>
                    <a:pt x="53" y="239"/>
                  </a:lnTo>
                  <a:lnTo>
                    <a:pt x="59" y="254"/>
                  </a:lnTo>
                  <a:lnTo>
                    <a:pt x="63" y="251"/>
                  </a:lnTo>
                  <a:lnTo>
                    <a:pt x="71" y="254"/>
                  </a:lnTo>
                  <a:lnTo>
                    <a:pt x="78" y="249"/>
                  </a:lnTo>
                  <a:lnTo>
                    <a:pt x="83" y="244"/>
                  </a:lnTo>
                  <a:lnTo>
                    <a:pt x="84" y="251"/>
                  </a:lnTo>
                  <a:lnTo>
                    <a:pt x="94" y="249"/>
                  </a:lnTo>
                  <a:lnTo>
                    <a:pt x="97" y="227"/>
                  </a:lnTo>
                  <a:lnTo>
                    <a:pt x="101" y="222"/>
                  </a:lnTo>
                  <a:lnTo>
                    <a:pt x="109" y="215"/>
                  </a:lnTo>
                  <a:lnTo>
                    <a:pt x="112" y="208"/>
                  </a:lnTo>
                  <a:lnTo>
                    <a:pt x="114" y="198"/>
                  </a:lnTo>
                  <a:lnTo>
                    <a:pt x="123" y="203"/>
                  </a:lnTo>
                  <a:lnTo>
                    <a:pt x="126" y="196"/>
                  </a:lnTo>
                  <a:lnTo>
                    <a:pt x="128" y="195"/>
                  </a:lnTo>
                  <a:lnTo>
                    <a:pt x="133" y="186"/>
                  </a:lnTo>
                  <a:lnTo>
                    <a:pt x="142" y="185"/>
                  </a:lnTo>
                  <a:lnTo>
                    <a:pt x="143" y="180"/>
                  </a:lnTo>
                  <a:lnTo>
                    <a:pt x="161" y="169"/>
                  </a:lnTo>
                  <a:lnTo>
                    <a:pt x="174" y="171"/>
                  </a:lnTo>
                  <a:lnTo>
                    <a:pt x="176" y="171"/>
                  </a:lnTo>
                  <a:lnTo>
                    <a:pt x="189" y="167"/>
                  </a:lnTo>
                  <a:lnTo>
                    <a:pt x="204" y="166"/>
                  </a:lnTo>
                  <a:lnTo>
                    <a:pt x="220" y="166"/>
                  </a:lnTo>
                  <a:lnTo>
                    <a:pt x="227" y="149"/>
                  </a:lnTo>
                  <a:lnTo>
                    <a:pt x="228" y="138"/>
                  </a:lnTo>
                  <a:lnTo>
                    <a:pt x="229" y="125"/>
                  </a:lnTo>
                  <a:lnTo>
                    <a:pt x="229" y="112"/>
                  </a:lnTo>
                  <a:lnTo>
                    <a:pt x="230" y="100"/>
                  </a:lnTo>
                  <a:lnTo>
                    <a:pt x="214" y="100"/>
                  </a:lnTo>
                  <a:lnTo>
                    <a:pt x="214" y="87"/>
                  </a:lnTo>
                  <a:lnTo>
                    <a:pt x="194" y="78"/>
                  </a:lnTo>
                  <a:lnTo>
                    <a:pt x="187" y="72"/>
                  </a:lnTo>
                  <a:lnTo>
                    <a:pt x="187" y="66"/>
                  </a:lnTo>
                  <a:lnTo>
                    <a:pt x="176" y="58"/>
                  </a:lnTo>
                  <a:lnTo>
                    <a:pt x="167" y="50"/>
                  </a:lnTo>
                  <a:lnTo>
                    <a:pt x="156" y="42"/>
                  </a:lnTo>
                  <a:lnTo>
                    <a:pt x="146" y="32"/>
                  </a:lnTo>
                  <a:lnTo>
                    <a:pt x="136" y="24"/>
                  </a:lnTo>
                  <a:lnTo>
                    <a:pt x="126" y="16"/>
                  </a:lnTo>
                  <a:lnTo>
                    <a:pt x="115" y="8"/>
                  </a:lnTo>
                  <a:lnTo>
                    <a:pt x="106" y="0"/>
                  </a:lnTo>
                  <a:lnTo>
                    <a:pt x="93" y="0"/>
                  </a:lnTo>
                  <a:lnTo>
                    <a:pt x="81" y="0"/>
                  </a:lnTo>
                  <a:lnTo>
                    <a:pt x="83" y="17"/>
                  </a:lnTo>
                  <a:lnTo>
                    <a:pt x="84" y="36"/>
                  </a:lnTo>
                  <a:lnTo>
                    <a:pt x="85" y="54"/>
                  </a:lnTo>
                  <a:lnTo>
                    <a:pt x="87" y="73"/>
                  </a:lnTo>
                  <a:lnTo>
                    <a:pt x="88" y="90"/>
                  </a:lnTo>
                  <a:lnTo>
                    <a:pt x="91" y="109"/>
                  </a:lnTo>
                  <a:lnTo>
                    <a:pt x="92" y="127"/>
                  </a:lnTo>
                  <a:lnTo>
                    <a:pt x="94" y="146"/>
                  </a:lnTo>
                  <a:lnTo>
                    <a:pt x="97" y="148"/>
                  </a:lnTo>
                  <a:lnTo>
                    <a:pt x="95" y="162"/>
                  </a:lnTo>
                  <a:lnTo>
                    <a:pt x="81" y="162"/>
                  </a:lnTo>
                  <a:lnTo>
                    <a:pt x="68" y="162"/>
                  </a:lnTo>
                  <a:lnTo>
                    <a:pt x="55" y="162"/>
                  </a:lnTo>
                  <a:lnTo>
                    <a:pt x="41" y="162"/>
                  </a:lnTo>
                  <a:lnTo>
                    <a:pt x="40" y="161"/>
                  </a:lnTo>
                  <a:lnTo>
                    <a:pt x="21" y="167"/>
                  </a:lnTo>
                  <a:lnTo>
                    <a:pt x="18" y="167"/>
                  </a:lnTo>
                  <a:lnTo>
                    <a:pt x="10" y="162"/>
                  </a:lnTo>
                  <a:lnTo>
                    <a:pt x="4" y="176"/>
                  </a:lnTo>
                  <a:lnTo>
                    <a:pt x="0" y="175"/>
                  </a:lnTo>
                  <a:lnTo>
                    <a:pt x="5" y="192"/>
                  </a:lnTo>
                  <a:lnTo>
                    <a:pt x="8" y="199"/>
                  </a:lnTo>
                  <a:lnTo>
                    <a:pt x="12" y="215"/>
                  </a:lnTo>
                  <a:lnTo>
                    <a:pt x="10" y="220"/>
                  </a:lnTo>
                  <a:lnTo>
                    <a:pt x="20" y="220"/>
                  </a:lnTo>
                  <a:lnTo>
                    <a:pt x="24" y="222"/>
                  </a:lnTo>
                  <a:lnTo>
                    <a:pt x="32" y="221"/>
                  </a:lnTo>
                  <a:lnTo>
                    <a:pt x="41" y="217"/>
                  </a:lnTo>
                  <a:lnTo>
                    <a:pt x="43" y="214"/>
                  </a:lnTo>
                  <a:lnTo>
                    <a:pt x="48" y="228"/>
                  </a:lnTo>
                  <a:lnTo>
                    <a:pt x="53" y="233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51" name="Freeform 156"/>
            <p:cNvSpPr>
              <a:spLocks/>
            </p:cNvSpPr>
            <p:nvPr/>
          </p:nvSpPr>
          <p:spPr bwMode="auto">
            <a:xfrm>
              <a:off x="1841364" y="2689910"/>
              <a:ext cx="5660" cy="5017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3" y="3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52" name="Freeform 157"/>
            <p:cNvSpPr>
              <a:spLocks/>
            </p:cNvSpPr>
            <p:nvPr/>
          </p:nvSpPr>
          <p:spPr bwMode="auto">
            <a:xfrm>
              <a:off x="1041400" y="2940771"/>
              <a:ext cx="320740" cy="359567"/>
            </a:xfrm>
            <a:custGeom>
              <a:avLst/>
              <a:gdLst/>
              <a:ahLst/>
              <a:cxnLst>
                <a:cxn ang="0">
                  <a:pos x="9" y="185"/>
                </a:cxn>
                <a:cxn ang="0">
                  <a:pos x="5" y="192"/>
                </a:cxn>
                <a:cxn ang="0">
                  <a:pos x="10" y="172"/>
                </a:cxn>
                <a:cxn ang="0">
                  <a:pos x="13" y="151"/>
                </a:cxn>
                <a:cxn ang="0">
                  <a:pos x="9" y="135"/>
                </a:cxn>
                <a:cxn ang="0">
                  <a:pos x="10" y="117"/>
                </a:cxn>
                <a:cxn ang="0">
                  <a:pos x="1" y="107"/>
                </a:cxn>
                <a:cxn ang="0">
                  <a:pos x="0" y="111"/>
                </a:cxn>
                <a:cxn ang="0">
                  <a:pos x="2" y="102"/>
                </a:cxn>
                <a:cxn ang="0">
                  <a:pos x="15" y="102"/>
                </a:cxn>
                <a:cxn ang="0">
                  <a:pos x="29" y="102"/>
                </a:cxn>
                <a:cxn ang="0">
                  <a:pos x="43" y="102"/>
                </a:cxn>
                <a:cxn ang="0">
                  <a:pos x="56" y="102"/>
                </a:cxn>
                <a:cxn ang="0">
                  <a:pos x="56" y="87"/>
                </a:cxn>
                <a:cxn ang="0">
                  <a:pos x="57" y="73"/>
                </a:cxn>
                <a:cxn ang="0">
                  <a:pos x="71" y="66"/>
                </a:cxn>
                <a:cxn ang="0">
                  <a:pos x="71" y="44"/>
                </a:cxn>
                <a:cxn ang="0">
                  <a:pos x="72" y="22"/>
                </a:cxn>
                <a:cxn ang="0">
                  <a:pos x="83" y="22"/>
                </a:cxn>
                <a:cxn ang="0">
                  <a:pos x="94" y="22"/>
                </a:cxn>
                <a:cxn ang="0">
                  <a:pos x="105" y="22"/>
                </a:cxn>
                <a:cxn ang="0">
                  <a:pos x="117" y="22"/>
                </a:cxn>
                <a:cxn ang="0">
                  <a:pos x="117" y="0"/>
                </a:cxn>
                <a:cxn ang="0">
                  <a:pos x="130" y="9"/>
                </a:cxn>
                <a:cxn ang="0">
                  <a:pos x="143" y="19"/>
                </a:cxn>
                <a:cxn ang="0">
                  <a:pos x="157" y="29"/>
                </a:cxn>
                <a:cxn ang="0">
                  <a:pos x="170" y="39"/>
                </a:cxn>
                <a:cxn ang="0">
                  <a:pos x="157" y="39"/>
                </a:cxn>
                <a:cxn ang="0">
                  <a:pos x="145" y="39"/>
                </a:cxn>
                <a:cxn ang="0">
                  <a:pos x="147" y="56"/>
                </a:cxn>
                <a:cxn ang="0">
                  <a:pos x="148" y="75"/>
                </a:cxn>
                <a:cxn ang="0">
                  <a:pos x="149" y="93"/>
                </a:cxn>
                <a:cxn ang="0">
                  <a:pos x="151" y="112"/>
                </a:cxn>
                <a:cxn ang="0">
                  <a:pos x="152" y="129"/>
                </a:cxn>
                <a:cxn ang="0">
                  <a:pos x="155" y="148"/>
                </a:cxn>
                <a:cxn ang="0">
                  <a:pos x="156" y="166"/>
                </a:cxn>
                <a:cxn ang="0">
                  <a:pos x="158" y="185"/>
                </a:cxn>
                <a:cxn ang="0">
                  <a:pos x="161" y="187"/>
                </a:cxn>
                <a:cxn ang="0">
                  <a:pos x="159" y="201"/>
                </a:cxn>
                <a:cxn ang="0">
                  <a:pos x="145" y="201"/>
                </a:cxn>
                <a:cxn ang="0">
                  <a:pos x="132" y="201"/>
                </a:cxn>
                <a:cxn ang="0">
                  <a:pos x="119" y="201"/>
                </a:cxn>
                <a:cxn ang="0">
                  <a:pos x="105" y="201"/>
                </a:cxn>
                <a:cxn ang="0">
                  <a:pos x="104" y="200"/>
                </a:cxn>
                <a:cxn ang="0">
                  <a:pos x="85" y="206"/>
                </a:cxn>
                <a:cxn ang="0">
                  <a:pos x="82" y="206"/>
                </a:cxn>
                <a:cxn ang="0">
                  <a:pos x="74" y="201"/>
                </a:cxn>
                <a:cxn ang="0">
                  <a:pos x="68" y="215"/>
                </a:cxn>
                <a:cxn ang="0">
                  <a:pos x="64" y="214"/>
                </a:cxn>
                <a:cxn ang="0">
                  <a:pos x="55" y="202"/>
                </a:cxn>
                <a:cxn ang="0">
                  <a:pos x="44" y="191"/>
                </a:cxn>
                <a:cxn ang="0">
                  <a:pos x="31" y="183"/>
                </a:cxn>
                <a:cxn ang="0">
                  <a:pos x="19" y="184"/>
                </a:cxn>
                <a:cxn ang="0">
                  <a:pos x="9" y="185"/>
                </a:cxn>
              </a:cxnLst>
              <a:rect l="0" t="0" r="r" b="b"/>
              <a:pathLst>
                <a:path w="170" h="215">
                  <a:moveTo>
                    <a:pt x="9" y="185"/>
                  </a:moveTo>
                  <a:lnTo>
                    <a:pt x="5" y="192"/>
                  </a:lnTo>
                  <a:lnTo>
                    <a:pt x="10" y="172"/>
                  </a:lnTo>
                  <a:lnTo>
                    <a:pt x="13" y="151"/>
                  </a:lnTo>
                  <a:lnTo>
                    <a:pt x="9" y="135"/>
                  </a:lnTo>
                  <a:lnTo>
                    <a:pt x="10" y="117"/>
                  </a:lnTo>
                  <a:lnTo>
                    <a:pt x="1" y="107"/>
                  </a:lnTo>
                  <a:lnTo>
                    <a:pt x="0" y="111"/>
                  </a:lnTo>
                  <a:lnTo>
                    <a:pt x="2" y="102"/>
                  </a:lnTo>
                  <a:lnTo>
                    <a:pt x="15" y="102"/>
                  </a:lnTo>
                  <a:lnTo>
                    <a:pt x="29" y="102"/>
                  </a:lnTo>
                  <a:lnTo>
                    <a:pt x="43" y="102"/>
                  </a:lnTo>
                  <a:lnTo>
                    <a:pt x="56" y="102"/>
                  </a:lnTo>
                  <a:lnTo>
                    <a:pt x="56" y="87"/>
                  </a:lnTo>
                  <a:lnTo>
                    <a:pt x="57" y="73"/>
                  </a:lnTo>
                  <a:lnTo>
                    <a:pt x="71" y="66"/>
                  </a:lnTo>
                  <a:lnTo>
                    <a:pt x="71" y="44"/>
                  </a:lnTo>
                  <a:lnTo>
                    <a:pt x="72" y="22"/>
                  </a:lnTo>
                  <a:lnTo>
                    <a:pt x="83" y="22"/>
                  </a:lnTo>
                  <a:lnTo>
                    <a:pt x="94" y="22"/>
                  </a:lnTo>
                  <a:lnTo>
                    <a:pt x="105" y="22"/>
                  </a:lnTo>
                  <a:lnTo>
                    <a:pt x="117" y="22"/>
                  </a:lnTo>
                  <a:lnTo>
                    <a:pt x="117" y="0"/>
                  </a:lnTo>
                  <a:lnTo>
                    <a:pt x="130" y="9"/>
                  </a:lnTo>
                  <a:lnTo>
                    <a:pt x="143" y="19"/>
                  </a:lnTo>
                  <a:lnTo>
                    <a:pt x="157" y="29"/>
                  </a:lnTo>
                  <a:lnTo>
                    <a:pt x="170" y="39"/>
                  </a:lnTo>
                  <a:lnTo>
                    <a:pt x="157" y="39"/>
                  </a:lnTo>
                  <a:lnTo>
                    <a:pt x="145" y="39"/>
                  </a:lnTo>
                  <a:lnTo>
                    <a:pt x="147" y="56"/>
                  </a:lnTo>
                  <a:lnTo>
                    <a:pt x="148" y="75"/>
                  </a:lnTo>
                  <a:lnTo>
                    <a:pt x="149" y="93"/>
                  </a:lnTo>
                  <a:lnTo>
                    <a:pt x="151" y="112"/>
                  </a:lnTo>
                  <a:lnTo>
                    <a:pt x="152" y="129"/>
                  </a:lnTo>
                  <a:lnTo>
                    <a:pt x="155" y="148"/>
                  </a:lnTo>
                  <a:lnTo>
                    <a:pt x="156" y="166"/>
                  </a:lnTo>
                  <a:lnTo>
                    <a:pt x="158" y="185"/>
                  </a:lnTo>
                  <a:lnTo>
                    <a:pt x="161" y="187"/>
                  </a:lnTo>
                  <a:lnTo>
                    <a:pt x="159" y="201"/>
                  </a:lnTo>
                  <a:lnTo>
                    <a:pt x="145" y="201"/>
                  </a:lnTo>
                  <a:lnTo>
                    <a:pt x="132" y="201"/>
                  </a:lnTo>
                  <a:lnTo>
                    <a:pt x="119" y="201"/>
                  </a:lnTo>
                  <a:lnTo>
                    <a:pt x="105" y="201"/>
                  </a:lnTo>
                  <a:lnTo>
                    <a:pt x="104" y="200"/>
                  </a:lnTo>
                  <a:lnTo>
                    <a:pt x="85" y="206"/>
                  </a:lnTo>
                  <a:lnTo>
                    <a:pt x="82" y="206"/>
                  </a:lnTo>
                  <a:lnTo>
                    <a:pt x="74" y="201"/>
                  </a:lnTo>
                  <a:lnTo>
                    <a:pt x="68" y="215"/>
                  </a:lnTo>
                  <a:lnTo>
                    <a:pt x="64" y="214"/>
                  </a:lnTo>
                  <a:lnTo>
                    <a:pt x="55" y="202"/>
                  </a:lnTo>
                  <a:lnTo>
                    <a:pt x="44" y="191"/>
                  </a:lnTo>
                  <a:lnTo>
                    <a:pt x="31" y="183"/>
                  </a:lnTo>
                  <a:lnTo>
                    <a:pt x="19" y="184"/>
                  </a:lnTo>
                  <a:lnTo>
                    <a:pt x="9" y="185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53" name="Freeform 158"/>
            <p:cNvSpPr>
              <a:spLocks/>
            </p:cNvSpPr>
            <p:nvPr/>
          </p:nvSpPr>
          <p:spPr bwMode="auto">
            <a:xfrm>
              <a:off x="1147056" y="2691583"/>
              <a:ext cx="311307" cy="237481"/>
            </a:xfrm>
            <a:custGeom>
              <a:avLst/>
              <a:gdLst/>
              <a:ahLst/>
              <a:cxnLst>
                <a:cxn ang="0">
                  <a:pos x="86" y="35"/>
                </a:cxn>
                <a:cxn ang="0">
                  <a:pos x="73" y="44"/>
                </a:cxn>
                <a:cxn ang="0">
                  <a:pos x="60" y="53"/>
                </a:cxn>
                <a:cxn ang="0">
                  <a:pos x="54" y="65"/>
                </a:cxn>
                <a:cxn ang="0">
                  <a:pos x="47" y="79"/>
                </a:cxn>
                <a:cxn ang="0">
                  <a:pos x="49" y="94"/>
                </a:cxn>
                <a:cxn ang="0">
                  <a:pos x="43" y="107"/>
                </a:cxn>
                <a:cxn ang="0">
                  <a:pos x="36" y="119"/>
                </a:cxn>
                <a:cxn ang="0">
                  <a:pos x="26" y="127"/>
                </a:cxn>
                <a:cxn ang="0">
                  <a:pos x="16" y="135"/>
                </a:cxn>
                <a:cxn ang="0">
                  <a:pos x="0" y="142"/>
                </a:cxn>
                <a:cxn ang="0">
                  <a:pos x="16" y="142"/>
                </a:cxn>
                <a:cxn ang="0">
                  <a:pos x="31" y="142"/>
                </a:cxn>
                <a:cxn ang="0">
                  <a:pos x="46" y="142"/>
                </a:cxn>
                <a:cxn ang="0">
                  <a:pos x="61" y="142"/>
                </a:cxn>
                <a:cxn ang="0">
                  <a:pos x="64" y="122"/>
                </a:cxn>
                <a:cxn ang="0">
                  <a:pos x="76" y="115"/>
                </a:cxn>
                <a:cxn ang="0">
                  <a:pos x="87" y="108"/>
                </a:cxn>
                <a:cxn ang="0">
                  <a:pos x="99" y="102"/>
                </a:cxn>
                <a:cxn ang="0">
                  <a:pos x="110" y="98"/>
                </a:cxn>
                <a:cxn ang="0">
                  <a:pos x="120" y="90"/>
                </a:cxn>
                <a:cxn ang="0">
                  <a:pos x="130" y="83"/>
                </a:cxn>
                <a:cxn ang="0">
                  <a:pos x="130" y="72"/>
                </a:cxn>
                <a:cxn ang="0">
                  <a:pos x="148" y="65"/>
                </a:cxn>
                <a:cxn ang="0">
                  <a:pos x="162" y="64"/>
                </a:cxn>
                <a:cxn ang="0">
                  <a:pos x="165" y="58"/>
                </a:cxn>
                <a:cxn ang="0">
                  <a:pos x="156" y="43"/>
                </a:cxn>
                <a:cxn ang="0">
                  <a:pos x="154" y="31"/>
                </a:cxn>
                <a:cxn ang="0">
                  <a:pos x="153" y="18"/>
                </a:cxn>
                <a:cxn ang="0">
                  <a:pos x="150" y="14"/>
                </a:cxn>
                <a:cxn ang="0">
                  <a:pos x="140" y="11"/>
                </a:cxn>
                <a:cxn ang="0">
                  <a:pos x="137" y="12"/>
                </a:cxn>
                <a:cxn ang="0">
                  <a:pos x="114" y="11"/>
                </a:cxn>
                <a:cxn ang="0">
                  <a:pos x="107" y="0"/>
                </a:cxn>
                <a:cxn ang="0">
                  <a:pos x="100" y="7"/>
                </a:cxn>
                <a:cxn ang="0">
                  <a:pos x="92" y="21"/>
                </a:cxn>
                <a:cxn ang="0">
                  <a:pos x="86" y="35"/>
                </a:cxn>
              </a:cxnLst>
              <a:rect l="0" t="0" r="r" b="b"/>
              <a:pathLst>
                <a:path w="165" h="142">
                  <a:moveTo>
                    <a:pt x="86" y="35"/>
                  </a:moveTo>
                  <a:lnTo>
                    <a:pt x="73" y="44"/>
                  </a:lnTo>
                  <a:lnTo>
                    <a:pt x="60" y="53"/>
                  </a:lnTo>
                  <a:lnTo>
                    <a:pt x="54" y="65"/>
                  </a:lnTo>
                  <a:lnTo>
                    <a:pt x="47" y="79"/>
                  </a:lnTo>
                  <a:lnTo>
                    <a:pt x="49" y="94"/>
                  </a:lnTo>
                  <a:lnTo>
                    <a:pt x="43" y="107"/>
                  </a:lnTo>
                  <a:lnTo>
                    <a:pt x="36" y="119"/>
                  </a:lnTo>
                  <a:lnTo>
                    <a:pt x="26" y="127"/>
                  </a:lnTo>
                  <a:lnTo>
                    <a:pt x="16" y="135"/>
                  </a:lnTo>
                  <a:lnTo>
                    <a:pt x="0" y="142"/>
                  </a:lnTo>
                  <a:lnTo>
                    <a:pt x="16" y="142"/>
                  </a:lnTo>
                  <a:lnTo>
                    <a:pt x="31" y="142"/>
                  </a:lnTo>
                  <a:lnTo>
                    <a:pt x="46" y="142"/>
                  </a:lnTo>
                  <a:lnTo>
                    <a:pt x="61" y="142"/>
                  </a:lnTo>
                  <a:lnTo>
                    <a:pt x="64" y="122"/>
                  </a:lnTo>
                  <a:lnTo>
                    <a:pt x="76" y="115"/>
                  </a:lnTo>
                  <a:lnTo>
                    <a:pt x="87" y="108"/>
                  </a:lnTo>
                  <a:lnTo>
                    <a:pt x="99" y="102"/>
                  </a:lnTo>
                  <a:lnTo>
                    <a:pt x="110" y="98"/>
                  </a:lnTo>
                  <a:lnTo>
                    <a:pt x="120" y="90"/>
                  </a:lnTo>
                  <a:lnTo>
                    <a:pt x="130" y="83"/>
                  </a:lnTo>
                  <a:lnTo>
                    <a:pt x="130" y="72"/>
                  </a:lnTo>
                  <a:lnTo>
                    <a:pt x="148" y="65"/>
                  </a:lnTo>
                  <a:lnTo>
                    <a:pt x="162" y="64"/>
                  </a:lnTo>
                  <a:lnTo>
                    <a:pt x="165" y="58"/>
                  </a:lnTo>
                  <a:lnTo>
                    <a:pt x="156" y="43"/>
                  </a:lnTo>
                  <a:lnTo>
                    <a:pt x="154" y="31"/>
                  </a:lnTo>
                  <a:lnTo>
                    <a:pt x="153" y="18"/>
                  </a:lnTo>
                  <a:lnTo>
                    <a:pt x="150" y="14"/>
                  </a:lnTo>
                  <a:lnTo>
                    <a:pt x="140" y="11"/>
                  </a:lnTo>
                  <a:lnTo>
                    <a:pt x="137" y="12"/>
                  </a:lnTo>
                  <a:lnTo>
                    <a:pt x="114" y="11"/>
                  </a:lnTo>
                  <a:lnTo>
                    <a:pt x="107" y="0"/>
                  </a:lnTo>
                  <a:lnTo>
                    <a:pt x="100" y="7"/>
                  </a:lnTo>
                  <a:lnTo>
                    <a:pt x="92" y="21"/>
                  </a:lnTo>
                  <a:lnTo>
                    <a:pt x="86" y="35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54" name="Freeform 159"/>
            <p:cNvSpPr>
              <a:spLocks/>
            </p:cNvSpPr>
            <p:nvPr/>
          </p:nvSpPr>
          <p:spPr bwMode="auto">
            <a:xfrm>
              <a:off x="1490437" y="3049477"/>
              <a:ext cx="411302" cy="337825"/>
            </a:xfrm>
            <a:custGeom>
              <a:avLst/>
              <a:gdLst/>
              <a:ahLst/>
              <a:cxnLst>
                <a:cxn ang="0">
                  <a:pos x="24" y="185"/>
                </a:cxn>
                <a:cxn ang="0">
                  <a:pos x="20" y="186"/>
                </a:cxn>
                <a:cxn ang="0">
                  <a:pos x="11" y="179"/>
                </a:cxn>
                <a:cxn ang="0">
                  <a:pos x="11" y="173"/>
                </a:cxn>
                <a:cxn ang="0">
                  <a:pos x="13" y="172"/>
                </a:cxn>
                <a:cxn ang="0">
                  <a:pos x="2" y="160"/>
                </a:cxn>
                <a:cxn ang="0">
                  <a:pos x="0" y="145"/>
                </a:cxn>
                <a:cxn ang="0">
                  <a:pos x="2" y="145"/>
                </a:cxn>
                <a:cxn ang="0">
                  <a:pos x="15" y="141"/>
                </a:cxn>
                <a:cxn ang="0">
                  <a:pos x="30" y="140"/>
                </a:cxn>
                <a:cxn ang="0">
                  <a:pos x="46" y="140"/>
                </a:cxn>
                <a:cxn ang="0">
                  <a:pos x="53" y="123"/>
                </a:cxn>
                <a:cxn ang="0">
                  <a:pos x="54" y="112"/>
                </a:cxn>
                <a:cxn ang="0">
                  <a:pos x="55" y="99"/>
                </a:cxn>
                <a:cxn ang="0">
                  <a:pos x="55" y="86"/>
                </a:cxn>
                <a:cxn ang="0">
                  <a:pos x="56" y="74"/>
                </a:cxn>
                <a:cxn ang="0">
                  <a:pos x="67" y="71"/>
                </a:cxn>
                <a:cxn ang="0">
                  <a:pos x="77" y="69"/>
                </a:cxn>
                <a:cxn ang="0">
                  <a:pos x="88" y="56"/>
                </a:cxn>
                <a:cxn ang="0">
                  <a:pos x="100" y="45"/>
                </a:cxn>
                <a:cxn ang="0">
                  <a:pos x="115" y="33"/>
                </a:cxn>
                <a:cxn ang="0">
                  <a:pos x="130" y="22"/>
                </a:cxn>
                <a:cxn ang="0">
                  <a:pos x="146" y="10"/>
                </a:cxn>
                <a:cxn ang="0">
                  <a:pos x="161" y="0"/>
                </a:cxn>
                <a:cxn ang="0">
                  <a:pos x="180" y="4"/>
                </a:cxn>
                <a:cxn ang="0">
                  <a:pos x="192" y="15"/>
                </a:cxn>
                <a:cxn ang="0">
                  <a:pos x="202" y="8"/>
                </a:cxn>
                <a:cxn ang="0">
                  <a:pos x="203" y="8"/>
                </a:cxn>
                <a:cxn ang="0">
                  <a:pos x="204" y="20"/>
                </a:cxn>
                <a:cxn ang="0">
                  <a:pos x="206" y="33"/>
                </a:cxn>
                <a:cxn ang="0">
                  <a:pos x="218" y="53"/>
                </a:cxn>
                <a:cxn ang="0">
                  <a:pos x="215" y="61"/>
                </a:cxn>
                <a:cxn ang="0">
                  <a:pos x="214" y="74"/>
                </a:cxn>
                <a:cxn ang="0">
                  <a:pos x="213" y="86"/>
                </a:cxn>
                <a:cxn ang="0">
                  <a:pos x="213" y="99"/>
                </a:cxn>
                <a:cxn ang="0">
                  <a:pos x="212" y="113"/>
                </a:cxn>
                <a:cxn ang="0">
                  <a:pos x="205" y="122"/>
                </a:cxn>
                <a:cxn ang="0">
                  <a:pos x="199" y="133"/>
                </a:cxn>
                <a:cxn ang="0">
                  <a:pos x="193" y="143"/>
                </a:cxn>
                <a:cxn ang="0">
                  <a:pos x="187" y="154"/>
                </a:cxn>
                <a:cxn ang="0">
                  <a:pos x="187" y="167"/>
                </a:cxn>
                <a:cxn ang="0">
                  <a:pos x="171" y="177"/>
                </a:cxn>
                <a:cxn ang="0">
                  <a:pos x="157" y="176"/>
                </a:cxn>
                <a:cxn ang="0">
                  <a:pos x="143" y="174"/>
                </a:cxn>
                <a:cxn ang="0">
                  <a:pos x="127" y="182"/>
                </a:cxn>
                <a:cxn ang="0">
                  <a:pos x="116" y="178"/>
                </a:cxn>
                <a:cxn ang="0">
                  <a:pos x="106" y="173"/>
                </a:cxn>
                <a:cxn ang="0">
                  <a:pos x="91" y="178"/>
                </a:cxn>
                <a:cxn ang="0">
                  <a:pos x="82" y="167"/>
                </a:cxn>
                <a:cxn ang="0">
                  <a:pos x="68" y="166"/>
                </a:cxn>
                <a:cxn ang="0">
                  <a:pos x="55" y="171"/>
                </a:cxn>
                <a:cxn ang="0">
                  <a:pos x="52" y="184"/>
                </a:cxn>
                <a:cxn ang="0">
                  <a:pos x="47" y="195"/>
                </a:cxn>
                <a:cxn ang="0">
                  <a:pos x="47" y="202"/>
                </a:cxn>
                <a:cxn ang="0">
                  <a:pos x="35" y="191"/>
                </a:cxn>
                <a:cxn ang="0">
                  <a:pos x="31" y="196"/>
                </a:cxn>
                <a:cxn ang="0">
                  <a:pos x="30" y="199"/>
                </a:cxn>
                <a:cxn ang="0">
                  <a:pos x="27" y="189"/>
                </a:cxn>
                <a:cxn ang="0">
                  <a:pos x="24" y="185"/>
                </a:cxn>
              </a:cxnLst>
              <a:rect l="0" t="0" r="r" b="b"/>
              <a:pathLst>
                <a:path w="218" h="202">
                  <a:moveTo>
                    <a:pt x="24" y="185"/>
                  </a:moveTo>
                  <a:lnTo>
                    <a:pt x="20" y="186"/>
                  </a:lnTo>
                  <a:lnTo>
                    <a:pt x="11" y="179"/>
                  </a:lnTo>
                  <a:lnTo>
                    <a:pt x="11" y="173"/>
                  </a:lnTo>
                  <a:lnTo>
                    <a:pt x="13" y="172"/>
                  </a:lnTo>
                  <a:lnTo>
                    <a:pt x="2" y="160"/>
                  </a:lnTo>
                  <a:lnTo>
                    <a:pt x="0" y="145"/>
                  </a:lnTo>
                  <a:lnTo>
                    <a:pt x="2" y="145"/>
                  </a:lnTo>
                  <a:lnTo>
                    <a:pt x="15" y="141"/>
                  </a:lnTo>
                  <a:lnTo>
                    <a:pt x="30" y="140"/>
                  </a:lnTo>
                  <a:lnTo>
                    <a:pt x="46" y="140"/>
                  </a:lnTo>
                  <a:lnTo>
                    <a:pt x="53" y="123"/>
                  </a:lnTo>
                  <a:lnTo>
                    <a:pt x="54" y="112"/>
                  </a:lnTo>
                  <a:lnTo>
                    <a:pt x="55" y="99"/>
                  </a:lnTo>
                  <a:lnTo>
                    <a:pt x="55" y="86"/>
                  </a:lnTo>
                  <a:lnTo>
                    <a:pt x="56" y="74"/>
                  </a:lnTo>
                  <a:lnTo>
                    <a:pt x="67" y="71"/>
                  </a:lnTo>
                  <a:lnTo>
                    <a:pt x="77" y="69"/>
                  </a:lnTo>
                  <a:lnTo>
                    <a:pt x="88" y="56"/>
                  </a:lnTo>
                  <a:lnTo>
                    <a:pt x="100" y="45"/>
                  </a:lnTo>
                  <a:lnTo>
                    <a:pt x="115" y="33"/>
                  </a:lnTo>
                  <a:lnTo>
                    <a:pt x="130" y="22"/>
                  </a:lnTo>
                  <a:lnTo>
                    <a:pt x="146" y="10"/>
                  </a:lnTo>
                  <a:lnTo>
                    <a:pt x="161" y="0"/>
                  </a:lnTo>
                  <a:lnTo>
                    <a:pt x="180" y="4"/>
                  </a:lnTo>
                  <a:lnTo>
                    <a:pt x="192" y="15"/>
                  </a:lnTo>
                  <a:lnTo>
                    <a:pt x="202" y="8"/>
                  </a:lnTo>
                  <a:lnTo>
                    <a:pt x="203" y="8"/>
                  </a:lnTo>
                  <a:lnTo>
                    <a:pt x="204" y="20"/>
                  </a:lnTo>
                  <a:lnTo>
                    <a:pt x="206" y="33"/>
                  </a:lnTo>
                  <a:lnTo>
                    <a:pt x="218" y="53"/>
                  </a:lnTo>
                  <a:lnTo>
                    <a:pt x="215" y="61"/>
                  </a:lnTo>
                  <a:lnTo>
                    <a:pt x="214" y="74"/>
                  </a:lnTo>
                  <a:lnTo>
                    <a:pt x="213" y="86"/>
                  </a:lnTo>
                  <a:lnTo>
                    <a:pt x="213" y="99"/>
                  </a:lnTo>
                  <a:lnTo>
                    <a:pt x="212" y="113"/>
                  </a:lnTo>
                  <a:lnTo>
                    <a:pt x="205" y="122"/>
                  </a:lnTo>
                  <a:lnTo>
                    <a:pt x="199" y="133"/>
                  </a:lnTo>
                  <a:lnTo>
                    <a:pt x="193" y="143"/>
                  </a:lnTo>
                  <a:lnTo>
                    <a:pt x="187" y="154"/>
                  </a:lnTo>
                  <a:lnTo>
                    <a:pt x="187" y="167"/>
                  </a:lnTo>
                  <a:lnTo>
                    <a:pt x="171" y="177"/>
                  </a:lnTo>
                  <a:lnTo>
                    <a:pt x="157" y="176"/>
                  </a:lnTo>
                  <a:lnTo>
                    <a:pt x="143" y="174"/>
                  </a:lnTo>
                  <a:lnTo>
                    <a:pt x="127" y="182"/>
                  </a:lnTo>
                  <a:lnTo>
                    <a:pt x="116" y="178"/>
                  </a:lnTo>
                  <a:lnTo>
                    <a:pt x="106" y="173"/>
                  </a:lnTo>
                  <a:lnTo>
                    <a:pt x="91" y="178"/>
                  </a:lnTo>
                  <a:lnTo>
                    <a:pt x="82" y="167"/>
                  </a:lnTo>
                  <a:lnTo>
                    <a:pt x="68" y="166"/>
                  </a:lnTo>
                  <a:lnTo>
                    <a:pt x="55" y="171"/>
                  </a:lnTo>
                  <a:lnTo>
                    <a:pt x="52" y="184"/>
                  </a:lnTo>
                  <a:lnTo>
                    <a:pt x="47" y="195"/>
                  </a:lnTo>
                  <a:lnTo>
                    <a:pt x="47" y="202"/>
                  </a:lnTo>
                  <a:lnTo>
                    <a:pt x="35" y="191"/>
                  </a:lnTo>
                  <a:lnTo>
                    <a:pt x="31" y="196"/>
                  </a:lnTo>
                  <a:lnTo>
                    <a:pt x="30" y="199"/>
                  </a:lnTo>
                  <a:lnTo>
                    <a:pt x="27" y="189"/>
                  </a:lnTo>
                  <a:lnTo>
                    <a:pt x="24" y="185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55" name="Freeform 160"/>
            <p:cNvSpPr>
              <a:spLocks/>
            </p:cNvSpPr>
            <p:nvPr/>
          </p:nvSpPr>
          <p:spPr bwMode="auto">
            <a:xfrm>
              <a:off x="1028193" y="3246820"/>
              <a:ext cx="156597" cy="122085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2" y="9"/>
                </a:cxn>
                <a:cxn ang="0">
                  <a:pos x="6" y="20"/>
                </a:cxn>
                <a:cxn ang="0">
                  <a:pos x="0" y="33"/>
                </a:cxn>
                <a:cxn ang="0">
                  <a:pos x="8" y="45"/>
                </a:cxn>
                <a:cxn ang="0">
                  <a:pos x="12" y="41"/>
                </a:cxn>
                <a:cxn ang="0">
                  <a:pos x="9" y="45"/>
                </a:cxn>
                <a:cxn ang="0">
                  <a:pos x="11" y="47"/>
                </a:cxn>
                <a:cxn ang="0">
                  <a:pos x="11" y="52"/>
                </a:cxn>
                <a:cxn ang="0">
                  <a:pos x="26" y="52"/>
                </a:cxn>
                <a:cxn ang="0">
                  <a:pos x="29" y="48"/>
                </a:cxn>
                <a:cxn ang="0">
                  <a:pos x="46" y="52"/>
                </a:cxn>
                <a:cxn ang="0">
                  <a:pos x="49" y="56"/>
                </a:cxn>
                <a:cxn ang="0">
                  <a:pos x="31" y="52"/>
                </a:cxn>
                <a:cxn ang="0">
                  <a:pos x="20" y="56"/>
                </a:cxn>
                <a:cxn ang="0">
                  <a:pos x="8" y="60"/>
                </a:cxn>
                <a:cxn ang="0">
                  <a:pos x="10" y="68"/>
                </a:cxn>
                <a:cxn ang="0">
                  <a:pos x="20" y="67"/>
                </a:cxn>
                <a:cxn ang="0">
                  <a:pos x="25" y="64"/>
                </a:cxn>
                <a:cxn ang="0">
                  <a:pos x="25" y="67"/>
                </a:cxn>
                <a:cxn ang="0">
                  <a:pos x="12" y="68"/>
                </a:cxn>
                <a:cxn ang="0">
                  <a:pos x="9" y="73"/>
                </a:cxn>
                <a:cxn ang="0">
                  <a:pos x="27" y="69"/>
                </a:cxn>
                <a:cxn ang="0">
                  <a:pos x="39" y="68"/>
                </a:cxn>
                <a:cxn ang="0">
                  <a:pos x="51" y="67"/>
                </a:cxn>
                <a:cxn ang="0">
                  <a:pos x="63" y="70"/>
                </a:cxn>
                <a:cxn ang="0">
                  <a:pos x="83" y="71"/>
                </a:cxn>
                <a:cxn ang="0">
                  <a:pos x="79" y="55"/>
                </a:cxn>
                <a:cxn ang="0">
                  <a:pos x="76" y="48"/>
                </a:cxn>
                <a:cxn ang="0">
                  <a:pos x="71" y="31"/>
                </a:cxn>
                <a:cxn ang="0">
                  <a:pos x="62" y="19"/>
                </a:cxn>
                <a:cxn ang="0">
                  <a:pos x="51" y="8"/>
                </a:cxn>
                <a:cxn ang="0">
                  <a:pos x="38" y="0"/>
                </a:cxn>
                <a:cxn ang="0">
                  <a:pos x="26" y="1"/>
                </a:cxn>
                <a:cxn ang="0">
                  <a:pos x="16" y="2"/>
                </a:cxn>
              </a:cxnLst>
              <a:rect l="0" t="0" r="r" b="b"/>
              <a:pathLst>
                <a:path w="83" h="73">
                  <a:moveTo>
                    <a:pt x="16" y="2"/>
                  </a:moveTo>
                  <a:lnTo>
                    <a:pt x="12" y="9"/>
                  </a:lnTo>
                  <a:lnTo>
                    <a:pt x="6" y="20"/>
                  </a:lnTo>
                  <a:lnTo>
                    <a:pt x="0" y="33"/>
                  </a:lnTo>
                  <a:lnTo>
                    <a:pt x="8" y="45"/>
                  </a:lnTo>
                  <a:lnTo>
                    <a:pt x="12" y="41"/>
                  </a:lnTo>
                  <a:lnTo>
                    <a:pt x="9" y="45"/>
                  </a:lnTo>
                  <a:lnTo>
                    <a:pt x="11" y="47"/>
                  </a:lnTo>
                  <a:lnTo>
                    <a:pt x="11" y="52"/>
                  </a:lnTo>
                  <a:lnTo>
                    <a:pt x="26" y="52"/>
                  </a:lnTo>
                  <a:lnTo>
                    <a:pt x="29" y="48"/>
                  </a:lnTo>
                  <a:lnTo>
                    <a:pt x="46" y="52"/>
                  </a:lnTo>
                  <a:lnTo>
                    <a:pt x="49" y="56"/>
                  </a:lnTo>
                  <a:lnTo>
                    <a:pt x="31" y="52"/>
                  </a:lnTo>
                  <a:lnTo>
                    <a:pt x="20" y="56"/>
                  </a:lnTo>
                  <a:lnTo>
                    <a:pt x="8" y="60"/>
                  </a:lnTo>
                  <a:lnTo>
                    <a:pt x="10" y="68"/>
                  </a:lnTo>
                  <a:lnTo>
                    <a:pt x="20" y="67"/>
                  </a:lnTo>
                  <a:lnTo>
                    <a:pt x="25" y="64"/>
                  </a:lnTo>
                  <a:lnTo>
                    <a:pt x="25" y="67"/>
                  </a:lnTo>
                  <a:lnTo>
                    <a:pt x="12" y="68"/>
                  </a:lnTo>
                  <a:lnTo>
                    <a:pt x="9" y="73"/>
                  </a:lnTo>
                  <a:lnTo>
                    <a:pt x="27" y="69"/>
                  </a:lnTo>
                  <a:lnTo>
                    <a:pt x="39" y="68"/>
                  </a:lnTo>
                  <a:lnTo>
                    <a:pt x="51" y="67"/>
                  </a:lnTo>
                  <a:lnTo>
                    <a:pt x="63" y="70"/>
                  </a:lnTo>
                  <a:lnTo>
                    <a:pt x="83" y="71"/>
                  </a:lnTo>
                  <a:lnTo>
                    <a:pt x="79" y="55"/>
                  </a:lnTo>
                  <a:lnTo>
                    <a:pt x="76" y="48"/>
                  </a:lnTo>
                  <a:lnTo>
                    <a:pt x="71" y="31"/>
                  </a:lnTo>
                  <a:lnTo>
                    <a:pt x="62" y="19"/>
                  </a:lnTo>
                  <a:lnTo>
                    <a:pt x="51" y="8"/>
                  </a:lnTo>
                  <a:lnTo>
                    <a:pt x="38" y="0"/>
                  </a:lnTo>
                  <a:lnTo>
                    <a:pt x="26" y="1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56" name="Freeform 161"/>
            <p:cNvSpPr>
              <a:spLocks/>
            </p:cNvSpPr>
            <p:nvPr/>
          </p:nvSpPr>
          <p:spPr bwMode="auto">
            <a:xfrm>
              <a:off x="1673447" y="2653118"/>
              <a:ext cx="99996" cy="202361"/>
            </a:xfrm>
            <a:custGeom>
              <a:avLst/>
              <a:gdLst/>
              <a:ahLst/>
              <a:cxnLst>
                <a:cxn ang="0">
                  <a:pos x="35" y="115"/>
                </a:cxn>
                <a:cxn ang="0">
                  <a:pos x="29" y="121"/>
                </a:cxn>
                <a:cxn ang="0">
                  <a:pos x="24" y="105"/>
                </a:cxn>
                <a:cxn ang="0">
                  <a:pos x="21" y="88"/>
                </a:cxn>
                <a:cxn ang="0">
                  <a:pos x="10" y="76"/>
                </a:cxn>
                <a:cxn ang="0">
                  <a:pos x="0" y="59"/>
                </a:cxn>
                <a:cxn ang="0">
                  <a:pos x="6" y="47"/>
                </a:cxn>
                <a:cxn ang="0">
                  <a:pos x="12" y="34"/>
                </a:cxn>
                <a:cxn ang="0">
                  <a:pos x="10" y="11"/>
                </a:cxn>
                <a:cxn ang="0">
                  <a:pos x="13" y="6"/>
                </a:cxn>
                <a:cxn ang="0">
                  <a:pos x="29" y="0"/>
                </a:cxn>
                <a:cxn ang="0">
                  <a:pos x="33" y="4"/>
                </a:cxn>
                <a:cxn ang="0">
                  <a:pos x="37" y="10"/>
                </a:cxn>
                <a:cxn ang="0">
                  <a:pos x="45" y="5"/>
                </a:cxn>
                <a:cxn ang="0">
                  <a:pos x="38" y="22"/>
                </a:cxn>
                <a:cxn ang="0">
                  <a:pos x="47" y="35"/>
                </a:cxn>
                <a:cxn ang="0">
                  <a:pos x="41" y="45"/>
                </a:cxn>
                <a:cxn ang="0">
                  <a:pos x="33" y="56"/>
                </a:cxn>
                <a:cxn ang="0">
                  <a:pos x="45" y="64"/>
                </a:cxn>
                <a:cxn ang="0">
                  <a:pos x="53" y="71"/>
                </a:cxn>
                <a:cxn ang="0">
                  <a:pos x="53" y="84"/>
                </a:cxn>
                <a:cxn ang="0">
                  <a:pos x="45" y="92"/>
                </a:cxn>
                <a:cxn ang="0">
                  <a:pos x="36" y="100"/>
                </a:cxn>
                <a:cxn ang="0">
                  <a:pos x="35" y="115"/>
                </a:cxn>
              </a:cxnLst>
              <a:rect l="0" t="0" r="r" b="b"/>
              <a:pathLst>
                <a:path w="53" h="121">
                  <a:moveTo>
                    <a:pt x="35" y="115"/>
                  </a:moveTo>
                  <a:lnTo>
                    <a:pt x="29" y="121"/>
                  </a:lnTo>
                  <a:lnTo>
                    <a:pt x="24" y="105"/>
                  </a:lnTo>
                  <a:lnTo>
                    <a:pt x="21" y="88"/>
                  </a:lnTo>
                  <a:lnTo>
                    <a:pt x="10" y="76"/>
                  </a:lnTo>
                  <a:lnTo>
                    <a:pt x="0" y="59"/>
                  </a:lnTo>
                  <a:lnTo>
                    <a:pt x="6" y="47"/>
                  </a:lnTo>
                  <a:lnTo>
                    <a:pt x="12" y="34"/>
                  </a:lnTo>
                  <a:lnTo>
                    <a:pt x="10" y="11"/>
                  </a:lnTo>
                  <a:lnTo>
                    <a:pt x="13" y="6"/>
                  </a:lnTo>
                  <a:lnTo>
                    <a:pt x="29" y="0"/>
                  </a:lnTo>
                  <a:lnTo>
                    <a:pt x="33" y="4"/>
                  </a:lnTo>
                  <a:lnTo>
                    <a:pt x="37" y="10"/>
                  </a:lnTo>
                  <a:lnTo>
                    <a:pt x="45" y="5"/>
                  </a:lnTo>
                  <a:lnTo>
                    <a:pt x="38" y="22"/>
                  </a:lnTo>
                  <a:lnTo>
                    <a:pt x="47" y="35"/>
                  </a:lnTo>
                  <a:lnTo>
                    <a:pt x="41" y="45"/>
                  </a:lnTo>
                  <a:lnTo>
                    <a:pt x="33" y="56"/>
                  </a:lnTo>
                  <a:lnTo>
                    <a:pt x="45" y="64"/>
                  </a:lnTo>
                  <a:lnTo>
                    <a:pt x="53" y="71"/>
                  </a:lnTo>
                  <a:lnTo>
                    <a:pt x="53" y="84"/>
                  </a:lnTo>
                  <a:lnTo>
                    <a:pt x="45" y="92"/>
                  </a:lnTo>
                  <a:lnTo>
                    <a:pt x="36" y="100"/>
                  </a:lnTo>
                  <a:lnTo>
                    <a:pt x="35" y="115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57" name="Freeform 162"/>
            <p:cNvSpPr>
              <a:spLocks/>
            </p:cNvSpPr>
            <p:nvPr/>
          </p:nvSpPr>
          <p:spPr bwMode="auto">
            <a:xfrm>
              <a:off x="1181017" y="3479284"/>
              <a:ext cx="109429" cy="118741"/>
            </a:xfrm>
            <a:custGeom>
              <a:avLst/>
              <a:gdLst/>
              <a:ahLst/>
              <a:cxnLst>
                <a:cxn ang="0">
                  <a:pos x="56" y="71"/>
                </a:cxn>
                <a:cxn ang="0">
                  <a:pos x="41" y="61"/>
                </a:cxn>
                <a:cxn ang="0">
                  <a:pos x="27" y="52"/>
                </a:cxn>
                <a:cxn ang="0">
                  <a:pos x="13" y="39"/>
                </a:cxn>
                <a:cxn ang="0">
                  <a:pos x="0" y="26"/>
                </a:cxn>
                <a:cxn ang="0">
                  <a:pos x="4" y="22"/>
                </a:cxn>
                <a:cxn ang="0">
                  <a:pos x="11" y="10"/>
                </a:cxn>
                <a:cxn ang="0">
                  <a:pos x="17" y="0"/>
                </a:cxn>
                <a:cxn ang="0">
                  <a:pos x="25" y="0"/>
                </a:cxn>
                <a:cxn ang="0">
                  <a:pos x="29" y="17"/>
                </a:cxn>
                <a:cxn ang="0">
                  <a:pos x="32" y="20"/>
                </a:cxn>
                <a:cxn ang="0">
                  <a:pos x="39" y="17"/>
                </a:cxn>
                <a:cxn ang="0">
                  <a:pos x="42" y="16"/>
                </a:cxn>
                <a:cxn ang="0">
                  <a:pos x="43" y="31"/>
                </a:cxn>
                <a:cxn ang="0">
                  <a:pos x="43" y="34"/>
                </a:cxn>
                <a:cxn ang="0">
                  <a:pos x="52" y="42"/>
                </a:cxn>
                <a:cxn ang="0">
                  <a:pos x="58" y="51"/>
                </a:cxn>
                <a:cxn ang="0">
                  <a:pos x="56" y="71"/>
                </a:cxn>
              </a:cxnLst>
              <a:rect l="0" t="0" r="r" b="b"/>
              <a:pathLst>
                <a:path w="58" h="71">
                  <a:moveTo>
                    <a:pt x="56" y="71"/>
                  </a:moveTo>
                  <a:lnTo>
                    <a:pt x="41" y="61"/>
                  </a:lnTo>
                  <a:lnTo>
                    <a:pt x="27" y="52"/>
                  </a:lnTo>
                  <a:lnTo>
                    <a:pt x="13" y="39"/>
                  </a:lnTo>
                  <a:lnTo>
                    <a:pt x="0" y="26"/>
                  </a:lnTo>
                  <a:lnTo>
                    <a:pt x="4" y="22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29" y="17"/>
                  </a:lnTo>
                  <a:lnTo>
                    <a:pt x="32" y="20"/>
                  </a:lnTo>
                  <a:lnTo>
                    <a:pt x="39" y="17"/>
                  </a:lnTo>
                  <a:lnTo>
                    <a:pt x="42" y="16"/>
                  </a:lnTo>
                  <a:lnTo>
                    <a:pt x="43" y="31"/>
                  </a:lnTo>
                  <a:lnTo>
                    <a:pt x="43" y="34"/>
                  </a:lnTo>
                  <a:lnTo>
                    <a:pt x="52" y="42"/>
                  </a:lnTo>
                  <a:lnTo>
                    <a:pt x="58" y="51"/>
                  </a:lnTo>
                  <a:lnTo>
                    <a:pt x="56" y="71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58" name="Freeform 218"/>
            <p:cNvSpPr>
              <a:spLocks/>
            </p:cNvSpPr>
            <p:nvPr/>
          </p:nvSpPr>
          <p:spPr bwMode="auto">
            <a:xfrm>
              <a:off x="2973003" y="4299287"/>
              <a:ext cx="14573" cy="896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5"/>
                </a:cxn>
                <a:cxn ang="0">
                  <a:pos x="8" y="2"/>
                </a:cxn>
                <a:cxn ang="0">
                  <a:pos x="7" y="0"/>
                </a:cxn>
              </a:cxnLst>
              <a:rect l="0" t="0" r="r" b="b"/>
              <a:pathLst>
                <a:path w="8" h="5">
                  <a:moveTo>
                    <a:pt x="7" y="0"/>
                  </a:moveTo>
                  <a:lnTo>
                    <a:pt x="0" y="5"/>
                  </a:lnTo>
                  <a:lnTo>
                    <a:pt x="8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59" name="Freeform 219"/>
            <p:cNvSpPr>
              <a:spLocks/>
            </p:cNvSpPr>
            <p:nvPr/>
          </p:nvSpPr>
          <p:spPr bwMode="auto">
            <a:xfrm>
              <a:off x="4366534" y="4031879"/>
              <a:ext cx="1052890" cy="809692"/>
            </a:xfrm>
            <a:custGeom>
              <a:avLst/>
              <a:gdLst/>
              <a:ahLst/>
              <a:cxnLst>
                <a:cxn ang="0">
                  <a:pos x="316" y="10"/>
                </a:cxn>
                <a:cxn ang="0">
                  <a:pos x="320" y="23"/>
                </a:cxn>
                <a:cxn ang="0">
                  <a:pos x="295" y="31"/>
                </a:cxn>
                <a:cxn ang="0">
                  <a:pos x="285" y="45"/>
                </a:cxn>
                <a:cxn ang="0">
                  <a:pos x="279" y="68"/>
                </a:cxn>
                <a:cxn ang="0">
                  <a:pos x="268" y="73"/>
                </a:cxn>
                <a:cxn ang="0">
                  <a:pos x="249" y="80"/>
                </a:cxn>
                <a:cxn ang="0">
                  <a:pos x="239" y="53"/>
                </a:cxn>
                <a:cxn ang="0">
                  <a:pos x="226" y="55"/>
                </a:cxn>
                <a:cxn ang="0">
                  <a:pos x="214" y="74"/>
                </a:cxn>
                <a:cxn ang="0">
                  <a:pos x="200" y="85"/>
                </a:cxn>
                <a:cxn ang="0">
                  <a:pos x="199" y="95"/>
                </a:cxn>
                <a:cxn ang="0">
                  <a:pos x="188" y="94"/>
                </a:cxn>
                <a:cxn ang="0">
                  <a:pos x="185" y="121"/>
                </a:cxn>
                <a:cxn ang="0">
                  <a:pos x="163" y="116"/>
                </a:cxn>
                <a:cxn ang="0">
                  <a:pos x="128" y="156"/>
                </a:cxn>
                <a:cxn ang="0">
                  <a:pos x="83" y="167"/>
                </a:cxn>
                <a:cxn ang="0">
                  <a:pos x="40" y="189"/>
                </a:cxn>
                <a:cxn ang="0">
                  <a:pos x="26" y="251"/>
                </a:cxn>
                <a:cxn ang="0">
                  <a:pos x="20" y="253"/>
                </a:cxn>
                <a:cxn ang="0">
                  <a:pos x="17" y="279"/>
                </a:cxn>
                <a:cxn ang="0">
                  <a:pos x="22" y="337"/>
                </a:cxn>
                <a:cxn ang="0">
                  <a:pos x="7" y="391"/>
                </a:cxn>
                <a:cxn ang="0">
                  <a:pos x="20" y="417"/>
                </a:cxn>
                <a:cxn ang="0">
                  <a:pos x="65" y="398"/>
                </a:cxn>
                <a:cxn ang="0">
                  <a:pos x="126" y="383"/>
                </a:cxn>
                <a:cxn ang="0">
                  <a:pos x="195" y="361"/>
                </a:cxn>
                <a:cxn ang="0">
                  <a:pos x="257" y="367"/>
                </a:cxn>
                <a:cxn ang="0">
                  <a:pos x="266" y="395"/>
                </a:cxn>
                <a:cxn ang="0">
                  <a:pos x="274" y="411"/>
                </a:cxn>
                <a:cxn ang="0">
                  <a:pos x="308" y="387"/>
                </a:cxn>
                <a:cxn ang="0">
                  <a:pos x="292" y="418"/>
                </a:cxn>
                <a:cxn ang="0">
                  <a:pos x="305" y="425"/>
                </a:cxn>
                <a:cxn ang="0">
                  <a:pos x="306" y="465"/>
                </a:cxn>
                <a:cxn ang="0">
                  <a:pos x="358" y="471"/>
                </a:cxn>
                <a:cxn ang="0">
                  <a:pos x="363" y="473"/>
                </a:cxn>
                <a:cxn ang="0">
                  <a:pos x="378" y="479"/>
                </a:cxn>
                <a:cxn ang="0">
                  <a:pos x="439" y="449"/>
                </a:cxn>
                <a:cxn ang="0">
                  <a:pos x="486" y="390"/>
                </a:cxn>
                <a:cxn ang="0">
                  <a:pos x="530" y="340"/>
                </a:cxn>
                <a:cxn ang="0">
                  <a:pos x="551" y="285"/>
                </a:cxn>
                <a:cxn ang="0">
                  <a:pos x="552" y="237"/>
                </a:cxn>
                <a:cxn ang="0">
                  <a:pos x="539" y="201"/>
                </a:cxn>
                <a:cxn ang="0">
                  <a:pos x="526" y="184"/>
                </a:cxn>
                <a:cxn ang="0">
                  <a:pos x="509" y="149"/>
                </a:cxn>
                <a:cxn ang="0">
                  <a:pos x="491" y="92"/>
                </a:cxn>
                <a:cxn ang="0">
                  <a:pos x="472" y="61"/>
                </a:cxn>
                <a:cxn ang="0">
                  <a:pos x="466" y="13"/>
                </a:cxn>
                <a:cxn ang="0">
                  <a:pos x="451" y="21"/>
                </a:cxn>
                <a:cxn ang="0">
                  <a:pos x="445" y="40"/>
                </a:cxn>
                <a:cxn ang="0">
                  <a:pos x="439" y="75"/>
                </a:cxn>
                <a:cxn ang="0">
                  <a:pos x="401" y="109"/>
                </a:cxn>
                <a:cxn ang="0">
                  <a:pos x="355" y="67"/>
                </a:cxn>
                <a:cxn ang="0">
                  <a:pos x="375" y="37"/>
                </a:cxn>
                <a:cxn ang="0">
                  <a:pos x="367" y="24"/>
                </a:cxn>
                <a:cxn ang="0">
                  <a:pos x="344" y="22"/>
                </a:cxn>
              </a:cxnLst>
              <a:rect l="0" t="0" r="r" b="b"/>
              <a:pathLst>
                <a:path w="558" h="484">
                  <a:moveTo>
                    <a:pt x="328" y="10"/>
                  </a:moveTo>
                  <a:lnTo>
                    <a:pt x="321" y="9"/>
                  </a:lnTo>
                  <a:lnTo>
                    <a:pt x="317" y="8"/>
                  </a:lnTo>
                  <a:lnTo>
                    <a:pt x="316" y="10"/>
                  </a:lnTo>
                  <a:lnTo>
                    <a:pt x="312" y="9"/>
                  </a:lnTo>
                  <a:lnTo>
                    <a:pt x="317" y="13"/>
                  </a:lnTo>
                  <a:lnTo>
                    <a:pt x="323" y="16"/>
                  </a:lnTo>
                  <a:lnTo>
                    <a:pt x="320" y="23"/>
                  </a:lnTo>
                  <a:lnTo>
                    <a:pt x="316" y="25"/>
                  </a:lnTo>
                  <a:lnTo>
                    <a:pt x="304" y="23"/>
                  </a:lnTo>
                  <a:lnTo>
                    <a:pt x="299" y="26"/>
                  </a:lnTo>
                  <a:lnTo>
                    <a:pt x="295" y="31"/>
                  </a:lnTo>
                  <a:lnTo>
                    <a:pt x="292" y="29"/>
                  </a:lnTo>
                  <a:lnTo>
                    <a:pt x="291" y="32"/>
                  </a:lnTo>
                  <a:lnTo>
                    <a:pt x="286" y="41"/>
                  </a:lnTo>
                  <a:lnTo>
                    <a:pt x="285" y="45"/>
                  </a:lnTo>
                  <a:lnTo>
                    <a:pt x="278" y="51"/>
                  </a:lnTo>
                  <a:lnTo>
                    <a:pt x="273" y="63"/>
                  </a:lnTo>
                  <a:lnTo>
                    <a:pt x="277" y="65"/>
                  </a:lnTo>
                  <a:lnTo>
                    <a:pt x="279" y="68"/>
                  </a:lnTo>
                  <a:lnTo>
                    <a:pt x="275" y="74"/>
                  </a:lnTo>
                  <a:lnTo>
                    <a:pt x="279" y="80"/>
                  </a:lnTo>
                  <a:lnTo>
                    <a:pt x="269" y="70"/>
                  </a:lnTo>
                  <a:lnTo>
                    <a:pt x="268" y="73"/>
                  </a:lnTo>
                  <a:lnTo>
                    <a:pt x="258" y="69"/>
                  </a:lnTo>
                  <a:lnTo>
                    <a:pt x="255" y="77"/>
                  </a:lnTo>
                  <a:lnTo>
                    <a:pt x="253" y="77"/>
                  </a:lnTo>
                  <a:lnTo>
                    <a:pt x="249" y="80"/>
                  </a:lnTo>
                  <a:lnTo>
                    <a:pt x="250" y="76"/>
                  </a:lnTo>
                  <a:lnTo>
                    <a:pt x="254" y="66"/>
                  </a:lnTo>
                  <a:lnTo>
                    <a:pt x="240" y="51"/>
                  </a:lnTo>
                  <a:lnTo>
                    <a:pt x="239" y="53"/>
                  </a:lnTo>
                  <a:lnTo>
                    <a:pt x="232" y="57"/>
                  </a:lnTo>
                  <a:lnTo>
                    <a:pt x="231" y="54"/>
                  </a:lnTo>
                  <a:lnTo>
                    <a:pt x="228" y="57"/>
                  </a:lnTo>
                  <a:lnTo>
                    <a:pt x="226" y="55"/>
                  </a:lnTo>
                  <a:lnTo>
                    <a:pt x="222" y="65"/>
                  </a:lnTo>
                  <a:lnTo>
                    <a:pt x="220" y="61"/>
                  </a:lnTo>
                  <a:lnTo>
                    <a:pt x="213" y="69"/>
                  </a:lnTo>
                  <a:lnTo>
                    <a:pt x="214" y="74"/>
                  </a:lnTo>
                  <a:lnTo>
                    <a:pt x="209" y="74"/>
                  </a:lnTo>
                  <a:lnTo>
                    <a:pt x="211" y="81"/>
                  </a:lnTo>
                  <a:lnTo>
                    <a:pt x="204" y="79"/>
                  </a:lnTo>
                  <a:lnTo>
                    <a:pt x="200" y="85"/>
                  </a:lnTo>
                  <a:lnTo>
                    <a:pt x="201" y="87"/>
                  </a:lnTo>
                  <a:lnTo>
                    <a:pt x="203" y="85"/>
                  </a:lnTo>
                  <a:lnTo>
                    <a:pt x="200" y="90"/>
                  </a:lnTo>
                  <a:lnTo>
                    <a:pt x="199" y="95"/>
                  </a:lnTo>
                  <a:lnTo>
                    <a:pt x="202" y="96"/>
                  </a:lnTo>
                  <a:lnTo>
                    <a:pt x="195" y="95"/>
                  </a:lnTo>
                  <a:lnTo>
                    <a:pt x="191" y="95"/>
                  </a:lnTo>
                  <a:lnTo>
                    <a:pt x="188" y="94"/>
                  </a:lnTo>
                  <a:lnTo>
                    <a:pt x="186" y="97"/>
                  </a:lnTo>
                  <a:lnTo>
                    <a:pt x="188" y="105"/>
                  </a:lnTo>
                  <a:lnTo>
                    <a:pt x="185" y="107"/>
                  </a:lnTo>
                  <a:lnTo>
                    <a:pt x="185" y="121"/>
                  </a:lnTo>
                  <a:lnTo>
                    <a:pt x="181" y="109"/>
                  </a:lnTo>
                  <a:lnTo>
                    <a:pt x="177" y="96"/>
                  </a:lnTo>
                  <a:lnTo>
                    <a:pt x="172" y="102"/>
                  </a:lnTo>
                  <a:lnTo>
                    <a:pt x="163" y="116"/>
                  </a:lnTo>
                  <a:lnTo>
                    <a:pt x="162" y="126"/>
                  </a:lnTo>
                  <a:lnTo>
                    <a:pt x="150" y="143"/>
                  </a:lnTo>
                  <a:lnTo>
                    <a:pt x="139" y="149"/>
                  </a:lnTo>
                  <a:lnTo>
                    <a:pt x="128" y="156"/>
                  </a:lnTo>
                  <a:lnTo>
                    <a:pt x="112" y="160"/>
                  </a:lnTo>
                  <a:lnTo>
                    <a:pt x="99" y="164"/>
                  </a:lnTo>
                  <a:lnTo>
                    <a:pt x="86" y="169"/>
                  </a:lnTo>
                  <a:lnTo>
                    <a:pt x="83" y="167"/>
                  </a:lnTo>
                  <a:lnTo>
                    <a:pt x="64" y="180"/>
                  </a:lnTo>
                  <a:lnTo>
                    <a:pt x="44" y="194"/>
                  </a:lnTo>
                  <a:lnTo>
                    <a:pt x="39" y="200"/>
                  </a:lnTo>
                  <a:lnTo>
                    <a:pt x="40" y="189"/>
                  </a:lnTo>
                  <a:lnTo>
                    <a:pt x="33" y="205"/>
                  </a:lnTo>
                  <a:lnTo>
                    <a:pt x="26" y="223"/>
                  </a:lnTo>
                  <a:lnTo>
                    <a:pt x="25" y="238"/>
                  </a:lnTo>
                  <a:lnTo>
                    <a:pt x="26" y="251"/>
                  </a:lnTo>
                  <a:lnTo>
                    <a:pt x="27" y="263"/>
                  </a:lnTo>
                  <a:lnTo>
                    <a:pt x="24" y="266"/>
                  </a:lnTo>
                  <a:lnTo>
                    <a:pt x="23" y="261"/>
                  </a:lnTo>
                  <a:lnTo>
                    <a:pt x="20" y="253"/>
                  </a:lnTo>
                  <a:lnTo>
                    <a:pt x="20" y="271"/>
                  </a:lnTo>
                  <a:lnTo>
                    <a:pt x="17" y="264"/>
                  </a:lnTo>
                  <a:lnTo>
                    <a:pt x="14" y="263"/>
                  </a:lnTo>
                  <a:lnTo>
                    <a:pt x="17" y="279"/>
                  </a:lnTo>
                  <a:lnTo>
                    <a:pt x="19" y="295"/>
                  </a:lnTo>
                  <a:lnTo>
                    <a:pt x="21" y="310"/>
                  </a:lnTo>
                  <a:lnTo>
                    <a:pt x="23" y="324"/>
                  </a:lnTo>
                  <a:lnTo>
                    <a:pt x="22" y="337"/>
                  </a:lnTo>
                  <a:lnTo>
                    <a:pt x="20" y="349"/>
                  </a:lnTo>
                  <a:lnTo>
                    <a:pt x="19" y="362"/>
                  </a:lnTo>
                  <a:lnTo>
                    <a:pt x="18" y="375"/>
                  </a:lnTo>
                  <a:lnTo>
                    <a:pt x="7" y="391"/>
                  </a:lnTo>
                  <a:lnTo>
                    <a:pt x="2" y="393"/>
                  </a:lnTo>
                  <a:lnTo>
                    <a:pt x="0" y="404"/>
                  </a:lnTo>
                  <a:lnTo>
                    <a:pt x="10" y="410"/>
                  </a:lnTo>
                  <a:lnTo>
                    <a:pt x="20" y="417"/>
                  </a:lnTo>
                  <a:lnTo>
                    <a:pt x="37" y="414"/>
                  </a:lnTo>
                  <a:lnTo>
                    <a:pt x="53" y="407"/>
                  </a:lnTo>
                  <a:lnTo>
                    <a:pt x="56" y="405"/>
                  </a:lnTo>
                  <a:lnTo>
                    <a:pt x="65" y="398"/>
                  </a:lnTo>
                  <a:lnTo>
                    <a:pt x="80" y="398"/>
                  </a:lnTo>
                  <a:lnTo>
                    <a:pt x="95" y="398"/>
                  </a:lnTo>
                  <a:lnTo>
                    <a:pt x="113" y="397"/>
                  </a:lnTo>
                  <a:lnTo>
                    <a:pt x="126" y="383"/>
                  </a:lnTo>
                  <a:lnTo>
                    <a:pt x="143" y="376"/>
                  </a:lnTo>
                  <a:lnTo>
                    <a:pt x="161" y="369"/>
                  </a:lnTo>
                  <a:lnTo>
                    <a:pt x="179" y="366"/>
                  </a:lnTo>
                  <a:lnTo>
                    <a:pt x="195" y="361"/>
                  </a:lnTo>
                  <a:lnTo>
                    <a:pt x="212" y="359"/>
                  </a:lnTo>
                  <a:lnTo>
                    <a:pt x="229" y="356"/>
                  </a:lnTo>
                  <a:lnTo>
                    <a:pt x="239" y="359"/>
                  </a:lnTo>
                  <a:lnTo>
                    <a:pt x="257" y="367"/>
                  </a:lnTo>
                  <a:lnTo>
                    <a:pt x="261" y="371"/>
                  </a:lnTo>
                  <a:lnTo>
                    <a:pt x="262" y="376"/>
                  </a:lnTo>
                  <a:lnTo>
                    <a:pt x="264" y="383"/>
                  </a:lnTo>
                  <a:lnTo>
                    <a:pt x="266" y="395"/>
                  </a:lnTo>
                  <a:lnTo>
                    <a:pt x="268" y="406"/>
                  </a:lnTo>
                  <a:lnTo>
                    <a:pt x="264" y="406"/>
                  </a:lnTo>
                  <a:lnTo>
                    <a:pt x="271" y="413"/>
                  </a:lnTo>
                  <a:lnTo>
                    <a:pt x="274" y="411"/>
                  </a:lnTo>
                  <a:lnTo>
                    <a:pt x="289" y="396"/>
                  </a:lnTo>
                  <a:lnTo>
                    <a:pt x="306" y="382"/>
                  </a:lnTo>
                  <a:lnTo>
                    <a:pt x="312" y="374"/>
                  </a:lnTo>
                  <a:lnTo>
                    <a:pt x="308" y="387"/>
                  </a:lnTo>
                  <a:lnTo>
                    <a:pt x="299" y="400"/>
                  </a:lnTo>
                  <a:lnTo>
                    <a:pt x="289" y="413"/>
                  </a:lnTo>
                  <a:lnTo>
                    <a:pt x="283" y="418"/>
                  </a:lnTo>
                  <a:lnTo>
                    <a:pt x="292" y="418"/>
                  </a:lnTo>
                  <a:lnTo>
                    <a:pt x="304" y="403"/>
                  </a:lnTo>
                  <a:lnTo>
                    <a:pt x="308" y="411"/>
                  </a:lnTo>
                  <a:lnTo>
                    <a:pt x="296" y="425"/>
                  </a:lnTo>
                  <a:lnTo>
                    <a:pt x="305" y="425"/>
                  </a:lnTo>
                  <a:lnTo>
                    <a:pt x="307" y="425"/>
                  </a:lnTo>
                  <a:lnTo>
                    <a:pt x="310" y="433"/>
                  </a:lnTo>
                  <a:lnTo>
                    <a:pt x="305" y="448"/>
                  </a:lnTo>
                  <a:lnTo>
                    <a:pt x="306" y="465"/>
                  </a:lnTo>
                  <a:lnTo>
                    <a:pt x="319" y="472"/>
                  </a:lnTo>
                  <a:lnTo>
                    <a:pt x="329" y="476"/>
                  </a:lnTo>
                  <a:lnTo>
                    <a:pt x="338" y="479"/>
                  </a:lnTo>
                  <a:lnTo>
                    <a:pt x="358" y="471"/>
                  </a:lnTo>
                  <a:lnTo>
                    <a:pt x="358" y="469"/>
                  </a:lnTo>
                  <a:lnTo>
                    <a:pt x="366" y="465"/>
                  </a:lnTo>
                  <a:lnTo>
                    <a:pt x="360" y="472"/>
                  </a:lnTo>
                  <a:lnTo>
                    <a:pt x="363" y="473"/>
                  </a:lnTo>
                  <a:lnTo>
                    <a:pt x="368" y="473"/>
                  </a:lnTo>
                  <a:lnTo>
                    <a:pt x="371" y="481"/>
                  </a:lnTo>
                  <a:lnTo>
                    <a:pt x="374" y="484"/>
                  </a:lnTo>
                  <a:lnTo>
                    <a:pt x="378" y="479"/>
                  </a:lnTo>
                  <a:lnTo>
                    <a:pt x="404" y="465"/>
                  </a:lnTo>
                  <a:lnTo>
                    <a:pt x="417" y="463"/>
                  </a:lnTo>
                  <a:lnTo>
                    <a:pt x="433" y="458"/>
                  </a:lnTo>
                  <a:lnTo>
                    <a:pt x="439" y="449"/>
                  </a:lnTo>
                  <a:lnTo>
                    <a:pt x="454" y="432"/>
                  </a:lnTo>
                  <a:lnTo>
                    <a:pt x="468" y="414"/>
                  </a:lnTo>
                  <a:lnTo>
                    <a:pt x="481" y="396"/>
                  </a:lnTo>
                  <a:lnTo>
                    <a:pt x="486" y="390"/>
                  </a:lnTo>
                  <a:lnTo>
                    <a:pt x="502" y="376"/>
                  </a:lnTo>
                  <a:lnTo>
                    <a:pt x="509" y="373"/>
                  </a:lnTo>
                  <a:lnTo>
                    <a:pt x="520" y="356"/>
                  </a:lnTo>
                  <a:lnTo>
                    <a:pt x="530" y="340"/>
                  </a:lnTo>
                  <a:lnTo>
                    <a:pt x="541" y="324"/>
                  </a:lnTo>
                  <a:lnTo>
                    <a:pt x="550" y="309"/>
                  </a:lnTo>
                  <a:lnTo>
                    <a:pt x="551" y="296"/>
                  </a:lnTo>
                  <a:lnTo>
                    <a:pt x="551" y="285"/>
                  </a:lnTo>
                  <a:lnTo>
                    <a:pt x="555" y="271"/>
                  </a:lnTo>
                  <a:lnTo>
                    <a:pt x="558" y="258"/>
                  </a:lnTo>
                  <a:lnTo>
                    <a:pt x="557" y="246"/>
                  </a:lnTo>
                  <a:lnTo>
                    <a:pt x="552" y="237"/>
                  </a:lnTo>
                  <a:lnTo>
                    <a:pt x="546" y="228"/>
                  </a:lnTo>
                  <a:lnTo>
                    <a:pt x="538" y="217"/>
                  </a:lnTo>
                  <a:lnTo>
                    <a:pt x="541" y="198"/>
                  </a:lnTo>
                  <a:lnTo>
                    <a:pt x="539" y="201"/>
                  </a:lnTo>
                  <a:lnTo>
                    <a:pt x="532" y="195"/>
                  </a:lnTo>
                  <a:lnTo>
                    <a:pt x="530" y="202"/>
                  </a:lnTo>
                  <a:lnTo>
                    <a:pt x="526" y="198"/>
                  </a:lnTo>
                  <a:lnTo>
                    <a:pt x="526" y="184"/>
                  </a:lnTo>
                  <a:lnTo>
                    <a:pt x="521" y="170"/>
                  </a:lnTo>
                  <a:lnTo>
                    <a:pt x="523" y="165"/>
                  </a:lnTo>
                  <a:lnTo>
                    <a:pt x="519" y="161"/>
                  </a:lnTo>
                  <a:lnTo>
                    <a:pt x="509" y="149"/>
                  </a:lnTo>
                  <a:lnTo>
                    <a:pt x="494" y="136"/>
                  </a:lnTo>
                  <a:lnTo>
                    <a:pt x="494" y="120"/>
                  </a:lnTo>
                  <a:lnTo>
                    <a:pt x="493" y="104"/>
                  </a:lnTo>
                  <a:lnTo>
                    <a:pt x="491" y="92"/>
                  </a:lnTo>
                  <a:lnTo>
                    <a:pt x="492" y="76"/>
                  </a:lnTo>
                  <a:lnTo>
                    <a:pt x="490" y="69"/>
                  </a:lnTo>
                  <a:lnTo>
                    <a:pt x="482" y="59"/>
                  </a:lnTo>
                  <a:lnTo>
                    <a:pt x="472" y="61"/>
                  </a:lnTo>
                  <a:lnTo>
                    <a:pt x="471" y="50"/>
                  </a:lnTo>
                  <a:lnTo>
                    <a:pt x="470" y="37"/>
                  </a:lnTo>
                  <a:lnTo>
                    <a:pt x="469" y="22"/>
                  </a:lnTo>
                  <a:lnTo>
                    <a:pt x="466" y="13"/>
                  </a:lnTo>
                  <a:lnTo>
                    <a:pt x="463" y="3"/>
                  </a:lnTo>
                  <a:lnTo>
                    <a:pt x="462" y="0"/>
                  </a:lnTo>
                  <a:lnTo>
                    <a:pt x="454" y="14"/>
                  </a:lnTo>
                  <a:lnTo>
                    <a:pt x="451" y="21"/>
                  </a:lnTo>
                  <a:lnTo>
                    <a:pt x="448" y="30"/>
                  </a:lnTo>
                  <a:lnTo>
                    <a:pt x="450" y="31"/>
                  </a:lnTo>
                  <a:lnTo>
                    <a:pt x="449" y="33"/>
                  </a:lnTo>
                  <a:lnTo>
                    <a:pt x="445" y="40"/>
                  </a:lnTo>
                  <a:lnTo>
                    <a:pt x="445" y="47"/>
                  </a:lnTo>
                  <a:lnTo>
                    <a:pt x="442" y="47"/>
                  </a:lnTo>
                  <a:lnTo>
                    <a:pt x="441" y="61"/>
                  </a:lnTo>
                  <a:lnTo>
                    <a:pt x="439" y="75"/>
                  </a:lnTo>
                  <a:lnTo>
                    <a:pt x="429" y="95"/>
                  </a:lnTo>
                  <a:lnTo>
                    <a:pt x="420" y="114"/>
                  </a:lnTo>
                  <a:lnTo>
                    <a:pt x="409" y="117"/>
                  </a:lnTo>
                  <a:lnTo>
                    <a:pt x="401" y="109"/>
                  </a:lnTo>
                  <a:lnTo>
                    <a:pt x="386" y="98"/>
                  </a:lnTo>
                  <a:lnTo>
                    <a:pt x="372" y="88"/>
                  </a:lnTo>
                  <a:lnTo>
                    <a:pt x="363" y="77"/>
                  </a:lnTo>
                  <a:lnTo>
                    <a:pt x="355" y="67"/>
                  </a:lnTo>
                  <a:lnTo>
                    <a:pt x="364" y="51"/>
                  </a:lnTo>
                  <a:lnTo>
                    <a:pt x="368" y="40"/>
                  </a:lnTo>
                  <a:lnTo>
                    <a:pt x="372" y="43"/>
                  </a:lnTo>
                  <a:lnTo>
                    <a:pt x="375" y="37"/>
                  </a:lnTo>
                  <a:lnTo>
                    <a:pt x="381" y="26"/>
                  </a:lnTo>
                  <a:lnTo>
                    <a:pt x="375" y="21"/>
                  </a:lnTo>
                  <a:lnTo>
                    <a:pt x="369" y="29"/>
                  </a:lnTo>
                  <a:lnTo>
                    <a:pt x="367" y="24"/>
                  </a:lnTo>
                  <a:lnTo>
                    <a:pt x="364" y="24"/>
                  </a:lnTo>
                  <a:lnTo>
                    <a:pt x="365" y="22"/>
                  </a:lnTo>
                  <a:lnTo>
                    <a:pt x="353" y="24"/>
                  </a:lnTo>
                  <a:lnTo>
                    <a:pt x="344" y="22"/>
                  </a:lnTo>
                  <a:lnTo>
                    <a:pt x="337" y="18"/>
                  </a:lnTo>
                  <a:lnTo>
                    <a:pt x="328" y="1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60" name="Freeform 220"/>
            <p:cNvSpPr>
              <a:spLocks/>
            </p:cNvSpPr>
            <p:nvPr/>
          </p:nvSpPr>
          <p:spPr bwMode="auto">
            <a:xfrm>
              <a:off x="4984059" y="4892364"/>
              <a:ext cx="102010" cy="77683"/>
            </a:xfrm>
            <a:custGeom>
              <a:avLst/>
              <a:gdLst/>
              <a:ahLst/>
              <a:cxnLst>
                <a:cxn ang="0">
                  <a:pos x="21" y="36"/>
                </a:cxn>
                <a:cxn ang="0">
                  <a:pos x="6" y="47"/>
                </a:cxn>
                <a:cxn ang="0">
                  <a:pos x="0" y="43"/>
                </a:cxn>
                <a:cxn ang="0">
                  <a:pos x="1" y="43"/>
                </a:cxn>
                <a:cxn ang="0">
                  <a:pos x="1" y="27"/>
                </a:cxn>
                <a:cxn ang="0">
                  <a:pos x="2" y="25"/>
                </a:cxn>
                <a:cxn ang="0">
                  <a:pos x="4" y="27"/>
                </a:cxn>
                <a:cxn ang="0">
                  <a:pos x="6" y="15"/>
                </a:cxn>
                <a:cxn ang="0">
                  <a:pos x="7" y="2"/>
                </a:cxn>
                <a:cxn ang="0">
                  <a:pos x="11" y="0"/>
                </a:cxn>
                <a:cxn ang="0">
                  <a:pos x="23" y="5"/>
                </a:cxn>
                <a:cxn ang="0">
                  <a:pos x="34" y="10"/>
                </a:cxn>
                <a:cxn ang="0">
                  <a:pos x="37" y="3"/>
                </a:cxn>
                <a:cxn ang="0">
                  <a:pos x="54" y="2"/>
                </a:cxn>
                <a:cxn ang="0">
                  <a:pos x="42" y="23"/>
                </a:cxn>
                <a:cxn ang="0">
                  <a:pos x="40" y="22"/>
                </a:cxn>
                <a:cxn ang="0">
                  <a:pos x="24" y="40"/>
                </a:cxn>
                <a:cxn ang="0">
                  <a:pos x="26" y="38"/>
                </a:cxn>
                <a:cxn ang="0">
                  <a:pos x="23" y="37"/>
                </a:cxn>
                <a:cxn ang="0">
                  <a:pos x="21" y="36"/>
                </a:cxn>
              </a:cxnLst>
              <a:rect l="0" t="0" r="r" b="b"/>
              <a:pathLst>
                <a:path w="54" h="47">
                  <a:moveTo>
                    <a:pt x="21" y="36"/>
                  </a:moveTo>
                  <a:lnTo>
                    <a:pt x="6" y="47"/>
                  </a:lnTo>
                  <a:lnTo>
                    <a:pt x="0" y="43"/>
                  </a:lnTo>
                  <a:lnTo>
                    <a:pt x="1" y="43"/>
                  </a:lnTo>
                  <a:lnTo>
                    <a:pt x="1" y="27"/>
                  </a:lnTo>
                  <a:lnTo>
                    <a:pt x="2" y="25"/>
                  </a:lnTo>
                  <a:lnTo>
                    <a:pt x="4" y="27"/>
                  </a:lnTo>
                  <a:lnTo>
                    <a:pt x="6" y="15"/>
                  </a:lnTo>
                  <a:lnTo>
                    <a:pt x="7" y="2"/>
                  </a:lnTo>
                  <a:lnTo>
                    <a:pt x="11" y="0"/>
                  </a:lnTo>
                  <a:lnTo>
                    <a:pt x="23" y="5"/>
                  </a:lnTo>
                  <a:lnTo>
                    <a:pt x="34" y="10"/>
                  </a:lnTo>
                  <a:lnTo>
                    <a:pt x="37" y="3"/>
                  </a:lnTo>
                  <a:lnTo>
                    <a:pt x="54" y="2"/>
                  </a:lnTo>
                  <a:lnTo>
                    <a:pt x="42" y="23"/>
                  </a:lnTo>
                  <a:lnTo>
                    <a:pt x="40" y="22"/>
                  </a:lnTo>
                  <a:lnTo>
                    <a:pt x="24" y="40"/>
                  </a:lnTo>
                  <a:lnTo>
                    <a:pt x="26" y="38"/>
                  </a:lnTo>
                  <a:lnTo>
                    <a:pt x="23" y="37"/>
                  </a:lnTo>
                  <a:lnTo>
                    <a:pt x="21" y="36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61" name="Freeform 221"/>
            <p:cNvSpPr>
              <a:spLocks/>
            </p:cNvSpPr>
            <p:nvPr/>
          </p:nvSpPr>
          <p:spPr bwMode="auto">
            <a:xfrm>
              <a:off x="6117099" y="4218616"/>
              <a:ext cx="30967" cy="23902"/>
            </a:xfrm>
            <a:custGeom>
              <a:avLst/>
              <a:gdLst/>
              <a:ahLst/>
              <a:cxnLst>
                <a:cxn ang="0">
                  <a:pos x="17" y="13"/>
                </a:cxn>
                <a:cxn ang="0">
                  <a:pos x="0" y="14"/>
                </a:cxn>
                <a:cxn ang="0">
                  <a:pos x="0" y="7"/>
                </a:cxn>
                <a:cxn ang="0">
                  <a:pos x="13" y="0"/>
                </a:cxn>
                <a:cxn ang="0">
                  <a:pos x="17" y="12"/>
                </a:cxn>
                <a:cxn ang="0">
                  <a:pos x="17" y="13"/>
                </a:cxn>
              </a:cxnLst>
              <a:rect l="0" t="0" r="r" b="b"/>
              <a:pathLst>
                <a:path w="17" h="14">
                  <a:moveTo>
                    <a:pt x="17" y="13"/>
                  </a:moveTo>
                  <a:lnTo>
                    <a:pt x="0" y="14"/>
                  </a:lnTo>
                  <a:lnTo>
                    <a:pt x="0" y="7"/>
                  </a:lnTo>
                  <a:lnTo>
                    <a:pt x="13" y="0"/>
                  </a:lnTo>
                  <a:lnTo>
                    <a:pt x="17" y="12"/>
                  </a:lnTo>
                  <a:lnTo>
                    <a:pt x="17" y="13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62" name="Freeform 222"/>
            <p:cNvSpPr>
              <a:spLocks/>
            </p:cNvSpPr>
            <p:nvPr/>
          </p:nvSpPr>
          <p:spPr bwMode="auto">
            <a:xfrm>
              <a:off x="6157175" y="4188738"/>
              <a:ext cx="36432" cy="16433"/>
            </a:xfrm>
            <a:custGeom>
              <a:avLst/>
              <a:gdLst/>
              <a:ahLst/>
              <a:cxnLst>
                <a:cxn ang="0">
                  <a:pos x="14" y="7"/>
                </a:cxn>
                <a:cxn ang="0">
                  <a:pos x="19" y="0"/>
                </a:cxn>
                <a:cxn ang="0">
                  <a:pos x="1" y="7"/>
                </a:cxn>
                <a:cxn ang="0">
                  <a:pos x="0" y="10"/>
                </a:cxn>
                <a:cxn ang="0">
                  <a:pos x="14" y="7"/>
                </a:cxn>
              </a:cxnLst>
              <a:rect l="0" t="0" r="r" b="b"/>
              <a:pathLst>
                <a:path w="19" h="10">
                  <a:moveTo>
                    <a:pt x="14" y="7"/>
                  </a:moveTo>
                  <a:lnTo>
                    <a:pt x="19" y="0"/>
                  </a:lnTo>
                  <a:lnTo>
                    <a:pt x="1" y="7"/>
                  </a:lnTo>
                  <a:lnTo>
                    <a:pt x="0" y="10"/>
                  </a:lnTo>
                  <a:lnTo>
                    <a:pt x="14" y="7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63" name="Freeform 223"/>
            <p:cNvSpPr>
              <a:spLocks/>
            </p:cNvSpPr>
            <p:nvPr/>
          </p:nvSpPr>
          <p:spPr bwMode="auto">
            <a:xfrm>
              <a:off x="5754599" y="4300781"/>
              <a:ext cx="58291" cy="61250"/>
            </a:xfrm>
            <a:custGeom>
              <a:avLst/>
              <a:gdLst/>
              <a:ahLst/>
              <a:cxnLst>
                <a:cxn ang="0">
                  <a:pos x="31" y="36"/>
                </a:cxn>
                <a:cxn ang="0">
                  <a:pos x="24" y="34"/>
                </a:cxn>
                <a:cxn ang="0">
                  <a:pos x="12" y="22"/>
                </a:cxn>
                <a:cxn ang="0">
                  <a:pos x="1" y="10"/>
                </a:cxn>
                <a:cxn ang="0">
                  <a:pos x="0" y="0"/>
                </a:cxn>
                <a:cxn ang="0">
                  <a:pos x="8" y="9"/>
                </a:cxn>
                <a:cxn ang="0">
                  <a:pos x="16" y="17"/>
                </a:cxn>
                <a:cxn ang="0">
                  <a:pos x="24" y="26"/>
                </a:cxn>
                <a:cxn ang="0">
                  <a:pos x="31" y="36"/>
                </a:cxn>
              </a:cxnLst>
              <a:rect l="0" t="0" r="r" b="b"/>
              <a:pathLst>
                <a:path w="31" h="36">
                  <a:moveTo>
                    <a:pt x="31" y="36"/>
                  </a:moveTo>
                  <a:lnTo>
                    <a:pt x="24" y="34"/>
                  </a:lnTo>
                  <a:lnTo>
                    <a:pt x="12" y="22"/>
                  </a:lnTo>
                  <a:lnTo>
                    <a:pt x="1" y="10"/>
                  </a:lnTo>
                  <a:lnTo>
                    <a:pt x="0" y="0"/>
                  </a:lnTo>
                  <a:lnTo>
                    <a:pt x="8" y="9"/>
                  </a:lnTo>
                  <a:lnTo>
                    <a:pt x="16" y="17"/>
                  </a:lnTo>
                  <a:lnTo>
                    <a:pt x="24" y="26"/>
                  </a:lnTo>
                  <a:lnTo>
                    <a:pt x="31" y="36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64" name="Freeform 224"/>
            <p:cNvSpPr>
              <a:spLocks/>
            </p:cNvSpPr>
            <p:nvPr/>
          </p:nvSpPr>
          <p:spPr bwMode="auto">
            <a:xfrm>
              <a:off x="5413959" y="4883401"/>
              <a:ext cx="300565" cy="174786"/>
            </a:xfrm>
            <a:custGeom>
              <a:avLst/>
              <a:gdLst/>
              <a:ahLst/>
              <a:cxnLst>
                <a:cxn ang="0">
                  <a:pos x="103" y="56"/>
                </a:cxn>
                <a:cxn ang="0">
                  <a:pos x="98" y="47"/>
                </a:cxn>
                <a:cxn ang="0">
                  <a:pos x="97" y="45"/>
                </a:cxn>
                <a:cxn ang="0">
                  <a:pos x="92" y="48"/>
                </a:cxn>
                <a:cxn ang="0">
                  <a:pos x="98" y="58"/>
                </a:cxn>
                <a:cxn ang="0">
                  <a:pos x="87" y="60"/>
                </a:cxn>
                <a:cxn ang="0">
                  <a:pos x="80" y="63"/>
                </a:cxn>
                <a:cxn ang="0">
                  <a:pos x="77" y="69"/>
                </a:cxn>
                <a:cxn ang="0">
                  <a:pos x="73" y="76"/>
                </a:cxn>
                <a:cxn ang="0">
                  <a:pos x="72" y="76"/>
                </a:cxn>
                <a:cxn ang="0">
                  <a:pos x="54" y="91"/>
                </a:cxn>
                <a:cxn ang="0">
                  <a:pos x="23" y="104"/>
                </a:cxn>
                <a:cxn ang="0">
                  <a:pos x="16" y="101"/>
                </a:cxn>
                <a:cxn ang="0">
                  <a:pos x="5" y="98"/>
                </a:cxn>
                <a:cxn ang="0">
                  <a:pos x="1" y="95"/>
                </a:cxn>
                <a:cxn ang="0">
                  <a:pos x="2" y="94"/>
                </a:cxn>
                <a:cxn ang="0">
                  <a:pos x="0" y="93"/>
                </a:cxn>
                <a:cxn ang="0">
                  <a:pos x="7" y="87"/>
                </a:cxn>
                <a:cxn ang="0">
                  <a:pos x="11" y="86"/>
                </a:cxn>
                <a:cxn ang="0">
                  <a:pos x="15" y="82"/>
                </a:cxn>
                <a:cxn ang="0">
                  <a:pos x="15" y="84"/>
                </a:cxn>
                <a:cxn ang="0">
                  <a:pos x="21" y="76"/>
                </a:cxn>
                <a:cxn ang="0">
                  <a:pos x="27" y="74"/>
                </a:cxn>
                <a:cxn ang="0">
                  <a:pos x="34" y="70"/>
                </a:cxn>
                <a:cxn ang="0">
                  <a:pos x="53" y="59"/>
                </a:cxn>
                <a:cxn ang="0">
                  <a:pos x="59" y="58"/>
                </a:cxn>
                <a:cxn ang="0">
                  <a:pos x="84" y="45"/>
                </a:cxn>
                <a:cxn ang="0">
                  <a:pos x="95" y="40"/>
                </a:cxn>
                <a:cxn ang="0">
                  <a:pos x="110" y="30"/>
                </a:cxn>
                <a:cxn ang="0">
                  <a:pos x="106" y="30"/>
                </a:cxn>
                <a:cxn ang="0">
                  <a:pos x="117" y="21"/>
                </a:cxn>
                <a:cxn ang="0">
                  <a:pos x="143" y="3"/>
                </a:cxn>
                <a:cxn ang="0">
                  <a:pos x="149" y="0"/>
                </a:cxn>
                <a:cxn ang="0">
                  <a:pos x="144" y="4"/>
                </a:cxn>
                <a:cxn ang="0">
                  <a:pos x="143" y="12"/>
                </a:cxn>
                <a:cxn ang="0">
                  <a:pos x="156" y="7"/>
                </a:cxn>
                <a:cxn ang="0">
                  <a:pos x="153" y="11"/>
                </a:cxn>
                <a:cxn ang="0">
                  <a:pos x="154" y="12"/>
                </a:cxn>
                <a:cxn ang="0">
                  <a:pos x="153" y="13"/>
                </a:cxn>
                <a:cxn ang="0">
                  <a:pos x="159" y="12"/>
                </a:cxn>
                <a:cxn ang="0">
                  <a:pos x="151" y="20"/>
                </a:cxn>
                <a:cxn ang="0">
                  <a:pos x="134" y="33"/>
                </a:cxn>
                <a:cxn ang="0">
                  <a:pos x="117" y="44"/>
                </a:cxn>
                <a:cxn ang="0">
                  <a:pos x="109" y="47"/>
                </a:cxn>
                <a:cxn ang="0">
                  <a:pos x="108" y="50"/>
                </a:cxn>
                <a:cxn ang="0">
                  <a:pos x="103" y="50"/>
                </a:cxn>
                <a:cxn ang="0">
                  <a:pos x="108" y="52"/>
                </a:cxn>
                <a:cxn ang="0">
                  <a:pos x="109" y="57"/>
                </a:cxn>
                <a:cxn ang="0">
                  <a:pos x="103" y="56"/>
                </a:cxn>
              </a:cxnLst>
              <a:rect l="0" t="0" r="r" b="b"/>
              <a:pathLst>
                <a:path w="159" h="104">
                  <a:moveTo>
                    <a:pt x="103" y="56"/>
                  </a:moveTo>
                  <a:lnTo>
                    <a:pt x="98" y="47"/>
                  </a:lnTo>
                  <a:lnTo>
                    <a:pt x="97" y="45"/>
                  </a:lnTo>
                  <a:lnTo>
                    <a:pt x="92" y="48"/>
                  </a:lnTo>
                  <a:lnTo>
                    <a:pt x="98" y="58"/>
                  </a:lnTo>
                  <a:lnTo>
                    <a:pt x="87" y="60"/>
                  </a:lnTo>
                  <a:lnTo>
                    <a:pt x="80" y="63"/>
                  </a:lnTo>
                  <a:lnTo>
                    <a:pt x="77" y="69"/>
                  </a:lnTo>
                  <a:lnTo>
                    <a:pt x="73" y="76"/>
                  </a:lnTo>
                  <a:lnTo>
                    <a:pt x="72" y="76"/>
                  </a:lnTo>
                  <a:lnTo>
                    <a:pt x="54" y="91"/>
                  </a:lnTo>
                  <a:lnTo>
                    <a:pt x="23" y="104"/>
                  </a:lnTo>
                  <a:lnTo>
                    <a:pt x="16" y="101"/>
                  </a:lnTo>
                  <a:lnTo>
                    <a:pt x="5" y="98"/>
                  </a:lnTo>
                  <a:lnTo>
                    <a:pt x="1" y="95"/>
                  </a:lnTo>
                  <a:lnTo>
                    <a:pt x="2" y="94"/>
                  </a:lnTo>
                  <a:lnTo>
                    <a:pt x="0" y="93"/>
                  </a:lnTo>
                  <a:lnTo>
                    <a:pt x="7" y="87"/>
                  </a:lnTo>
                  <a:lnTo>
                    <a:pt x="11" y="86"/>
                  </a:lnTo>
                  <a:lnTo>
                    <a:pt x="15" y="82"/>
                  </a:lnTo>
                  <a:lnTo>
                    <a:pt x="15" y="84"/>
                  </a:lnTo>
                  <a:lnTo>
                    <a:pt x="21" y="76"/>
                  </a:lnTo>
                  <a:lnTo>
                    <a:pt x="27" y="74"/>
                  </a:lnTo>
                  <a:lnTo>
                    <a:pt x="34" y="70"/>
                  </a:lnTo>
                  <a:lnTo>
                    <a:pt x="53" y="59"/>
                  </a:lnTo>
                  <a:lnTo>
                    <a:pt x="59" y="58"/>
                  </a:lnTo>
                  <a:lnTo>
                    <a:pt x="84" y="45"/>
                  </a:lnTo>
                  <a:lnTo>
                    <a:pt x="95" y="40"/>
                  </a:lnTo>
                  <a:lnTo>
                    <a:pt x="110" y="30"/>
                  </a:lnTo>
                  <a:lnTo>
                    <a:pt x="106" y="30"/>
                  </a:lnTo>
                  <a:lnTo>
                    <a:pt x="117" y="21"/>
                  </a:lnTo>
                  <a:lnTo>
                    <a:pt x="143" y="3"/>
                  </a:lnTo>
                  <a:lnTo>
                    <a:pt x="149" y="0"/>
                  </a:lnTo>
                  <a:lnTo>
                    <a:pt x="144" y="4"/>
                  </a:lnTo>
                  <a:lnTo>
                    <a:pt x="143" y="12"/>
                  </a:lnTo>
                  <a:lnTo>
                    <a:pt x="156" y="7"/>
                  </a:lnTo>
                  <a:lnTo>
                    <a:pt x="153" y="11"/>
                  </a:lnTo>
                  <a:lnTo>
                    <a:pt x="154" y="12"/>
                  </a:lnTo>
                  <a:lnTo>
                    <a:pt x="153" y="13"/>
                  </a:lnTo>
                  <a:lnTo>
                    <a:pt x="159" y="12"/>
                  </a:lnTo>
                  <a:lnTo>
                    <a:pt x="151" y="20"/>
                  </a:lnTo>
                  <a:lnTo>
                    <a:pt x="134" y="33"/>
                  </a:lnTo>
                  <a:lnTo>
                    <a:pt x="117" y="44"/>
                  </a:lnTo>
                  <a:lnTo>
                    <a:pt x="109" y="47"/>
                  </a:lnTo>
                  <a:lnTo>
                    <a:pt x="108" y="50"/>
                  </a:lnTo>
                  <a:lnTo>
                    <a:pt x="103" y="50"/>
                  </a:lnTo>
                  <a:lnTo>
                    <a:pt x="108" y="52"/>
                  </a:lnTo>
                  <a:lnTo>
                    <a:pt x="109" y="57"/>
                  </a:lnTo>
                  <a:lnTo>
                    <a:pt x="103" y="56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65" name="Freeform 225"/>
            <p:cNvSpPr>
              <a:spLocks/>
            </p:cNvSpPr>
            <p:nvPr/>
          </p:nvSpPr>
          <p:spPr bwMode="auto">
            <a:xfrm>
              <a:off x="5719989" y="4710108"/>
              <a:ext cx="169410" cy="204664"/>
            </a:xfrm>
            <a:custGeom>
              <a:avLst/>
              <a:gdLst/>
              <a:ahLst/>
              <a:cxnLst>
                <a:cxn ang="0">
                  <a:pos x="12" y="83"/>
                </a:cxn>
                <a:cxn ang="0">
                  <a:pos x="16" y="92"/>
                </a:cxn>
                <a:cxn ang="0">
                  <a:pos x="20" y="98"/>
                </a:cxn>
                <a:cxn ang="0">
                  <a:pos x="0" y="118"/>
                </a:cxn>
                <a:cxn ang="0">
                  <a:pos x="4" y="123"/>
                </a:cxn>
                <a:cxn ang="0">
                  <a:pos x="24" y="110"/>
                </a:cxn>
                <a:cxn ang="0">
                  <a:pos x="43" y="97"/>
                </a:cxn>
                <a:cxn ang="0">
                  <a:pos x="51" y="85"/>
                </a:cxn>
                <a:cxn ang="0">
                  <a:pos x="66" y="80"/>
                </a:cxn>
                <a:cxn ang="0">
                  <a:pos x="73" y="73"/>
                </a:cxn>
                <a:cxn ang="0">
                  <a:pos x="90" y="57"/>
                </a:cxn>
                <a:cxn ang="0">
                  <a:pos x="88" y="54"/>
                </a:cxn>
                <a:cxn ang="0">
                  <a:pos x="73" y="60"/>
                </a:cxn>
                <a:cxn ang="0">
                  <a:pos x="59" y="53"/>
                </a:cxn>
                <a:cxn ang="0">
                  <a:pos x="63" y="36"/>
                </a:cxn>
                <a:cxn ang="0">
                  <a:pos x="57" y="46"/>
                </a:cxn>
                <a:cxn ang="0">
                  <a:pos x="50" y="42"/>
                </a:cxn>
                <a:cxn ang="0">
                  <a:pos x="53" y="36"/>
                </a:cxn>
                <a:cxn ang="0">
                  <a:pos x="57" y="23"/>
                </a:cxn>
                <a:cxn ang="0">
                  <a:pos x="60" y="16"/>
                </a:cxn>
                <a:cxn ang="0">
                  <a:pos x="57" y="15"/>
                </a:cxn>
                <a:cxn ang="0">
                  <a:pos x="51" y="8"/>
                </a:cxn>
                <a:cxn ang="0">
                  <a:pos x="48" y="1"/>
                </a:cxn>
                <a:cxn ang="0">
                  <a:pos x="48" y="0"/>
                </a:cxn>
                <a:cxn ang="0">
                  <a:pos x="46" y="13"/>
                </a:cxn>
                <a:cxn ang="0">
                  <a:pos x="48" y="17"/>
                </a:cxn>
                <a:cxn ang="0">
                  <a:pos x="45" y="34"/>
                </a:cxn>
                <a:cxn ang="0">
                  <a:pos x="47" y="27"/>
                </a:cxn>
                <a:cxn ang="0">
                  <a:pos x="49" y="30"/>
                </a:cxn>
                <a:cxn ang="0">
                  <a:pos x="49" y="32"/>
                </a:cxn>
                <a:cxn ang="0">
                  <a:pos x="47" y="37"/>
                </a:cxn>
                <a:cxn ang="0">
                  <a:pos x="44" y="45"/>
                </a:cxn>
                <a:cxn ang="0">
                  <a:pos x="49" y="43"/>
                </a:cxn>
                <a:cxn ang="0">
                  <a:pos x="45" y="48"/>
                </a:cxn>
                <a:cxn ang="0">
                  <a:pos x="42" y="54"/>
                </a:cxn>
                <a:cxn ang="0">
                  <a:pos x="29" y="73"/>
                </a:cxn>
                <a:cxn ang="0">
                  <a:pos x="12" y="83"/>
                </a:cxn>
              </a:cxnLst>
              <a:rect l="0" t="0" r="r" b="b"/>
              <a:pathLst>
                <a:path w="90" h="123">
                  <a:moveTo>
                    <a:pt x="12" y="83"/>
                  </a:moveTo>
                  <a:lnTo>
                    <a:pt x="16" y="92"/>
                  </a:lnTo>
                  <a:lnTo>
                    <a:pt x="20" y="98"/>
                  </a:lnTo>
                  <a:lnTo>
                    <a:pt x="0" y="118"/>
                  </a:lnTo>
                  <a:lnTo>
                    <a:pt x="4" y="123"/>
                  </a:lnTo>
                  <a:lnTo>
                    <a:pt x="24" y="110"/>
                  </a:lnTo>
                  <a:lnTo>
                    <a:pt x="43" y="97"/>
                  </a:lnTo>
                  <a:lnTo>
                    <a:pt x="51" y="85"/>
                  </a:lnTo>
                  <a:lnTo>
                    <a:pt x="66" y="80"/>
                  </a:lnTo>
                  <a:lnTo>
                    <a:pt x="73" y="73"/>
                  </a:lnTo>
                  <a:lnTo>
                    <a:pt x="90" y="57"/>
                  </a:lnTo>
                  <a:lnTo>
                    <a:pt x="88" y="54"/>
                  </a:lnTo>
                  <a:lnTo>
                    <a:pt x="73" y="60"/>
                  </a:lnTo>
                  <a:lnTo>
                    <a:pt x="59" y="53"/>
                  </a:lnTo>
                  <a:lnTo>
                    <a:pt x="63" y="36"/>
                  </a:lnTo>
                  <a:lnTo>
                    <a:pt x="57" y="46"/>
                  </a:lnTo>
                  <a:lnTo>
                    <a:pt x="50" y="42"/>
                  </a:lnTo>
                  <a:lnTo>
                    <a:pt x="53" y="36"/>
                  </a:lnTo>
                  <a:lnTo>
                    <a:pt x="57" y="23"/>
                  </a:lnTo>
                  <a:lnTo>
                    <a:pt x="60" y="16"/>
                  </a:lnTo>
                  <a:lnTo>
                    <a:pt x="57" y="15"/>
                  </a:lnTo>
                  <a:lnTo>
                    <a:pt x="51" y="8"/>
                  </a:lnTo>
                  <a:lnTo>
                    <a:pt x="48" y="1"/>
                  </a:lnTo>
                  <a:lnTo>
                    <a:pt x="48" y="0"/>
                  </a:lnTo>
                  <a:lnTo>
                    <a:pt x="46" y="13"/>
                  </a:lnTo>
                  <a:lnTo>
                    <a:pt x="48" y="17"/>
                  </a:lnTo>
                  <a:lnTo>
                    <a:pt x="45" y="34"/>
                  </a:lnTo>
                  <a:lnTo>
                    <a:pt x="47" y="27"/>
                  </a:lnTo>
                  <a:lnTo>
                    <a:pt x="49" y="30"/>
                  </a:lnTo>
                  <a:lnTo>
                    <a:pt x="49" y="32"/>
                  </a:lnTo>
                  <a:lnTo>
                    <a:pt x="47" y="37"/>
                  </a:lnTo>
                  <a:lnTo>
                    <a:pt x="44" y="45"/>
                  </a:lnTo>
                  <a:lnTo>
                    <a:pt x="49" y="43"/>
                  </a:lnTo>
                  <a:lnTo>
                    <a:pt x="45" y="48"/>
                  </a:lnTo>
                  <a:lnTo>
                    <a:pt x="42" y="54"/>
                  </a:lnTo>
                  <a:lnTo>
                    <a:pt x="29" y="73"/>
                  </a:lnTo>
                  <a:lnTo>
                    <a:pt x="12" y="83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66" name="Freeform 226"/>
            <p:cNvSpPr>
              <a:spLocks/>
            </p:cNvSpPr>
            <p:nvPr/>
          </p:nvSpPr>
          <p:spPr bwMode="auto">
            <a:xfrm>
              <a:off x="5412137" y="5062668"/>
              <a:ext cx="20038" cy="1045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1"/>
                </a:cxn>
                <a:cxn ang="0">
                  <a:pos x="5" y="0"/>
                </a:cxn>
                <a:cxn ang="0">
                  <a:pos x="0" y="6"/>
                </a:cxn>
                <a:cxn ang="0">
                  <a:pos x="10" y="3"/>
                </a:cxn>
              </a:cxnLst>
              <a:rect l="0" t="0" r="r" b="b"/>
              <a:pathLst>
                <a:path w="10" h="6">
                  <a:moveTo>
                    <a:pt x="10" y="3"/>
                  </a:moveTo>
                  <a:lnTo>
                    <a:pt x="10" y="1"/>
                  </a:lnTo>
                  <a:lnTo>
                    <a:pt x="5" y="0"/>
                  </a:lnTo>
                  <a:lnTo>
                    <a:pt x="0" y="6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67" name="Freeform 227"/>
            <p:cNvSpPr>
              <a:spLocks/>
            </p:cNvSpPr>
            <p:nvPr/>
          </p:nvSpPr>
          <p:spPr bwMode="auto">
            <a:xfrm>
              <a:off x="2921998" y="4320201"/>
              <a:ext cx="12751" cy="1045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7"/>
                </a:cxn>
                <a:cxn ang="0">
                  <a:pos x="7" y="6"/>
                </a:cxn>
                <a:cxn ang="0">
                  <a:pos x="2" y="0"/>
                </a:cxn>
              </a:cxnLst>
              <a:rect l="0" t="0" r="r" b="b"/>
              <a:pathLst>
                <a:path w="7" h="7">
                  <a:moveTo>
                    <a:pt x="2" y="0"/>
                  </a:moveTo>
                  <a:lnTo>
                    <a:pt x="0" y="7"/>
                  </a:lnTo>
                  <a:lnTo>
                    <a:pt x="7" y="6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68" name="Freeform 228"/>
            <p:cNvSpPr>
              <a:spLocks/>
            </p:cNvSpPr>
            <p:nvPr/>
          </p:nvSpPr>
          <p:spPr bwMode="auto">
            <a:xfrm>
              <a:off x="5696308" y="3988556"/>
              <a:ext cx="29146" cy="17927"/>
            </a:xfrm>
            <a:custGeom>
              <a:avLst/>
              <a:gdLst/>
              <a:ahLst/>
              <a:cxnLst>
                <a:cxn ang="0">
                  <a:pos x="16" y="11"/>
                </a:cxn>
                <a:cxn ang="0">
                  <a:pos x="16" y="10"/>
                </a:cxn>
                <a:cxn ang="0">
                  <a:pos x="3" y="0"/>
                </a:cxn>
                <a:cxn ang="0">
                  <a:pos x="0" y="5"/>
                </a:cxn>
                <a:cxn ang="0">
                  <a:pos x="16" y="11"/>
                </a:cxn>
              </a:cxnLst>
              <a:rect l="0" t="0" r="r" b="b"/>
              <a:pathLst>
                <a:path w="16" h="11">
                  <a:moveTo>
                    <a:pt x="16" y="11"/>
                  </a:moveTo>
                  <a:lnTo>
                    <a:pt x="16" y="10"/>
                  </a:lnTo>
                  <a:lnTo>
                    <a:pt x="3" y="0"/>
                  </a:lnTo>
                  <a:lnTo>
                    <a:pt x="0" y="5"/>
                  </a:lnTo>
                  <a:lnTo>
                    <a:pt x="16" y="11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69" name="Freeform 229"/>
            <p:cNvSpPr>
              <a:spLocks/>
            </p:cNvSpPr>
            <p:nvPr/>
          </p:nvSpPr>
          <p:spPr bwMode="auto">
            <a:xfrm>
              <a:off x="5621622" y="3912367"/>
              <a:ext cx="23681" cy="209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12"/>
                </a:cxn>
                <a:cxn ang="0">
                  <a:pos x="4" y="8"/>
                </a:cxn>
                <a:cxn ang="0">
                  <a:pos x="0" y="0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lnTo>
                    <a:pt x="12" y="12"/>
                  </a:lnTo>
                  <a:lnTo>
                    <a:pt x="4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70" name="Freeform 230"/>
            <p:cNvSpPr>
              <a:spLocks/>
            </p:cNvSpPr>
            <p:nvPr/>
          </p:nvSpPr>
          <p:spPr bwMode="auto">
            <a:xfrm>
              <a:off x="5738205" y="4013952"/>
              <a:ext cx="23681" cy="19421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12" y="8"/>
                </a:cxn>
                <a:cxn ang="0">
                  <a:pos x="11" y="12"/>
                </a:cxn>
              </a:cxnLst>
              <a:rect l="0" t="0" r="r" b="b"/>
              <a:pathLst>
                <a:path w="12" h="12">
                  <a:moveTo>
                    <a:pt x="11" y="12"/>
                  </a:moveTo>
                  <a:lnTo>
                    <a:pt x="2" y="4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71" name="Freeform 231"/>
            <p:cNvSpPr>
              <a:spLocks/>
            </p:cNvSpPr>
            <p:nvPr/>
          </p:nvSpPr>
          <p:spPr bwMode="auto">
            <a:xfrm>
              <a:off x="5639838" y="3951209"/>
              <a:ext cx="10930" cy="13445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6" y="8"/>
                </a:cxn>
              </a:cxnLst>
              <a:rect l="0" t="0" r="r" b="b"/>
              <a:pathLst>
                <a:path w="6" h="8">
                  <a:moveTo>
                    <a:pt x="6" y="8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3" y="4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72" name="Freeform 232"/>
            <p:cNvSpPr>
              <a:spLocks/>
            </p:cNvSpPr>
            <p:nvPr/>
          </p:nvSpPr>
          <p:spPr bwMode="auto">
            <a:xfrm>
              <a:off x="5727275" y="3960172"/>
              <a:ext cx="12751" cy="358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22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7" h="22">
                  <a:moveTo>
                    <a:pt x="0" y="0"/>
                  </a:moveTo>
                  <a:lnTo>
                    <a:pt x="7" y="22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73" name="Freeform 233"/>
            <p:cNvSpPr>
              <a:spLocks/>
            </p:cNvSpPr>
            <p:nvPr/>
          </p:nvSpPr>
          <p:spPr bwMode="auto">
            <a:xfrm>
              <a:off x="5672627" y="3937764"/>
              <a:ext cx="32789" cy="29878"/>
            </a:xfrm>
            <a:custGeom>
              <a:avLst/>
              <a:gdLst/>
              <a:ahLst/>
              <a:cxnLst>
                <a:cxn ang="0">
                  <a:pos x="16" y="18"/>
                </a:cxn>
                <a:cxn ang="0">
                  <a:pos x="17" y="18"/>
                </a:cxn>
                <a:cxn ang="0">
                  <a:pos x="9" y="9"/>
                </a:cxn>
                <a:cxn ang="0">
                  <a:pos x="0" y="0"/>
                </a:cxn>
                <a:cxn ang="0">
                  <a:pos x="9" y="9"/>
                </a:cxn>
                <a:cxn ang="0">
                  <a:pos x="16" y="18"/>
                </a:cxn>
              </a:cxnLst>
              <a:rect l="0" t="0" r="r" b="b"/>
              <a:pathLst>
                <a:path w="17" h="18">
                  <a:moveTo>
                    <a:pt x="16" y="18"/>
                  </a:moveTo>
                  <a:lnTo>
                    <a:pt x="17" y="18"/>
                  </a:lnTo>
                  <a:lnTo>
                    <a:pt x="9" y="9"/>
                  </a:lnTo>
                  <a:lnTo>
                    <a:pt x="0" y="0"/>
                  </a:lnTo>
                  <a:lnTo>
                    <a:pt x="9" y="9"/>
                  </a:lnTo>
                  <a:lnTo>
                    <a:pt x="16" y="18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74" name="Freeform 234"/>
            <p:cNvSpPr>
              <a:spLocks/>
            </p:cNvSpPr>
            <p:nvPr/>
          </p:nvSpPr>
          <p:spPr bwMode="auto">
            <a:xfrm>
              <a:off x="6140780" y="4079684"/>
              <a:ext cx="1822" cy="298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75" name="Freeform 235"/>
            <p:cNvSpPr>
              <a:spLocks/>
            </p:cNvSpPr>
            <p:nvPr/>
          </p:nvSpPr>
          <p:spPr bwMode="auto">
            <a:xfrm>
              <a:off x="5854788" y="4145415"/>
              <a:ext cx="10930" cy="22408"/>
            </a:xfrm>
            <a:custGeom>
              <a:avLst/>
              <a:gdLst/>
              <a:ahLst/>
              <a:cxnLst>
                <a:cxn ang="0">
                  <a:pos x="6" y="13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2" y="0"/>
                </a:cxn>
                <a:cxn ang="0">
                  <a:pos x="0" y="13"/>
                </a:cxn>
                <a:cxn ang="0">
                  <a:pos x="6" y="13"/>
                </a:cxn>
              </a:cxnLst>
              <a:rect l="0" t="0" r="r" b="b"/>
              <a:pathLst>
                <a:path w="6" h="13">
                  <a:moveTo>
                    <a:pt x="6" y="13"/>
                  </a:moveTo>
                  <a:lnTo>
                    <a:pt x="6" y="5"/>
                  </a:lnTo>
                  <a:lnTo>
                    <a:pt x="5" y="6"/>
                  </a:lnTo>
                  <a:lnTo>
                    <a:pt x="2" y="0"/>
                  </a:lnTo>
                  <a:lnTo>
                    <a:pt x="0" y="13"/>
                  </a:lnTo>
                  <a:lnTo>
                    <a:pt x="6" y="13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76" name="Freeform 236"/>
            <p:cNvSpPr>
              <a:spLocks/>
            </p:cNvSpPr>
            <p:nvPr/>
          </p:nvSpPr>
          <p:spPr bwMode="auto">
            <a:xfrm>
              <a:off x="5865717" y="4176787"/>
              <a:ext cx="10930" cy="17927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6" y="10"/>
                </a:cxn>
              </a:cxnLst>
              <a:rect l="0" t="0" r="r" b="b"/>
              <a:pathLst>
                <a:path w="6" h="10">
                  <a:moveTo>
                    <a:pt x="6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6" y="1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77" name="Freeform 237"/>
            <p:cNvSpPr>
              <a:spLocks/>
            </p:cNvSpPr>
            <p:nvPr/>
          </p:nvSpPr>
          <p:spPr bwMode="auto">
            <a:xfrm>
              <a:off x="5883934" y="4182763"/>
              <a:ext cx="3643" cy="746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2" y="0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1" y="5"/>
                  </a:ln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78" name="Freeform 238"/>
            <p:cNvSpPr>
              <a:spLocks/>
            </p:cNvSpPr>
            <p:nvPr/>
          </p:nvSpPr>
          <p:spPr bwMode="auto">
            <a:xfrm>
              <a:off x="5893042" y="4257458"/>
              <a:ext cx="3643" cy="8963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1" y="0"/>
                </a:cxn>
                <a:cxn ang="0">
                  <a:pos x="0" y="5"/>
                </a:cxn>
                <a:cxn ang="0">
                  <a:pos x="2" y="1"/>
                </a:cxn>
              </a:cxnLst>
              <a:rect l="0" t="0" r="r" b="b"/>
              <a:pathLst>
                <a:path w="2" h="5">
                  <a:moveTo>
                    <a:pt x="2" y="1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79" name="Freeform 241"/>
            <p:cNvSpPr>
              <a:spLocks/>
            </p:cNvSpPr>
            <p:nvPr/>
          </p:nvSpPr>
          <p:spPr bwMode="auto">
            <a:xfrm>
              <a:off x="1790779" y="4209653"/>
              <a:ext cx="353392" cy="340609"/>
            </a:xfrm>
            <a:custGeom>
              <a:avLst/>
              <a:gdLst/>
              <a:ahLst/>
              <a:cxnLst>
                <a:cxn ang="0">
                  <a:pos x="112" y="133"/>
                </a:cxn>
                <a:cxn ang="0">
                  <a:pos x="113" y="109"/>
                </a:cxn>
                <a:cxn ang="0">
                  <a:pos x="113" y="86"/>
                </a:cxn>
                <a:cxn ang="0">
                  <a:pos x="127" y="86"/>
                </a:cxn>
                <a:cxn ang="0">
                  <a:pos x="128" y="70"/>
                </a:cxn>
                <a:cxn ang="0">
                  <a:pos x="128" y="55"/>
                </a:cxn>
                <a:cxn ang="0">
                  <a:pos x="128" y="39"/>
                </a:cxn>
                <a:cxn ang="0">
                  <a:pos x="129" y="22"/>
                </a:cxn>
                <a:cxn ang="0">
                  <a:pos x="145" y="21"/>
                </a:cxn>
                <a:cxn ang="0">
                  <a:pos x="161" y="19"/>
                </a:cxn>
                <a:cxn ang="0">
                  <a:pos x="166" y="25"/>
                </a:cxn>
                <a:cxn ang="0">
                  <a:pos x="177" y="18"/>
                </a:cxn>
                <a:cxn ang="0">
                  <a:pos x="188" y="14"/>
                </a:cxn>
                <a:cxn ang="0">
                  <a:pos x="173" y="8"/>
                </a:cxn>
                <a:cxn ang="0">
                  <a:pos x="163" y="11"/>
                </a:cxn>
                <a:cxn ang="0">
                  <a:pos x="143" y="14"/>
                </a:cxn>
                <a:cxn ang="0">
                  <a:pos x="121" y="17"/>
                </a:cxn>
                <a:cxn ang="0">
                  <a:pos x="108" y="13"/>
                </a:cxn>
                <a:cxn ang="0">
                  <a:pos x="95" y="11"/>
                </a:cxn>
                <a:cxn ang="0">
                  <a:pos x="93" y="7"/>
                </a:cxn>
                <a:cxn ang="0">
                  <a:pos x="77" y="6"/>
                </a:cxn>
                <a:cxn ang="0">
                  <a:pos x="61" y="6"/>
                </a:cxn>
                <a:cxn ang="0">
                  <a:pos x="45" y="5"/>
                </a:cxn>
                <a:cxn ang="0">
                  <a:pos x="29" y="5"/>
                </a:cxn>
                <a:cxn ang="0">
                  <a:pos x="18" y="0"/>
                </a:cxn>
                <a:cxn ang="0">
                  <a:pos x="1" y="5"/>
                </a:cxn>
                <a:cxn ang="0">
                  <a:pos x="0" y="14"/>
                </a:cxn>
                <a:cxn ang="0">
                  <a:pos x="10" y="35"/>
                </a:cxn>
                <a:cxn ang="0">
                  <a:pos x="19" y="56"/>
                </a:cxn>
                <a:cxn ang="0">
                  <a:pos x="28" y="77"/>
                </a:cxn>
                <a:cxn ang="0">
                  <a:pos x="38" y="98"/>
                </a:cxn>
                <a:cxn ang="0">
                  <a:pos x="39" y="107"/>
                </a:cxn>
                <a:cxn ang="0">
                  <a:pos x="36" y="106"/>
                </a:cxn>
                <a:cxn ang="0">
                  <a:pos x="39" y="123"/>
                </a:cxn>
                <a:cxn ang="0">
                  <a:pos x="41" y="140"/>
                </a:cxn>
                <a:cxn ang="0">
                  <a:pos x="43" y="158"/>
                </a:cxn>
                <a:cxn ang="0">
                  <a:pos x="45" y="175"/>
                </a:cxn>
                <a:cxn ang="0">
                  <a:pos x="54" y="187"/>
                </a:cxn>
                <a:cxn ang="0">
                  <a:pos x="61" y="199"/>
                </a:cxn>
                <a:cxn ang="0">
                  <a:pos x="69" y="189"/>
                </a:cxn>
                <a:cxn ang="0">
                  <a:pos x="73" y="201"/>
                </a:cxn>
                <a:cxn ang="0">
                  <a:pos x="94" y="204"/>
                </a:cxn>
                <a:cxn ang="0">
                  <a:pos x="106" y="197"/>
                </a:cxn>
                <a:cxn ang="0">
                  <a:pos x="107" y="181"/>
                </a:cxn>
                <a:cxn ang="0">
                  <a:pos x="108" y="166"/>
                </a:cxn>
                <a:cxn ang="0">
                  <a:pos x="110" y="150"/>
                </a:cxn>
                <a:cxn ang="0">
                  <a:pos x="112" y="133"/>
                </a:cxn>
              </a:cxnLst>
              <a:rect l="0" t="0" r="r" b="b"/>
              <a:pathLst>
                <a:path w="188" h="204">
                  <a:moveTo>
                    <a:pt x="112" y="133"/>
                  </a:moveTo>
                  <a:lnTo>
                    <a:pt x="113" y="109"/>
                  </a:lnTo>
                  <a:lnTo>
                    <a:pt x="113" y="86"/>
                  </a:lnTo>
                  <a:lnTo>
                    <a:pt x="127" y="86"/>
                  </a:lnTo>
                  <a:lnTo>
                    <a:pt x="128" y="70"/>
                  </a:lnTo>
                  <a:lnTo>
                    <a:pt x="128" y="55"/>
                  </a:lnTo>
                  <a:lnTo>
                    <a:pt x="128" y="39"/>
                  </a:lnTo>
                  <a:lnTo>
                    <a:pt x="129" y="22"/>
                  </a:lnTo>
                  <a:lnTo>
                    <a:pt x="145" y="21"/>
                  </a:lnTo>
                  <a:lnTo>
                    <a:pt x="161" y="19"/>
                  </a:lnTo>
                  <a:lnTo>
                    <a:pt x="166" y="25"/>
                  </a:lnTo>
                  <a:lnTo>
                    <a:pt x="177" y="18"/>
                  </a:lnTo>
                  <a:lnTo>
                    <a:pt x="188" y="14"/>
                  </a:lnTo>
                  <a:lnTo>
                    <a:pt x="173" y="8"/>
                  </a:lnTo>
                  <a:lnTo>
                    <a:pt x="163" y="11"/>
                  </a:lnTo>
                  <a:lnTo>
                    <a:pt x="143" y="14"/>
                  </a:lnTo>
                  <a:lnTo>
                    <a:pt x="121" y="17"/>
                  </a:lnTo>
                  <a:lnTo>
                    <a:pt x="108" y="13"/>
                  </a:lnTo>
                  <a:lnTo>
                    <a:pt x="95" y="11"/>
                  </a:lnTo>
                  <a:lnTo>
                    <a:pt x="93" y="7"/>
                  </a:lnTo>
                  <a:lnTo>
                    <a:pt x="77" y="6"/>
                  </a:lnTo>
                  <a:lnTo>
                    <a:pt x="61" y="6"/>
                  </a:lnTo>
                  <a:lnTo>
                    <a:pt x="45" y="5"/>
                  </a:lnTo>
                  <a:lnTo>
                    <a:pt x="29" y="5"/>
                  </a:lnTo>
                  <a:lnTo>
                    <a:pt x="18" y="0"/>
                  </a:lnTo>
                  <a:lnTo>
                    <a:pt x="1" y="5"/>
                  </a:lnTo>
                  <a:lnTo>
                    <a:pt x="0" y="14"/>
                  </a:lnTo>
                  <a:lnTo>
                    <a:pt x="10" y="35"/>
                  </a:lnTo>
                  <a:lnTo>
                    <a:pt x="19" y="56"/>
                  </a:lnTo>
                  <a:lnTo>
                    <a:pt x="28" y="77"/>
                  </a:lnTo>
                  <a:lnTo>
                    <a:pt x="38" y="98"/>
                  </a:lnTo>
                  <a:lnTo>
                    <a:pt x="39" y="107"/>
                  </a:lnTo>
                  <a:lnTo>
                    <a:pt x="36" y="106"/>
                  </a:lnTo>
                  <a:lnTo>
                    <a:pt x="39" y="123"/>
                  </a:lnTo>
                  <a:lnTo>
                    <a:pt x="41" y="140"/>
                  </a:lnTo>
                  <a:lnTo>
                    <a:pt x="43" y="158"/>
                  </a:lnTo>
                  <a:lnTo>
                    <a:pt x="45" y="175"/>
                  </a:lnTo>
                  <a:lnTo>
                    <a:pt x="54" y="187"/>
                  </a:lnTo>
                  <a:lnTo>
                    <a:pt x="61" y="199"/>
                  </a:lnTo>
                  <a:lnTo>
                    <a:pt x="69" y="189"/>
                  </a:lnTo>
                  <a:lnTo>
                    <a:pt x="73" y="201"/>
                  </a:lnTo>
                  <a:lnTo>
                    <a:pt x="94" y="204"/>
                  </a:lnTo>
                  <a:lnTo>
                    <a:pt x="106" y="197"/>
                  </a:lnTo>
                  <a:lnTo>
                    <a:pt x="107" y="181"/>
                  </a:lnTo>
                  <a:lnTo>
                    <a:pt x="108" y="166"/>
                  </a:lnTo>
                  <a:lnTo>
                    <a:pt x="110" y="150"/>
                  </a:lnTo>
                  <a:lnTo>
                    <a:pt x="112" y="133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80" name="Freeform 243"/>
            <p:cNvSpPr>
              <a:spLocks/>
            </p:cNvSpPr>
            <p:nvPr/>
          </p:nvSpPr>
          <p:spPr bwMode="auto">
            <a:xfrm>
              <a:off x="2002086" y="4232061"/>
              <a:ext cx="240452" cy="258444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1" y="95"/>
                </a:cxn>
                <a:cxn ang="0">
                  <a:pos x="1" y="72"/>
                </a:cxn>
                <a:cxn ang="0">
                  <a:pos x="15" y="72"/>
                </a:cxn>
                <a:cxn ang="0">
                  <a:pos x="16" y="56"/>
                </a:cxn>
                <a:cxn ang="0">
                  <a:pos x="16" y="41"/>
                </a:cxn>
                <a:cxn ang="0">
                  <a:pos x="16" y="25"/>
                </a:cxn>
                <a:cxn ang="0">
                  <a:pos x="17" y="8"/>
                </a:cxn>
                <a:cxn ang="0">
                  <a:pos x="33" y="7"/>
                </a:cxn>
                <a:cxn ang="0">
                  <a:pos x="49" y="5"/>
                </a:cxn>
                <a:cxn ang="0">
                  <a:pos x="54" y="11"/>
                </a:cxn>
                <a:cxn ang="0">
                  <a:pos x="65" y="4"/>
                </a:cxn>
                <a:cxn ang="0">
                  <a:pos x="76" y="0"/>
                </a:cxn>
                <a:cxn ang="0">
                  <a:pos x="84" y="16"/>
                </a:cxn>
                <a:cxn ang="0">
                  <a:pos x="92" y="34"/>
                </a:cxn>
                <a:cxn ang="0">
                  <a:pos x="102" y="42"/>
                </a:cxn>
                <a:cxn ang="0">
                  <a:pos x="105" y="45"/>
                </a:cxn>
                <a:cxn ang="0">
                  <a:pos x="108" y="50"/>
                </a:cxn>
                <a:cxn ang="0">
                  <a:pos x="113" y="65"/>
                </a:cxn>
                <a:cxn ang="0">
                  <a:pos x="125" y="71"/>
                </a:cxn>
                <a:cxn ang="0">
                  <a:pos x="128" y="74"/>
                </a:cxn>
                <a:cxn ang="0">
                  <a:pos x="127" y="75"/>
                </a:cxn>
                <a:cxn ang="0">
                  <a:pos x="109" y="88"/>
                </a:cxn>
                <a:cxn ang="0">
                  <a:pos x="95" y="101"/>
                </a:cxn>
                <a:cxn ang="0">
                  <a:pos x="87" y="116"/>
                </a:cxn>
                <a:cxn ang="0">
                  <a:pos x="80" y="122"/>
                </a:cxn>
                <a:cxn ang="0">
                  <a:pos x="71" y="137"/>
                </a:cxn>
                <a:cxn ang="0">
                  <a:pos x="51" y="133"/>
                </a:cxn>
                <a:cxn ang="0">
                  <a:pos x="40" y="129"/>
                </a:cxn>
                <a:cxn ang="0">
                  <a:pos x="33" y="140"/>
                </a:cxn>
                <a:cxn ang="0">
                  <a:pos x="26" y="152"/>
                </a:cxn>
                <a:cxn ang="0">
                  <a:pos x="11" y="154"/>
                </a:cxn>
                <a:cxn ang="0">
                  <a:pos x="6" y="152"/>
                </a:cxn>
                <a:cxn ang="0">
                  <a:pos x="9" y="136"/>
                </a:cxn>
                <a:cxn ang="0">
                  <a:pos x="0" y="119"/>
                </a:cxn>
              </a:cxnLst>
              <a:rect l="0" t="0" r="r" b="b"/>
              <a:pathLst>
                <a:path w="128" h="154">
                  <a:moveTo>
                    <a:pt x="0" y="119"/>
                  </a:moveTo>
                  <a:lnTo>
                    <a:pt x="1" y="95"/>
                  </a:lnTo>
                  <a:lnTo>
                    <a:pt x="1" y="72"/>
                  </a:lnTo>
                  <a:lnTo>
                    <a:pt x="15" y="72"/>
                  </a:lnTo>
                  <a:lnTo>
                    <a:pt x="16" y="56"/>
                  </a:lnTo>
                  <a:lnTo>
                    <a:pt x="16" y="41"/>
                  </a:lnTo>
                  <a:lnTo>
                    <a:pt x="16" y="25"/>
                  </a:lnTo>
                  <a:lnTo>
                    <a:pt x="17" y="8"/>
                  </a:lnTo>
                  <a:lnTo>
                    <a:pt x="33" y="7"/>
                  </a:lnTo>
                  <a:lnTo>
                    <a:pt x="49" y="5"/>
                  </a:lnTo>
                  <a:lnTo>
                    <a:pt x="54" y="11"/>
                  </a:lnTo>
                  <a:lnTo>
                    <a:pt x="65" y="4"/>
                  </a:lnTo>
                  <a:lnTo>
                    <a:pt x="76" y="0"/>
                  </a:lnTo>
                  <a:lnTo>
                    <a:pt x="84" y="16"/>
                  </a:lnTo>
                  <a:lnTo>
                    <a:pt x="92" y="34"/>
                  </a:lnTo>
                  <a:lnTo>
                    <a:pt x="102" y="42"/>
                  </a:lnTo>
                  <a:lnTo>
                    <a:pt x="105" y="45"/>
                  </a:lnTo>
                  <a:lnTo>
                    <a:pt x="108" y="50"/>
                  </a:lnTo>
                  <a:lnTo>
                    <a:pt x="113" y="65"/>
                  </a:lnTo>
                  <a:lnTo>
                    <a:pt x="125" y="71"/>
                  </a:lnTo>
                  <a:lnTo>
                    <a:pt x="128" y="74"/>
                  </a:lnTo>
                  <a:lnTo>
                    <a:pt x="127" y="75"/>
                  </a:lnTo>
                  <a:lnTo>
                    <a:pt x="109" y="88"/>
                  </a:lnTo>
                  <a:lnTo>
                    <a:pt x="95" y="101"/>
                  </a:lnTo>
                  <a:lnTo>
                    <a:pt x="87" y="116"/>
                  </a:lnTo>
                  <a:lnTo>
                    <a:pt x="80" y="122"/>
                  </a:lnTo>
                  <a:lnTo>
                    <a:pt x="71" y="137"/>
                  </a:lnTo>
                  <a:lnTo>
                    <a:pt x="51" y="133"/>
                  </a:lnTo>
                  <a:lnTo>
                    <a:pt x="40" y="129"/>
                  </a:lnTo>
                  <a:lnTo>
                    <a:pt x="33" y="140"/>
                  </a:lnTo>
                  <a:lnTo>
                    <a:pt x="26" y="152"/>
                  </a:lnTo>
                  <a:lnTo>
                    <a:pt x="11" y="154"/>
                  </a:lnTo>
                  <a:lnTo>
                    <a:pt x="6" y="152"/>
                  </a:lnTo>
                  <a:lnTo>
                    <a:pt x="9" y="136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81" name="Freeform 244"/>
            <p:cNvSpPr>
              <a:spLocks/>
            </p:cNvSpPr>
            <p:nvPr/>
          </p:nvSpPr>
          <p:spPr bwMode="auto">
            <a:xfrm>
              <a:off x="2623254" y="4048312"/>
              <a:ext cx="7286" cy="14939"/>
            </a:xfrm>
            <a:custGeom>
              <a:avLst/>
              <a:gdLst/>
              <a:ahLst/>
              <a:cxnLst>
                <a:cxn ang="0">
                  <a:pos x="3" y="9"/>
                </a:cxn>
                <a:cxn ang="0">
                  <a:pos x="2" y="7"/>
                </a:cxn>
                <a:cxn ang="0">
                  <a:pos x="0" y="0"/>
                </a:cxn>
                <a:cxn ang="0">
                  <a:pos x="3" y="9"/>
                </a:cxn>
              </a:cxnLst>
              <a:rect l="0" t="0" r="r" b="b"/>
              <a:pathLst>
                <a:path w="3" h="9">
                  <a:moveTo>
                    <a:pt x="3" y="9"/>
                  </a:moveTo>
                  <a:lnTo>
                    <a:pt x="2" y="7"/>
                  </a:lnTo>
                  <a:lnTo>
                    <a:pt x="0" y="0"/>
                  </a:lnTo>
                  <a:lnTo>
                    <a:pt x="3" y="9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82" name="Freeform 245"/>
            <p:cNvSpPr>
              <a:spLocks/>
            </p:cNvSpPr>
            <p:nvPr/>
          </p:nvSpPr>
          <p:spPr bwMode="auto">
            <a:xfrm>
              <a:off x="2175138" y="4542792"/>
              <a:ext cx="58291" cy="56768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0" y="20"/>
                </a:cxn>
                <a:cxn ang="0">
                  <a:pos x="9" y="34"/>
                </a:cxn>
                <a:cxn ang="0">
                  <a:pos x="15" y="29"/>
                </a:cxn>
                <a:cxn ang="0">
                  <a:pos x="28" y="19"/>
                </a:cxn>
                <a:cxn ang="0">
                  <a:pos x="31" y="9"/>
                </a:cxn>
                <a:cxn ang="0">
                  <a:pos x="18" y="0"/>
                </a:cxn>
                <a:cxn ang="0">
                  <a:pos x="13" y="5"/>
                </a:cxn>
              </a:cxnLst>
              <a:rect l="0" t="0" r="r" b="b"/>
              <a:pathLst>
                <a:path w="31" h="34">
                  <a:moveTo>
                    <a:pt x="13" y="5"/>
                  </a:moveTo>
                  <a:lnTo>
                    <a:pt x="0" y="20"/>
                  </a:lnTo>
                  <a:lnTo>
                    <a:pt x="9" y="34"/>
                  </a:lnTo>
                  <a:lnTo>
                    <a:pt x="15" y="29"/>
                  </a:lnTo>
                  <a:lnTo>
                    <a:pt x="28" y="19"/>
                  </a:lnTo>
                  <a:lnTo>
                    <a:pt x="31" y="9"/>
                  </a:lnTo>
                  <a:lnTo>
                    <a:pt x="18" y="0"/>
                  </a:lnTo>
                  <a:lnTo>
                    <a:pt x="13" y="5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83" name="Freeform 246"/>
            <p:cNvSpPr>
              <a:spLocks/>
            </p:cNvSpPr>
            <p:nvPr/>
          </p:nvSpPr>
          <p:spPr bwMode="auto">
            <a:xfrm>
              <a:off x="2606860" y="4069227"/>
              <a:ext cx="200377" cy="385426"/>
            </a:xfrm>
            <a:custGeom>
              <a:avLst/>
              <a:gdLst/>
              <a:ahLst/>
              <a:cxnLst>
                <a:cxn ang="0">
                  <a:pos x="39" y="66"/>
                </a:cxn>
                <a:cxn ang="0">
                  <a:pos x="34" y="66"/>
                </a:cxn>
                <a:cxn ang="0">
                  <a:pos x="22" y="73"/>
                </a:cxn>
                <a:cxn ang="0">
                  <a:pos x="17" y="87"/>
                </a:cxn>
                <a:cxn ang="0">
                  <a:pos x="14" y="101"/>
                </a:cxn>
                <a:cxn ang="0">
                  <a:pos x="16" y="118"/>
                </a:cxn>
                <a:cxn ang="0">
                  <a:pos x="19" y="135"/>
                </a:cxn>
                <a:cxn ang="0">
                  <a:pos x="11" y="147"/>
                </a:cxn>
                <a:cxn ang="0">
                  <a:pos x="4" y="158"/>
                </a:cxn>
                <a:cxn ang="0">
                  <a:pos x="0" y="182"/>
                </a:cxn>
                <a:cxn ang="0">
                  <a:pos x="4" y="200"/>
                </a:cxn>
                <a:cxn ang="0">
                  <a:pos x="8" y="222"/>
                </a:cxn>
                <a:cxn ang="0">
                  <a:pos x="26" y="231"/>
                </a:cxn>
                <a:cxn ang="0">
                  <a:pos x="39" y="224"/>
                </a:cxn>
                <a:cxn ang="0">
                  <a:pos x="51" y="217"/>
                </a:cxn>
                <a:cxn ang="0">
                  <a:pos x="55" y="202"/>
                </a:cxn>
                <a:cxn ang="0">
                  <a:pos x="60" y="186"/>
                </a:cxn>
                <a:cxn ang="0">
                  <a:pos x="66" y="171"/>
                </a:cxn>
                <a:cxn ang="0">
                  <a:pos x="70" y="155"/>
                </a:cxn>
                <a:cxn ang="0">
                  <a:pos x="75" y="140"/>
                </a:cxn>
                <a:cxn ang="0">
                  <a:pos x="81" y="124"/>
                </a:cxn>
                <a:cxn ang="0">
                  <a:pos x="85" y="109"/>
                </a:cxn>
                <a:cxn ang="0">
                  <a:pos x="90" y="92"/>
                </a:cxn>
                <a:cxn ang="0">
                  <a:pos x="96" y="82"/>
                </a:cxn>
                <a:cxn ang="0">
                  <a:pos x="96" y="58"/>
                </a:cxn>
                <a:cxn ang="0">
                  <a:pos x="103" y="65"/>
                </a:cxn>
                <a:cxn ang="0">
                  <a:pos x="106" y="55"/>
                </a:cxn>
                <a:cxn ang="0">
                  <a:pos x="102" y="33"/>
                </a:cxn>
                <a:cxn ang="0">
                  <a:pos x="98" y="13"/>
                </a:cxn>
                <a:cxn ang="0">
                  <a:pos x="94" y="1"/>
                </a:cxn>
                <a:cxn ang="0">
                  <a:pos x="90" y="0"/>
                </a:cxn>
                <a:cxn ang="0">
                  <a:pos x="86" y="6"/>
                </a:cxn>
                <a:cxn ang="0">
                  <a:pos x="84" y="23"/>
                </a:cxn>
                <a:cxn ang="0">
                  <a:pos x="79" y="26"/>
                </a:cxn>
                <a:cxn ang="0">
                  <a:pos x="76" y="29"/>
                </a:cxn>
                <a:cxn ang="0">
                  <a:pos x="72" y="26"/>
                </a:cxn>
                <a:cxn ang="0">
                  <a:pos x="73" y="36"/>
                </a:cxn>
                <a:cxn ang="0">
                  <a:pos x="70" y="43"/>
                </a:cxn>
                <a:cxn ang="0">
                  <a:pos x="71" y="44"/>
                </a:cxn>
                <a:cxn ang="0">
                  <a:pos x="65" y="50"/>
                </a:cxn>
                <a:cxn ang="0">
                  <a:pos x="65" y="44"/>
                </a:cxn>
                <a:cxn ang="0">
                  <a:pos x="60" y="55"/>
                </a:cxn>
                <a:cxn ang="0">
                  <a:pos x="58" y="57"/>
                </a:cxn>
                <a:cxn ang="0">
                  <a:pos x="55" y="55"/>
                </a:cxn>
                <a:cxn ang="0">
                  <a:pos x="50" y="65"/>
                </a:cxn>
                <a:cxn ang="0">
                  <a:pos x="39" y="66"/>
                </a:cxn>
              </a:cxnLst>
              <a:rect l="0" t="0" r="r" b="b"/>
              <a:pathLst>
                <a:path w="106" h="231">
                  <a:moveTo>
                    <a:pt x="39" y="66"/>
                  </a:moveTo>
                  <a:lnTo>
                    <a:pt x="34" y="66"/>
                  </a:lnTo>
                  <a:lnTo>
                    <a:pt x="22" y="73"/>
                  </a:lnTo>
                  <a:lnTo>
                    <a:pt x="17" y="87"/>
                  </a:lnTo>
                  <a:lnTo>
                    <a:pt x="14" y="101"/>
                  </a:lnTo>
                  <a:lnTo>
                    <a:pt x="16" y="118"/>
                  </a:lnTo>
                  <a:lnTo>
                    <a:pt x="19" y="135"/>
                  </a:lnTo>
                  <a:lnTo>
                    <a:pt x="11" y="147"/>
                  </a:lnTo>
                  <a:lnTo>
                    <a:pt x="4" y="158"/>
                  </a:lnTo>
                  <a:lnTo>
                    <a:pt x="0" y="182"/>
                  </a:lnTo>
                  <a:lnTo>
                    <a:pt x="4" y="200"/>
                  </a:lnTo>
                  <a:lnTo>
                    <a:pt x="8" y="222"/>
                  </a:lnTo>
                  <a:lnTo>
                    <a:pt x="26" y="231"/>
                  </a:lnTo>
                  <a:lnTo>
                    <a:pt x="39" y="224"/>
                  </a:lnTo>
                  <a:lnTo>
                    <a:pt x="51" y="217"/>
                  </a:lnTo>
                  <a:lnTo>
                    <a:pt x="55" y="202"/>
                  </a:lnTo>
                  <a:lnTo>
                    <a:pt x="60" y="186"/>
                  </a:lnTo>
                  <a:lnTo>
                    <a:pt x="66" y="171"/>
                  </a:lnTo>
                  <a:lnTo>
                    <a:pt x="70" y="155"/>
                  </a:lnTo>
                  <a:lnTo>
                    <a:pt x="75" y="140"/>
                  </a:lnTo>
                  <a:lnTo>
                    <a:pt x="81" y="124"/>
                  </a:lnTo>
                  <a:lnTo>
                    <a:pt x="85" y="109"/>
                  </a:lnTo>
                  <a:lnTo>
                    <a:pt x="90" y="92"/>
                  </a:lnTo>
                  <a:lnTo>
                    <a:pt x="96" y="82"/>
                  </a:lnTo>
                  <a:lnTo>
                    <a:pt x="96" y="58"/>
                  </a:lnTo>
                  <a:lnTo>
                    <a:pt x="103" y="65"/>
                  </a:lnTo>
                  <a:lnTo>
                    <a:pt x="106" y="55"/>
                  </a:lnTo>
                  <a:lnTo>
                    <a:pt x="102" y="33"/>
                  </a:lnTo>
                  <a:lnTo>
                    <a:pt x="98" y="13"/>
                  </a:lnTo>
                  <a:lnTo>
                    <a:pt x="94" y="1"/>
                  </a:lnTo>
                  <a:lnTo>
                    <a:pt x="90" y="0"/>
                  </a:lnTo>
                  <a:lnTo>
                    <a:pt x="86" y="6"/>
                  </a:lnTo>
                  <a:lnTo>
                    <a:pt x="84" y="23"/>
                  </a:lnTo>
                  <a:lnTo>
                    <a:pt x="79" y="26"/>
                  </a:lnTo>
                  <a:lnTo>
                    <a:pt x="76" y="29"/>
                  </a:lnTo>
                  <a:lnTo>
                    <a:pt x="72" y="26"/>
                  </a:lnTo>
                  <a:lnTo>
                    <a:pt x="73" y="36"/>
                  </a:lnTo>
                  <a:lnTo>
                    <a:pt x="70" y="43"/>
                  </a:lnTo>
                  <a:lnTo>
                    <a:pt x="71" y="44"/>
                  </a:lnTo>
                  <a:lnTo>
                    <a:pt x="65" y="50"/>
                  </a:lnTo>
                  <a:lnTo>
                    <a:pt x="65" y="44"/>
                  </a:lnTo>
                  <a:lnTo>
                    <a:pt x="60" y="55"/>
                  </a:lnTo>
                  <a:lnTo>
                    <a:pt x="58" y="57"/>
                  </a:lnTo>
                  <a:lnTo>
                    <a:pt x="55" y="55"/>
                  </a:lnTo>
                  <a:lnTo>
                    <a:pt x="50" y="65"/>
                  </a:lnTo>
                  <a:lnTo>
                    <a:pt x="39" y="66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84" name="Freeform 247"/>
            <p:cNvSpPr>
              <a:spLocks/>
            </p:cNvSpPr>
            <p:nvPr/>
          </p:nvSpPr>
          <p:spPr bwMode="auto">
            <a:xfrm>
              <a:off x="2344548" y="3990050"/>
              <a:ext cx="81972" cy="224085"/>
            </a:xfrm>
            <a:custGeom>
              <a:avLst/>
              <a:gdLst/>
              <a:ahLst/>
              <a:cxnLst>
                <a:cxn ang="0">
                  <a:pos x="25" y="94"/>
                </a:cxn>
                <a:cxn ang="0">
                  <a:pos x="20" y="112"/>
                </a:cxn>
                <a:cxn ang="0">
                  <a:pos x="27" y="122"/>
                </a:cxn>
                <a:cxn ang="0">
                  <a:pos x="33" y="134"/>
                </a:cxn>
                <a:cxn ang="0">
                  <a:pos x="31" y="123"/>
                </a:cxn>
                <a:cxn ang="0">
                  <a:pos x="40" y="116"/>
                </a:cxn>
                <a:cxn ang="0">
                  <a:pos x="41" y="104"/>
                </a:cxn>
                <a:cxn ang="0">
                  <a:pos x="43" y="91"/>
                </a:cxn>
                <a:cxn ang="0">
                  <a:pos x="35" y="82"/>
                </a:cxn>
                <a:cxn ang="0">
                  <a:pos x="27" y="71"/>
                </a:cxn>
                <a:cxn ang="0">
                  <a:pos x="25" y="54"/>
                </a:cxn>
                <a:cxn ang="0">
                  <a:pos x="27" y="41"/>
                </a:cxn>
                <a:cxn ang="0">
                  <a:pos x="32" y="38"/>
                </a:cxn>
                <a:cxn ang="0">
                  <a:pos x="28" y="25"/>
                </a:cxn>
                <a:cxn ang="0">
                  <a:pos x="25" y="6"/>
                </a:cxn>
                <a:cxn ang="0">
                  <a:pos x="19" y="3"/>
                </a:cxn>
                <a:cxn ang="0">
                  <a:pos x="4" y="0"/>
                </a:cxn>
                <a:cxn ang="0">
                  <a:pos x="5" y="5"/>
                </a:cxn>
                <a:cxn ang="0">
                  <a:pos x="14" y="19"/>
                </a:cxn>
                <a:cxn ang="0">
                  <a:pos x="11" y="25"/>
                </a:cxn>
                <a:cxn ang="0">
                  <a:pos x="11" y="39"/>
                </a:cxn>
                <a:cxn ang="0">
                  <a:pos x="10" y="51"/>
                </a:cxn>
                <a:cxn ang="0">
                  <a:pos x="7" y="56"/>
                </a:cxn>
                <a:cxn ang="0">
                  <a:pos x="0" y="72"/>
                </a:cxn>
                <a:cxn ang="0">
                  <a:pos x="6" y="80"/>
                </a:cxn>
                <a:cxn ang="0">
                  <a:pos x="11" y="87"/>
                </a:cxn>
                <a:cxn ang="0">
                  <a:pos x="19" y="87"/>
                </a:cxn>
                <a:cxn ang="0">
                  <a:pos x="25" y="94"/>
                </a:cxn>
              </a:cxnLst>
              <a:rect l="0" t="0" r="r" b="b"/>
              <a:pathLst>
                <a:path w="43" h="134">
                  <a:moveTo>
                    <a:pt x="25" y="94"/>
                  </a:moveTo>
                  <a:lnTo>
                    <a:pt x="20" y="112"/>
                  </a:lnTo>
                  <a:lnTo>
                    <a:pt x="27" y="122"/>
                  </a:lnTo>
                  <a:lnTo>
                    <a:pt x="33" y="134"/>
                  </a:lnTo>
                  <a:lnTo>
                    <a:pt x="31" y="123"/>
                  </a:lnTo>
                  <a:lnTo>
                    <a:pt x="40" y="116"/>
                  </a:lnTo>
                  <a:lnTo>
                    <a:pt x="41" y="104"/>
                  </a:lnTo>
                  <a:lnTo>
                    <a:pt x="43" y="91"/>
                  </a:lnTo>
                  <a:lnTo>
                    <a:pt x="35" y="82"/>
                  </a:lnTo>
                  <a:lnTo>
                    <a:pt x="27" y="71"/>
                  </a:lnTo>
                  <a:lnTo>
                    <a:pt x="25" y="54"/>
                  </a:lnTo>
                  <a:lnTo>
                    <a:pt x="27" y="41"/>
                  </a:lnTo>
                  <a:lnTo>
                    <a:pt x="32" y="38"/>
                  </a:lnTo>
                  <a:lnTo>
                    <a:pt x="28" y="25"/>
                  </a:lnTo>
                  <a:lnTo>
                    <a:pt x="25" y="6"/>
                  </a:lnTo>
                  <a:lnTo>
                    <a:pt x="19" y="3"/>
                  </a:lnTo>
                  <a:lnTo>
                    <a:pt x="4" y="0"/>
                  </a:lnTo>
                  <a:lnTo>
                    <a:pt x="5" y="5"/>
                  </a:lnTo>
                  <a:lnTo>
                    <a:pt x="14" y="19"/>
                  </a:lnTo>
                  <a:lnTo>
                    <a:pt x="11" y="25"/>
                  </a:lnTo>
                  <a:lnTo>
                    <a:pt x="11" y="39"/>
                  </a:lnTo>
                  <a:lnTo>
                    <a:pt x="10" y="51"/>
                  </a:lnTo>
                  <a:lnTo>
                    <a:pt x="7" y="56"/>
                  </a:lnTo>
                  <a:lnTo>
                    <a:pt x="0" y="72"/>
                  </a:lnTo>
                  <a:lnTo>
                    <a:pt x="6" y="80"/>
                  </a:lnTo>
                  <a:lnTo>
                    <a:pt x="11" y="87"/>
                  </a:lnTo>
                  <a:lnTo>
                    <a:pt x="19" y="87"/>
                  </a:lnTo>
                  <a:lnTo>
                    <a:pt x="25" y="94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85" name="Freeform 248"/>
            <p:cNvSpPr>
              <a:spLocks/>
            </p:cNvSpPr>
            <p:nvPr/>
          </p:nvSpPr>
          <p:spPr bwMode="auto">
            <a:xfrm>
              <a:off x="2277149" y="4021422"/>
              <a:ext cx="276885" cy="470578"/>
            </a:xfrm>
            <a:custGeom>
              <a:avLst/>
              <a:gdLst/>
              <a:ahLst/>
              <a:cxnLst>
                <a:cxn ang="0">
                  <a:pos x="59" y="164"/>
                </a:cxn>
                <a:cxn ang="0">
                  <a:pos x="65" y="159"/>
                </a:cxn>
                <a:cxn ang="0">
                  <a:pos x="91" y="130"/>
                </a:cxn>
                <a:cxn ang="0">
                  <a:pos x="115" y="113"/>
                </a:cxn>
                <a:cxn ang="0">
                  <a:pos x="144" y="81"/>
                </a:cxn>
                <a:cxn ang="0">
                  <a:pos x="145" y="68"/>
                </a:cxn>
                <a:cxn ang="0">
                  <a:pos x="145" y="36"/>
                </a:cxn>
                <a:cxn ang="0">
                  <a:pos x="146" y="0"/>
                </a:cxn>
                <a:cxn ang="0">
                  <a:pos x="130" y="8"/>
                </a:cxn>
                <a:cxn ang="0">
                  <a:pos x="109" y="16"/>
                </a:cxn>
                <a:cxn ang="0">
                  <a:pos x="82" y="17"/>
                </a:cxn>
                <a:cxn ang="0">
                  <a:pos x="68" y="19"/>
                </a:cxn>
                <a:cxn ang="0">
                  <a:pos x="61" y="35"/>
                </a:cxn>
                <a:cxn ang="0">
                  <a:pos x="71" y="63"/>
                </a:cxn>
                <a:cxn ang="0">
                  <a:pos x="77" y="85"/>
                </a:cxn>
                <a:cxn ang="0">
                  <a:pos x="67" y="104"/>
                </a:cxn>
                <a:cxn ang="0">
                  <a:pos x="63" y="103"/>
                </a:cxn>
                <a:cxn ang="0">
                  <a:pos x="61" y="75"/>
                </a:cxn>
                <a:cxn ang="0">
                  <a:pos x="47" y="68"/>
                </a:cxn>
                <a:cxn ang="0">
                  <a:pos x="32" y="66"/>
                </a:cxn>
                <a:cxn ang="0">
                  <a:pos x="10" y="75"/>
                </a:cxn>
                <a:cxn ang="0">
                  <a:pos x="3" y="89"/>
                </a:cxn>
                <a:cxn ang="0">
                  <a:pos x="9" y="95"/>
                </a:cxn>
                <a:cxn ang="0">
                  <a:pos x="36" y="108"/>
                </a:cxn>
                <a:cxn ang="0">
                  <a:pos x="34" y="142"/>
                </a:cxn>
                <a:cxn ang="0">
                  <a:pos x="30" y="174"/>
                </a:cxn>
                <a:cxn ang="0">
                  <a:pos x="19" y="196"/>
                </a:cxn>
                <a:cxn ang="0">
                  <a:pos x="12" y="218"/>
                </a:cxn>
                <a:cxn ang="0">
                  <a:pos x="15" y="248"/>
                </a:cxn>
                <a:cxn ang="0">
                  <a:pos x="17" y="281"/>
                </a:cxn>
                <a:cxn ang="0">
                  <a:pos x="27" y="270"/>
                </a:cxn>
                <a:cxn ang="0">
                  <a:pos x="40" y="251"/>
                </a:cxn>
                <a:cxn ang="0">
                  <a:pos x="64" y="237"/>
                </a:cxn>
                <a:cxn ang="0">
                  <a:pos x="66" y="215"/>
                </a:cxn>
                <a:cxn ang="0">
                  <a:pos x="65" y="205"/>
                </a:cxn>
                <a:cxn ang="0">
                  <a:pos x="61" y="176"/>
                </a:cxn>
              </a:cxnLst>
              <a:rect l="0" t="0" r="r" b="b"/>
              <a:pathLst>
                <a:path w="147" h="281">
                  <a:moveTo>
                    <a:pt x="61" y="176"/>
                  </a:moveTo>
                  <a:lnTo>
                    <a:pt x="59" y="164"/>
                  </a:lnTo>
                  <a:lnTo>
                    <a:pt x="58" y="159"/>
                  </a:lnTo>
                  <a:lnTo>
                    <a:pt x="65" y="159"/>
                  </a:lnTo>
                  <a:lnTo>
                    <a:pt x="81" y="145"/>
                  </a:lnTo>
                  <a:lnTo>
                    <a:pt x="91" y="130"/>
                  </a:lnTo>
                  <a:lnTo>
                    <a:pt x="102" y="122"/>
                  </a:lnTo>
                  <a:lnTo>
                    <a:pt x="115" y="113"/>
                  </a:lnTo>
                  <a:lnTo>
                    <a:pt x="132" y="102"/>
                  </a:lnTo>
                  <a:lnTo>
                    <a:pt x="144" y="81"/>
                  </a:lnTo>
                  <a:lnTo>
                    <a:pt x="147" y="67"/>
                  </a:lnTo>
                  <a:lnTo>
                    <a:pt x="145" y="68"/>
                  </a:lnTo>
                  <a:lnTo>
                    <a:pt x="144" y="44"/>
                  </a:lnTo>
                  <a:lnTo>
                    <a:pt x="145" y="36"/>
                  </a:lnTo>
                  <a:lnTo>
                    <a:pt x="145" y="12"/>
                  </a:lnTo>
                  <a:lnTo>
                    <a:pt x="146" y="0"/>
                  </a:lnTo>
                  <a:lnTo>
                    <a:pt x="145" y="0"/>
                  </a:lnTo>
                  <a:lnTo>
                    <a:pt x="130" y="8"/>
                  </a:lnTo>
                  <a:lnTo>
                    <a:pt x="116" y="16"/>
                  </a:lnTo>
                  <a:lnTo>
                    <a:pt x="109" y="16"/>
                  </a:lnTo>
                  <a:lnTo>
                    <a:pt x="98" y="21"/>
                  </a:lnTo>
                  <a:lnTo>
                    <a:pt x="82" y="17"/>
                  </a:lnTo>
                  <a:lnTo>
                    <a:pt x="74" y="19"/>
                  </a:lnTo>
                  <a:lnTo>
                    <a:pt x="68" y="19"/>
                  </a:lnTo>
                  <a:lnTo>
                    <a:pt x="63" y="22"/>
                  </a:lnTo>
                  <a:lnTo>
                    <a:pt x="61" y="35"/>
                  </a:lnTo>
                  <a:lnTo>
                    <a:pt x="63" y="52"/>
                  </a:lnTo>
                  <a:lnTo>
                    <a:pt x="71" y="63"/>
                  </a:lnTo>
                  <a:lnTo>
                    <a:pt x="79" y="72"/>
                  </a:lnTo>
                  <a:lnTo>
                    <a:pt x="77" y="85"/>
                  </a:lnTo>
                  <a:lnTo>
                    <a:pt x="76" y="97"/>
                  </a:lnTo>
                  <a:lnTo>
                    <a:pt x="67" y="104"/>
                  </a:lnTo>
                  <a:lnTo>
                    <a:pt x="69" y="115"/>
                  </a:lnTo>
                  <a:lnTo>
                    <a:pt x="63" y="103"/>
                  </a:lnTo>
                  <a:lnTo>
                    <a:pt x="56" y="93"/>
                  </a:lnTo>
                  <a:lnTo>
                    <a:pt x="61" y="75"/>
                  </a:lnTo>
                  <a:lnTo>
                    <a:pt x="55" y="68"/>
                  </a:lnTo>
                  <a:lnTo>
                    <a:pt x="47" y="68"/>
                  </a:lnTo>
                  <a:lnTo>
                    <a:pt x="42" y="61"/>
                  </a:lnTo>
                  <a:lnTo>
                    <a:pt x="32" y="66"/>
                  </a:lnTo>
                  <a:lnTo>
                    <a:pt x="21" y="71"/>
                  </a:lnTo>
                  <a:lnTo>
                    <a:pt x="10" y="75"/>
                  </a:lnTo>
                  <a:lnTo>
                    <a:pt x="0" y="80"/>
                  </a:lnTo>
                  <a:lnTo>
                    <a:pt x="3" y="89"/>
                  </a:lnTo>
                  <a:lnTo>
                    <a:pt x="3" y="95"/>
                  </a:lnTo>
                  <a:lnTo>
                    <a:pt x="9" y="95"/>
                  </a:lnTo>
                  <a:lnTo>
                    <a:pt x="23" y="101"/>
                  </a:lnTo>
                  <a:lnTo>
                    <a:pt x="36" y="108"/>
                  </a:lnTo>
                  <a:lnTo>
                    <a:pt x="36" y="129"/>
                  </a:lnTo>
                  <a:lnTo>
                    <a:pt x="34" y="142"/>
                  </a:lnTo>
                  <a:lnTo>
                    <a:pt x="35" y="159"/>
                  </a:lnTo>
                  <a:lnTo>
                    <a:pt x="30" y="174"/>
                  </a:lnTo>
                  <a:lnTo>
                    <a:pt x="27" y="186"/>
                  </a:lnTo>
                  <a:lnTo>
                    <a:pt x="19" y="196"/>
                  </a:lnTo>
                  <a:lnTo>
                    <a:pt x="10" y="205"/>
                  </a:lnTo>
                  <a:lnTo>
                    <a:pt x="12" y="218"/>
                  </a:lnTo>
                  <a:lnTo>
                    <a:pt x="15" y="229"/>
                  </a:lnTo>
                  <a:lnTo>
                    <a:pt x="15" y="248"/>
                  </a:lnTo>
                  <a:lnTo>
                    <a:pt x="15" y="266"/>
                  </a:lnTo>
                  <a:lnTo>
                    <a:pt x="17" y="281"/>
                  </a:lnTo>
                  <a:lnTo>
                    <a:pt x="27" y="281"/>
                  </a:lnTo>
                  <a:lnTo>
                    <a:pt x="27" y="270"/>
                  </a:lnTo>
                  <a:lnTo>
                    <a:pt x="24" y="266"/>
                  </a:lnTo>
                  <a:lnTo>
                    <a:pt x="40" y="251"/>
                  </a:lnTo>
                  <a:lnTo>
                    <a:pt x="52" y="244"/>
                  </a:lnTo>
                  <a:lnTo>
                    <a:pt x="64" y="237"/>
                  </a:lnTo>
                  <a:lnTo>
                    <a:pt x="65" y="230"/>
                  </a:lnTo>
                  <a:lnTo>
                    <a:pt x="66" y="215"/>
                  </a:lnTo>
                  <a:lnTo>
                    <a:pt x="68" y="199"/>
                  </a:lnTo>
                  <a:lnTo>
                    <a:pt x="65" y="205"/>
                  </a:lnTo>
                  <a:lnTo>
                    <a:pt x="63" y="190"/>
                  </a:lnTo>
                  <a:lnTo>
                    <a:pt x="61" y="176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86" name="Freeform 249"/>
            <p:cNvSpPr>
              <a:spLocks/>
            </p:cNvSpPr>
            <p:nvPr/>
          </p:nvSpPr>
          <p:spPr bwMode="auto">
            <a:xfrm>
              <a:off x="1905540" y="4357549"/>
              <a:ext cx="422613" cy="361523"/>
            </a:xfrm>
            <a:custGeom>
              <a:avLst/>
              <a:gdLst/>
              <a:ahLst/>
              <a:cxnLst>
                <a:cxn ang="0">
                  <a:pos x="49" y="61"/>
                </a:cxn>
                <a:cxn ang="0">
                  <a:pos x="46" y="92"/>
                </a:cxn>
                <a:cxn ang="0">
                  <a:pos x="33" y="115"/>
                </a:cxn>
                <a:cxn ang="0">
                  <a:pos x="8" y="100"/>
                </a:cxn>
                <a:cxn ang="0">
                  <a:pos x="5" y="126"/>
                </a:cxn>
                <a:cxn ang="0">
                  <a:pos x="17" y="158"/>
                </a:cxn>
                <a:cxn ang="0">
                  <a:pos x="17" y="181"/>
                </a:cxn>
                <a:cxn ang="0">
                  <a:pos x="23" y="207"/>
                </a:cxn>
                <a:cxn ang="0">
                  <a:pos x="33" y="211"/>
                </a:cxn>
                <a:cxn ang="0">
                  <a:pos x="57" y="211"/>
                </a:cxn>
                <a:cxn ang="0">
                  <a:pos x="85" y="205"/>
                </a:cxn>
                <a:cxn ang="0">
                  <a:pos x="117" y="202"/>
                </a:cxn>
                <a:cxn ang="0">
                  <a:pos x="141" y="189"/>
                </a:cxn>
                <a:cxn ang="0">
                  <a:pos x="164" y="171"/>
                </a:cxn>
                <a:cxn ang="0">
                  <a:pos x="182" y="150"/>
                </a:cxn>
                <a:cxn ang="0">
                  <a:pos x="201" y="127"/>
                </a:cxn>
                <a:cxn ang="0">
                  <a:pos x="218" y="97"/>
                </a:cxn>
                <a:cxn ang="0">
                  <a:pos x="214" y="80"/>
                </a:cxn>
                <a:cxn ang="0">
                  <a:pos x="197" y="83"/>
                </a:cxn>
                <a:cxn ang="0">
                  <a:pos x="205" y="61"/>
                </a:cxn>
                <a:cxn ang="0">
                  <a:pos x="212" y="47"/>
                </a:cxn>
                <a:cxn ang="0">
                  <a:pos x="209" y="17"/>
                </a:cxn>
                <a:cxn ang="0">
                  <a:pos x="193" y="2"/>
                </a:cxn>
                <a:cxn ang="0">
                  <a:pos x="178" y="0"/>
                </a:cxn>
                <a:cxn ang="0">
                  <a:pos x="146" y="26"/>
                </a:cxn>
                <a:cxn ang="0">
                  <a:pos x="131" y="47"/>
                </a:cxn>
                <a:cxn ang="0">
                  <a:pos x="102" y="58"/>
                </a:cxn>
                <a:cxn ang="0">
                  <a:pos x="84" y="65"/>
                </a:cxn>
                <a:cxn ang="0">
                  <a:pos x="62" y="79"/>
                </a:cxn>
                <a:cxn ang="0">
                  <a:pos x="60" y="61"/>
                </a:cxn>
                <a:cxn ang="0">
                  <a:pos x="156" y="115"/>
                </a:cxn>
                <a:cxn ang="0">
                  <a:pos x="152" y="144"/>
                </a:cxn>
                <a:cxn ang="0">
                  <a:pos x="171" y="129"/>
                </a:cxn>
                <a:cxn ang="0">
                  <a:pos x="161" y="110"/>
                </a:cxn>
                <a:cxn ang="0">
                  <a:pos x="51" y="44"/>
                </a:cxn>
              </a:cxnLst>
              <a:rect l="0" t="0" r="r" b="b"/>
              <a:pathLst>
                <a:path w="224" h="216">
                  <a:moveTo>
                    <a:pt x="51" y="44"/>
                  </a:moveTo>
                  <a:lnTo>
                    <a:pt x="49" y="61"/>
                  </a:lnTo>
                  <a:lnTo>
                    <a:pt x="47" y="77"/>
                  </a:lnTo>
                  <a:lnTo>
                    <a:pt x="46" y="92"/>
                  </a:lnTo>
                  <a:lnTo>
                    <a:pt x="45" y="108"/>
                  </a:lnTo>
                  <a:lnTo>
                    <a:pt x="33" y="115"/>
                  </a:lnTo>
                  <a:lnTo>
                    <a:pt x="12" y="112"/>
                  </a:lnTo>
                  <a:lnTo>
                    <a:pt x="8" y="100"/>
                  </a:lnTo>
                  <a:lnTo>
                    <a:pt x="0" y="110"/>
                  </a:lnTo>
                  <a:lnTo>
                    <a:pt x="5" y="126"/>
                  </a:lnTo>
                  <a:lnTo>
                    <a:pt x="12" y="142"/>
                  </a:lnTo>
                  <a:lnTo>
                    <a:pt x="17" y="158"/>
                  </a:lnTo>
                  <a:lnTo>
                    <a:pt x="23" y="173"/>
                  </a:lnTo>
                  <a:lnTo>
                    <a:pt x="17" y="181"/>
                  </a:lnTo>
                  <a:lnTo>
                    <a:pt x="18" y="189"/>
                  </a:lnTo>
                  <a:lnTo>
                    <a:pt x="23" y="207"/>
                  </a:lnTo>
                  <a:lnTo>
                    <a:pt x="27" y="207"/>
                  </a:lnTo>
                  <a:lnTo>
                    <a:pt x="33" y="211"/>
                  </a:lnTo>
                  <a:lnTo>
                    <a:pt x="43" y="216"/>
                  </a:lnTo>
                  <a:lnTo>
                    <a:pt x="57" y="211"/>
                  </a:lnTo>
                  <a:lnTo>
                    <a:pt x="71" y="205"/>
                  </a:lnTo>
                  <a:lnTo>
                    <a:pt x="85" y="205"/>
                  </a:lnTo>
                  <a:lnTo>
                    <a:pt x="100" y="204"/>
                  </a:lnTo>
                  <a:lnTo>
                    <a:pt x="117" y="202"/>
                  </a:lnTo>
                  <a:lnTo>
                    <a:pt x="127" y="198"/>
                  </a:lnTo>
                  <a:lnTo>
                    <a:pt x="141" y="189"/>
                  </a:lnTo>
                  <a:lnTo>
                    <a:pt x="156" y="181"/>
                  </a:lnTo>
                  <a:lnTo>
                    <a:pt x="164" y="171"/>
                  </a:lnTo>
                  <a:lnTo>
                    <a:pt x="173" y="160"/>
                  </a:lnTo>
                  <a:lnTo>
                    <a:pt x="182" y="150"/>
                  </a:lnTo>
                  <a:lnTo>
                    <a:pt x="191" y="139"/>
                  </a:lnTo>
                  <a:lnTo>
                    <a:pt x="201" y="127"/>
                  </a:lnTo>
                  <a:lnTo>
                    <a:pt x="211" y="114"/>
                  </a:lnTo>
                  <a:lnTo>
                    <a:pt x="218" y="97"/>
                  </a:lnTo>
                  <a:lnTo>
                    <a:pt x="224" y="80"/>
                  </a:lnTo>
                  <a:lnTo>
                    <a:pt x="214" y="80"/>
                  </a:lnTo>
                  <a:lnTo>
                    <a:pt x="211" y="87"/>
                  </a:lnTo>
                  <a:lnTo>
                    <a:pt x="197" y="83"/>
                  </a:lnTo>
                  <a:lnTo>
                    <a:pt x="199" y="70"/>
                  </a:lnTo>
                  <a:lnTo>
                    <a:pt x="205" y="61"/>
                  </a:lnTo>
                  <a:lnTo>
                    <a:pt x="212" y="65"/>
                  </a:lnTo>
                  <a:lnTo>
                    <a:pt x="212" y="47"/>
                  </a:lnTo>
                  <a:lnTo>
                    <a:pt x="212" y="28"/>
                  </a:lnTo>
                  <a:lnTo>
                    <a:pt x="209" y="17"/>
                  </a:lnTo>
                  <a:lnTo>
                    <a:pt x="207" y="4"/>
                  </a:lnTo>
                  <a:lnTo>
                    <a:pt x="193" y="2"/>
                  </a:lnTo>
                  <a:lnTo>
                    <a:pt x="180" y="0"/>
                  </a:lnTo>
                  <a:lnTo>
                    <a:pt x="178" y="0"/>
                  </a:lnTo>
                  <a:lnTo>
                    <a:pt x="160" y="13"/>
                  </a:lnTo>
                  <a:lnTo>
                    <a:pt x="146" y="26"/>
                  </a:lnTo>
                  <a:lnTo>
                    <a:pt x="138" y="41"/>
                  </a:lnTo>
                  <a:lnTo>
                    <a:pt x="131" y="47"/>
                  </a:lnTo>
                  <a:lnTo>
                    <a:pt x="122" y="62"/>
                  </a:lnTo>
                  <a:lnTo>
                    <a:pt x="102" y="58"/>
                  </a:lnTo>
                  <a:lnTo>
                    <a:pt x="91" y="54"/>
                  </a:lnTo>
                  <a:lnTo>
                    <a:pt x="84" y="65"/>
                  </a:lnTo>
                  <a:lnTo>
                    <a:pt x="77" y="77"/>
                  </a:lnTo>
                  <a:lnTo>
                    <a:pt x="62" y="79"/>
                  </a:lnTo>
                  <a:lnTo>
                    <a:pt x="57" y="77"/>
                  </a:lnTo>
                  <a:lnTo>
                    <a:pt x="60" y="61"/>
                  </a:lnTo>
                  <a:lnTo>
                    <a:pt x="51" y="44"/>
                  </a:lnTo>
                  <a:lnTo>
                    <a:pt x="156" y="115"/>
                  </a:lnTo>
                  <a:lnTo>
                    <a:pt x="143" y="130"/>
                  </a:lnTo>
                  <a:lnTo>
                    <a:pt x="152" y="144"/>
                  </a:lnTo>
                  <a:lnTo>
                    <a:pt x="158" y="139"/>
                  </a:lnTo>
                  <a:lnTo>
                    <a:pt x="171" y="129"/>
                  </a:lnTo>
                  <a:lnTo>
                    <a:pt x="174" y="119"/>
                  </a:lnTo>
                  <a:lnTo>
                    <a:pt x="161" y="110"/>
                  </a:lnTo>
                  <a:lnTo>
                    <a:pt x="156" y="115"/>
                  </a:lnTo>
                  <a:lnTo>
                    <a:pt x="51" y="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87" name="Freeform 250"/>
            <p:cNvSpPr>
              <a:spLocks/>
            </p:cNvSpPr>
            <p:nvPr/>
          </p:nvSpPr>
          <p:spPr bwMode="auto">
            <a:xfrm>
              <a:off x="1905540" y="4357549"/>
              <a:ext cx="422613" cy="361523"/>
            </a:xfrm>
            <a:custGeom>
              <a:avLst/>
              <a:gdLst/>
              <a:ahLst/>
              <a:cxnLst>
                <a:cxn ang="0">
                  <a:pos x="51" y="44"/>
                </a:cxn>
                <a:cxn ang="0">
                  <a:pos x="49" y="61"/>
                </a:cxn>
                <a:cxn ang="0">
                  <a:pos x="47" y="77"/>
                </a:cxn>
                <a:cxn ang="0">
                  <a:pos x="46" y="92"/>
                </a:cxn>
                <a:cxn ang="0">
                  <a:pos x="45" y="108"/>
                </a:cxn>
                <a:cxn ang="0">
                  <a:pos x="33" y="115"/>
                </a:cxn>
                <a:cxn ang="0">
                  <a:pos x="12" y="112"/>
                </a:cxn>
                <a:cxn ang="0">
                  <a:pos x="8" y="100"/>
                </a:cxn>
                <a:cxn ang="0">
                  <a:pos x="0" y="110"/>
                </a:cxn>
                <a:cxn ang="0">
                  <a:pos x="5" y="126"/>
                </a:cxn>
                <a:cxn ang="0">
                  <a:pos x="12" y="142"/>
                </a:cxn>
                <a:cxn ang="0">
                  <a:pos x="17" y="158"/>
                </a:cxn>
                <a:cxn ang="0">
                  <a:pos x="23" y="173"/>
                </a:cxn>
                <a:cxn ang="0">
                  <a:pos x="17" y="181"/>
                </a:cxn>
                <a:cxn ang="0">
                  <a:pos x="18" y="189"/>
                </a:cxn>
                <a:cxn ang="0">
                  <a:pos x="23" y="207"/>
                </a:cxn>
                <a:cxn ang="0">
                  <a:pos x="27" y="207"/>
                </a:cxn>
                <a:cxn ang="0">
                  <a:pos x="33" y="211"/>
                </a:cxn>
                <a:cxn ang="0">
                  <a:pos x="43" y="216"/>
                </a:cxn>
                <a:cxn ang="0">
                  <a:pos x="57" y="211"/>
                </a:cxn>
                <a:cxn ang="0">
                  <a:pos x="71" y="205"/>
                </a:cxn>
                <a:cxn ang="0">
                  <a:pos x="85" y="205"/>
                </a:cxn>
                <a:cxn ang="0">
                  <a:pos x="100" y="204"/>
                </a:cxn>
                <a:cxn ang="0">
                  <a:pos x="117" y="202"/>
                </a:cxn>
                <a:cxn ang="0">
                  <a:pos x="127" y="198"/>
                </a:cxn>
                <a:cxn ang="0">
                  <a:pos x="141" y="189"/>
                </a:cxn>
                <a:cxn ang="0">
                  <a:pos x="156" y="181"/>
                </a:cxn>
                <a:cxn ang="0">
                  <a:pos x="164" y="171"/>
                </a:cxn>
                <a:cxn ang="0">
                  <a:pos x="173" y="160"/>
                </a:cxn>
                <a:cxn ang="0">
                  <a:pos x="182" y="150"/>
                </a:cxn>
                <a:cxn ang="0">
                  <a:pos x="191" y="139"/>
                </a:cxn>
                <a:cxn ang="0">
                  <a:pos x="201" y="127"/>
                </a:cxn>
                <a:cxn ang="0">
                  <a:pos x="211" y="114"/>
                </a:cxn>
                <a:cxn ang="0">
                  <a:pos x="218" y="97"/>
                </a:cxn>
                <a:cxn ang="0">
                  <a:pos x="224" y="80"/>
                </a:cxn>
                <a:cxn ang="0">
                  <a:pos x="214" y="80"/>
                </a:cxn>
                <a:cxn ang="0">
                  <a:pos x="211" y="87"/>
                </a:cxn>
                <a:cxn ang="0">
                  <a:pos x="197" y="83"/>
                </a:cxn>
                <a:cxn ang="0">
                  <a:pos x="199" y="70"/>
                </a:cxn>
                <a:cxn ang="0">
                  <a:pos x="205" y="61"/>
                </a:cxn>
                <a:cxn ang="0">
                  <a:pos x="212" y="65"/>
                </a:cxn>
                <a:cxn ang="0">
                  <a:pos x="212" y="47"/>
                </a:cxn>
                <a:cxn ang="0">
                  <a:pos x="212" y="28"/>
                </a:cxn>
                <a:cxn ang="0">
                  <a:pos x="209" y="17"/>
                </a:cxn>
                <a:cxn ang="0">
                  <a:pos x="207" y="4"/>
                </a:cxn>
                <a:cxn ang="0">
                  <a:pos x="193" y="2"/>
                </a:cxn>
                <a:cxn ang="0">
                  <a:pos x="180" y="0"/>
                </a:cxn>
                <a:cxn ang="0">
                  <a:pos x="178" y="0"/>
                </a:cxn>
                <a:cxn ang="0">
                  <a:pos x="160" y="13"/>
                </a:cxn>
                <a:cxn ang="0">
                  <a:pos x="146" y="26"/>
                </a:cxn>
                <a:cxn ang="0">
                  <a:pos x="138" y="41"/>
                </a:cxn>
                <a:cxn ang="0">
                  <a:pos x="131" y="47"/>
                </a:cxn>
                <a:cxn ang="0">
                  <a:pos x="122" y="62"/>
                </a:cxn>
                <a:cxn ang="0">
                  <a:pos x="102" y="58"/>
                </a:cxn>
                <a:cxn ang="0">
                  <a:pos x="91" y="54"/>
                </a:cxn>
                <a:cxn ang="0">
                  <a:pos x="84" y="65"/>
                </a:cxn>
                <a:cxn ang="0">
                  <a:pos x="77" y="77"/>
                </a:cxn>
                <a:cxn ang="0">
                  <a:pos x="62" y="79"/>
                </a:cxn>
                <a:cxn ang="0">
                  <a:pos x="57" y="77"/>
                </a:cxn>
                <a:cxn ang="0">
                  <a:pos x="60" y="61"/>
                </a:cxn>
                <a:cxn ang="0">
                  <a:pos x="51" y="44"/>
                </a:cxn>
              </a:cxnLst>
              <a:rect l="0" t="0" r="r" b="b"/>
              <a:pathLst>
                <a:path w="224" h="216">
                  <a:moveTo>
                    <a:pt x="51" y="44"/>
                  </a:moveTo>
                  <a:lnTo>
                    <a:pt x="49" y="61"/>
                  </a:lnTo>
                  <a:lnTo>
                    <a:pt x="47" y="77"/>
                  </a:lnTo>
                  <a:lnTo>
                    <a:pt x="46" y="92"/>
                  </a:lnTo>
                  <a:lnTo>
                    <a:pt x="45" y="108"/>
                  </a:lnTo>
                  <a:lnTo>
                    <a:pt x="33" y="115"/>
                  </a:lnTo>
                  <a:lnTo>
                    <a:pt x="12" y="112"/>
                  </a:lnTo>
                  <a:lnTo>
                    <a:pt x="8" y="100"/>
                  </a:lnTo>
                  <a:lnTo>
                    <a:pt x="0" y="110"/>
                  </a:lnTo>
                  <a:lnTo>
                    <a:pt x="5" y="126"/>
                  </a:lnTo>
                  <a:lnTo>
                    <a:pt x="12" y="142"/>
                  </a:lnTo>
                  <a:lnTo>
                    <a:pt x="17" y="158"/>
                  </a:lnTo>
                  <a:lnTo>
                    <a:pt x="23" y="173"/>
                  </a:lnTo>
                  <a:lnTo>
                    <a:pt x="17" y="181"/>
                  </a:lnTo>
                  <a:lnTo>
                    <a:pt x="18" y="189"/>
                  </a:lnTo>
                  <a:lnTo>
                    <a:pt x="23" y="207"/>
                  </a:lnTo>
                  <a:lnTo>
                    <a:pt x="27" y="207"/>
                  </a:lnTo>
                  <a:lnTo>
                    <a:pt x="33" y="211"/>
                  </a:lnTo>
                  <a:lnTo>
                    <a:pt x="43" y="216"/>
                  </a:lnTo>
                  <a:lnTo>
                    <a:pt x="57" y="211"/>
                  </a:lnTo>
                  <a:lnTo>
                    <a:pt x="71" y="205"/>
                  </a:lnTo>
                  <a:lnTo>
                    <a:pt x="85" y="205"/>
                  </a:lnTo>
                  <a:lnTo>
                    <a:pt x="100" y="204"/>
                  </a:lnTo>
                  <a:lnTo>
                    <a:pt x="117" y="202"/>
                  </a:lnTo>
                  <a:lnTo>
                    <a:pt x="127" y="198"/>
                  </a:lnTo>
                  <a:lnTo>
                    <a:pt x="141" y="189"/>
                  </a:lnTo>
                  <a:lnTo>
                    <a:pt x="156" y="181"/>
                  </a:lnTo>
                  <a:lnTo>
                    <a:pt x="164" y="171"/>
                  </a:lnTo>
                  <a:lnTo>
                    <a:pt x="173" y="160"/>
                  </a:lnTo>
                  <a:lnTo>
                    <a:pt x="182" y="150"/>
                  </a:lnTo>
                  <a:lnTo>
                    <a:pt x="191" y="139"/>
                  </a:lnTo>
                  <a:lnTo>
                    <a:pt x="201" y="127"/>
                  </a:lnTo>
                  <a:lnTo>
                    <a:pt x="211" y="114"/>
                  </a:lnTo>
                  <a:lnTo>
                    <a:pt x="218" y="97"/>
                  </a:lnTo>
                  <a:lnTo>
                    <a:pt x="224" y="80"/>
                  </a:lnTo>
                  <a:lnTo>
                    <a:pt x="214" y="80"/>
                  </a:lnTo>
                  <a:lnTo>
                    <a:pt x="211" y="87"/>
                  </a:lnTo>
                  <a:lnTo>
                    <a:pt x="197" y="83"/>
                  </a:lnTo>
                  <a:lnTo>
                    <a:pt x="199" y="70"/>
                  </a:lnTo>
                  <a:lnTo>
                    <a:pt x="205" y="61"/>
                  </a:lnTo>
                  <a:lnTo>
                    <a:pt x="212" y="65"/>
                  </a:lnTo>
                  <a:lnTo>
                    <a:pt x="212" y="47"/>
                  </a:lnTo>
                  <a:lnTo>
                    <a:pt x="212" y="28"/>
                  </a:lnTo>
                  <a:lnTo>
                    <a:pt x="209" y="17"/>
                  </a:lnTo>
                  <a:lnTo>
                    <a:pt x="207" y="4"/>
                  </a:lnTo>
                  <a:lnTo>
                    <a:pt x="193" y="2"/>
                  </a:lnTo>
                  <a:lnTo>
                    <a:pt x="180" y="0"/>
                  </a:lnTo>
                  <a:lnTo>
                    <a:pt x="178" y="0"/>
                  </a:lnTo>
                  <a:lnTo>
                    <a:pt x="160" y="13"/>
                  </a:lnTo>
                  <a:lnTo>
                    <a:pt x="146" y="26"/>
                  </a:lnTo>
                  <a:lnTo>
                    <a:pt x="138" y="41"/>
                  </a:lnTo>
                  <a:lnTo>
                    <a:pt x="131" y="47"/>
                  </a:lnTo>
                  <a:lnTo>
                    <a:pt x="122" y="62"/>
                  </a:lnTo>
                  <a:lnTo>
                    <a:pt x="102" y="58"/>
                  </a:lnTo>
                  <a:lnTo>
                    <a:pt x="91" y="54"/>
                  </a:lnTo>
                  <a:lnTo>
                    <a:pt x="84" y="65"/>
                  </a:lnTo>
                  <a:lnTo>
                    <a:pt x="77" y="77"/>
                  </a:lnTo>
                  <a:lnTo>
                    <a:pt x="62" y="79"/>
                  </a:lnTo>
                  <a:lnTo>
                    <a:pt x="57" y="77"/>
                  </a:lnTo>
                  <a:lnTo>
                    <a:pt x="60" y="61"/>
                  </a:lnTo>
                  <a:lnTo>
                    <a:pt x="51" y="44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88" name="Freeform 251"/>
            <p:cNvSpPr>
              <a:spLocks/>
            </p:cNvSpPr>
            <p:nvPr/>
          </p:nvSpPr>
          <p:spPr bwMode="auto">
            <a:xfrm>
              <a:off x="2175138" y="4542792"/>
              <a:ext cx="58291" cy="56768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0" y="20"/>
                </a:cxn>
                <a:cxn ang="0">
                  <a:pos x="9" y="34"/>
                </a:cxn>
                <a:cxn ang="0">
                  <a:pos x="15" y="29"/>
                </a:cxn>
                <a:cxn ang="0">
                  <a:pos x="28" y="19"/>
                </a:cxn>
                <a:cxn ang="0">
                  <a:pos x="31" y="9"/>
                </a:cxn>
                <a:cxn ang="0">
                  <a:pos x="18" y="0"/>
                </a:cxn>
                <a:cxn ang="0">
                  <a:pos x="13" y="5"/>
                </a:cxn>
              </a:cxnLst>
              <a:rect l="0" t="0" r="r" b="b"/>
              <a:pathLst>
                <a:path w="31" h="34">
                  <a:moveTo>
                    <a:pt x="13" y="5"/>
                  </a:moveTo>
                  <a:lnTo>
                    <a:pt x="0" y="20"/>
                  </a:lnTo>
                  <a:lnTo>
                    <a:pt x="9" y="34"/>
                  </a:lnTo>
                  <a:lnTo>
                    <a:pt x="15" y="29"/>
                  </a:lnTo>
                  <a:lnTo>
                    <a:pt x="28" y="19"/>
                  </a:lnTo>
                  <a:lnTo>
                    <a:pt x="31" y="9"/>
                  </a:lnTo>
                  <a:lnTo>
                    <a:pt x="18" y="0"/>
                  </a:lnTo>
                  <a:lnTo>
                    <a:pt x="13" y="5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89" name="Freeform 252"/>
            <p:cNvSpPr>
              <a:spLocks/>
            </p:cNvSpPr>
            <p:nvPr/>
          </p:nvSpPr>
          <p:spPr bwMode="auto">
            <a:xfrm>
              <a:off x="1858179" y="4372488"/>
              <a:ext cx="5465" cy="16433"/>
            </a:xfrm>
            <a:custGeom>
              <a:avLst/>
              <a:gdLst/>
              <a:ahLst/>
              <a:cxnLst>
                <a:cxn ang="0">
                  <a:pos x="3" y="9"/>
                </a:cxn>
                <a:cxn ang="0">
                  <a:pos x="0" y="8"/>
                </a:cxn>
                <a:cxn ang="0">
                  <a:pos x="2" y="0"/>
                </a:cxn>
                <a:cxn ang="0">
                  <a:pos x="3" y="9"/>
                </a:cxn>
              </a:cxnLst>
              <a:rect l="0" t="0" r="r" b="b"/>
              <a:pathLst>
                <a:path w="3" h="9">
                  <a:moveTo>
                    <a:pt x="3" y="9"/>
                  </a:moveTo>
                  <a:lnTo>
                    <a:pt x="0" y="8"/>
                  </a:lnTo>
                  <a:lnTo>
                    <a:pt x="2" y="0"/>
                  </a:lnTo>
                  <a:lnTo>
                    <a:pt x="3" y="9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90" name="Freeform 253"/>
            <p:cNvSpPr>
              <a:spLocks/>
            </p:cNvSpPr>
            <p:nvPr/>
          </p:nvSpPr>
          <p:spPr bwMode="auto">
            <a:xfrm>
              <a:off x="2277149" y="4460628"/>
              <a:ext cx="32789" cy="4332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" y="9"/>
                </a:cxn>
                <a:cxn ang="0">
                  <a:pos x="0" y="22"/>
                </a:cxn>
                <a:cxn ang="0">
                  <a:pos x="14" y="26"/>
                </a:cxn>
                <a:cxn ang="0">
                  <a:pos x="17" y="19"/>
                </a:cxn>
                <a:cxn ang="0">
                  <a:pos x="15" y="4"/>
                </a:cxn>
                <a:cxn ang="0">
                  <a:pos x="8" y="0"/>
                </a:cxn>
              </a:cxnLst>
              <a:rect l="0" t="0" r="r" b="b"/>
              <a:pathLst>
                <a:path w="17" h="26">
                  <a:moveTo>
                    <a:pt x="8" y="0"/>
                  </a:moveTo>
                  <a:lnTo>
                    <a:pt x="2" y="9"/>
                  </a:lnTo>
                  <a:lnTo>
                    <a:pt x="0" y="22"/>
                  </a:lnTo>
                  <a:lnTo>
                    <a:pt x="14" y="26"/>
                  </a:lnTo>
                  <a:lnTo>
                    <a:pt x="17" y="19"/>
                  </a:lnTo>
                  <a:lnTo>
                    <a:pt x="15" y="4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91" name="Freeform 254"/>
            <p:cNvSpPr>
              <a:spLocks/>
            </p:cNvSpPr>
            <p:nvPr/>
          </p:nvSpPr>
          <p:spPr bwMode="auto">
            <a:xfrm>
              <a:off x="1792601" y="3889959"/>
              <a:ext cx="324246" cy="348078"/>
            </a:xfrm>
            <a:custGeom>
              <a:avLst/>
              <a:gdLst/>
              <a:ahLst/>
              <a:cxnLst>
                <a:cxn ang="0">
                  <a:pos x="172" y="122"/>
                </a:cxn>
                <a:cxn ang="0">
                  <a:pos x="158" y="122"/>
                </a:cxn>
                <a:cxn ang="0">
                  <a:pos x="144" y="123"/>
                </a:cxn>
                <a:cxn ang="0">
                  <a:pos x="144" y="136"/>
                </a:cxn>
                <a:cxn ang="0">
                  <a:pos x="143" y="150"/>
                </a:cxn>
                <a:cxn ang="0">
                  <a:pos x="143" y="164"/>
                </a:cxn>
                <a:cxn ang="0">
                  <a:pos x="143" y="177"/>
                </a:cxn>
                <a:cxn ang="0">
                  <a:pos x="152" y="189"/>
                </a:cxn>
                <a:cxn ang="0">
                  <a:pos x="162" y="202"/>
                </a:cxn>
                <a:cxn ang="0">
                  <a:pos x="142" y="205"/>
                </a:cxn>
                <a:cxn ang="0">
                  <a:pos x="120" y="208"/>
                </a:cxn>
                <a:cxn ang="0">
                  <a:pos x="107" y="204"/>
                </a:cxn>
                <a:cxn ang="0">
                  <a:pos x="94" y="202"/>
                </a:cxn>
                <a:cxn ang="0">
                  <a:pos x="92" y="198"/>
                </a:cxn>
                <a:cxn ang="0">
                  <a:pos x="76" y="197"/>
                </a:cxn>
                <a:cxn ang="0">
                  <a:pos x="60" y="197"/>
                </a:cxn>
                <a:cxn ang="0">
                  <a:pos x="44" y="196"/>
                </a:cxn>
                <a:cxn ang="0">
                  <a:pos x="28" y="196"/>
                </a:cxn>
                <a:cxn ang="0">
                  <a:pos x="17" y="191"/>
                </a:cxn>
                <a:cxn ang="0">
                  <a:pos x="0" y="196"/>
                </a:cxn>
                <a:cxn ang="0">
                  <a:pos x="1" y="182"/>
                </a:cxn>
                <a:cxn ang="0">
                  <a:pos x="2" y="168"/>
                </a:cxn>
                <a:cxn ang="0">
                  <a:pos x="9" y="146"/>
                </a:cxn>
                <a:cxn ang="0">
                  <a:pos x="15" y="125"/>
                </a:cxn>
                <a:cxn ang="0">
                  <a:pos x="23" y="114"/>
                </a:cxn>
                <a:cxn ang="0">
                  <a:pos x="30" y="102"/>
                </a:cxn>
                <a:cxn ang="0">
                  <a:pos x="27" y="79"/>
                </a:cxn>
                <a:cxn ang="0">
                  <a:pos x="24" y="66"/>
                </a:cxn>
                <a:cxn ang="0">
                  <a:pos x="19" y="54"/>
                </a:cxn>
                <a:cxn ang="0">
                  <a:pos x="25" y="44"/>
                </a:cxn>
                <a:cxn ang="0">
                  <a:pos x="17" y="25"/>
                </a:cxn>
                <a:cxn ang="0">
                  <a:pos x="10" y="4"/>
                </a:cxn>
                <a:cxn ang="0">
                  <a:pos x="21" y="0"/>
                </a:cxn>
                <a:cxn ang="0">
                  <a:pos x="33" y="0"/>
                </a:cxn>
                <a:cxn ang="0">
                  <a:pos x="46" y="1"/>
                </a:cxn>
                <a:cxn ang="0">
                  <a:pos x="58" y="1"/>
                </a:cxn>
                <a:cxn ang="0">
                  <a:pos x="70" y="3"/>
                </a:cxn>
                <a:cxn ang="0">
                  <a:pos x="75" y="19"/>
                </a:cxn>
                <a:cxn ang="0">
                  <a:pos x="80" y="35"/>
                </a:cxn>
                <a:cxn ang="0">
                  <a:pos x="90" y="38"/>
                </a:cxn>
                <a:cxn ang="0">
                  <a:pos x="108" y="35"/>
                </a:cxn>
                <a:cxn ang="0">
                  <a:pos x="111" y="20"/>
                </a:cxn>
                <a:cxn ang="0">
                  <a:pos x="126" y="21"/>
                </a:cxn>
                <a:cxn ang="0">
                  <a:pos x="124" y="25"/>
                </a:cxn>
                <a:cxn ang="0">
                  <a:pos x="143" y="27"/>
                </a:cxn>
                <a:cxn ang="0">
                  <a:pos x="144" y="47"/>
                </a:cxn>
                <a:cxn ang="0">
                  <a:pos x="144" y="66"/>
                </a:cxn>
                <a:cxn ang="0">
                  <a:pos x="148" y="85"/>
                </a:cxn>
                <a:cxn ang="0">
                  <a:pos x="149" y="92"/>
                </a:cxn>
                <a:cxn ang="0">
                  <a:pos x="160" y="88"/>
                </a:cxn>
                <a:cxn ang="0">
                  <a:pos x="172" y="86"/>
                </a:cxn>
                <a:cxn ang="0">
                  <a:pos x="172" y="103"/>
                </a:cxn>
                <a:cxn ang="0">
                  <a:pos x="172" y="122"/>
                </a:cxn>
              </a:cxnLst>
              <a:rect l="0" t="0" r="r" b="b"/>
              <a:pathLst>
                <a:path w="172" h="208">
                  <a:moveTo>
                    <a:pt x="172" y="122"/>
                  </a:moveTo>
                  <a:lnTo>
                    <a:pt x="158" y="122"/>
                  </a:lnTo>
                  <a:lnTo>
                    <a:pt x="144" y="123"/>
                  </a:lnTo>
                  <a:lnTo>
                    <a:pt x="144" y="136"/>
                  </a:lnTo>
                  <a:lnTo>
                    <a:pt x="143" y="150"/>
                  </a:lnTo>
                  <a:lnTo>
                    <a:pt x="143" y="164"/>
                  </a:lnTo>
                  <a:lnTo>
                    <a:pt x="143" y="177"/>
                  </a:lnTo>
                  <a:lnTo>
                    <a:pt x="152" y="189"/>
                  </a:lnTo>
                  <a:lnTo>
                    <a:pt x="162" y="202"/>
                  </a:lnTo>
                  <a:lnTo>
                    <a:pt x="142" y="205"/>
                  </a:lnTo>
                  <a:lnTo>
                    <a:pt x="120" y="208"/>
                  </a:lnTo>
                  <a:lnTo>
                    <a:pt x="107" y="204"/>
                  </a:lnTo>
                  <a:lnTo>
                    <a:pt x="94" y="202"/>
                  </a:lnTo>
                  <a:lnTo>
                    <a:pt x="92" y="198"/>
                  </a:lnTo>
                  <a:lnTo>
                    <a:pt x="76" y="197"/>
                  </a:lnTo>
                  <a:lnTo>
                    <a:pt x="60" y="197"/>
                  </a:lnTo>
                  <a:lnTo>
                    <a:pt x="44" y="196"/>
                  </a:lnTo>
                  <a:lnTo>
                    <a:pt x="28" y="196"/>
                  </a:lnTo>
                  <a:lnTo>
                    <a:pt x="17" y="191"/>
                  </a:lnTo>
                  <a:lnTo>
                    <a:pt x="0" y="196"/>
                  </a:lnTo>
                  <a:lnTo>
                    <a:pt x="1" y="182"/>
                  </a:lnTo>
                  <a:lnTo>
                    <a:pt x="2" y="168"/>
                  </a:lnTo>
                  <a:lnTo>
                    <a:pt x="9" y="146"/>
                  </a:lnTo>
                  <a:lnTo>
                    <a:pt x="15" y="125"/>
                  </a:lnTo>
                  <a:lnTo>
                    <a:pt x="23" y="114"/>
                  </a:lnTo>
                  <a:lnTo>
                    <a:pt x="30" y="102"/>
                  </a:lnTo>
                  <a:lnTo>
                    <a:pt x="27" y="79"/>
                  </a:lnTo>
                  <a:lnTo>
                    <a:pt x="24" y="66"/>
                  </a:lnTo>
                  <a:lnTo>
                    <a:pt x="19" y="54"/>
                  </a:lnTo>
                  <a:lnTo>
                    <a:pt x="25" y="44"/>
                  </a:lnTo>
                  <a:lnTo>
                    <a:pt x="17" y="25"/>
                  </a:lnTo>
                  <a:lnTo>
                    <a:pt x="10" y="4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6" y="1"/>
                  </a:lnTo>
                  <a:lnTo>
                    <a:pt x="58" y="1"/>
                  </a:lnTo>
                  <a:lnTo>
                    <a:pt x="70" y="3"/>
                  </a:lnTo>
                  <a:lnTo>
                    <a:pt x="75" y="19"/>
                  </a:lnTo>
                  <a:lnTo>
                    <a:pt x="80" y="35"/>
                  </a:lnTo>
                  <a:lnTo>
                    <a:pt x="90" y="38"/>
                  </a:lnTo>
                  <a:lnTo>
                    <a:pt x="108" y="35"/>
                  </a:lnTo>
                  <a:lnTo>
                    <a:pt x="111" y="20"/>
                  </a:lnTo>
                  <a:lnTo>
                    <a:pt x="126" y="21"/>
                  </a:lnTo>
                  <a:lnTo>
                    <a:pt x="124" y="25"/>
                  </a:lnTo>
                  <a:lnTo>
                    <a:pt x="143" y="27"/>
                  </a:lnTo>
                  <a:lnTo>
                    <a:pt x="144" y="47"/>
                  </a:lnTo>
                  <a:lnTo>
                    <a:pt x="144" y="66"/>
                  </a:lnTo>
                  <a:lnTo>
                    <a:pt x="148" y="85"/>
                  </a:lnTo>
                  <a:lnTo>
                    <a:pt x="149" y="92"/>
                  </a:lnTo>
                  <a:lnTo>
                    <a:pt x="160" y="88"/>
                  </a:lnTo>
                  <a:lnTo>
                    <a:pt x="172" y="86"/>
                  </a:lnTo>
                  <a:lnTo>
                    <a:pt x="172" y="103"/>
                  </a:lnTo>
                  <a:lnTo>
                    <a:pt x="172" y="122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92" name="Freeform 255"/>
            <p:cNvSpPr>
              <a:spLocks/>
            </p:cNvSpPr>
            <p:nvPr/>
          </p:nvSpPr>
          <p:spPr bwMode="auto">
            <a:xfrm>
              <a:off x="1801709" y="3849624"/>
              <a:ext cx="27324" cy="38841"/>
            </a:xfrm>
            <a:custGeom>
              <a:avLst/>
              <a:gdLst/>
              <a:ahLst/>
              <a:cxnLst>
                <a:cxn ang="0">
                  <a:pos x="3" y="23"/>
                </a:cxn>
                <a:cxn ang="0">
                  <a:pos x="0" y="9"/>
                </a:cxn>
                <a:cxn ang="0">
                  <a:pos x="10" y="0"/>
                </a:cxn>
                <a:cxn ang="0">
                  <a:pos x="15" y="3"/>
                </a:cxn>
                <a:cxn ang="0">
                  <a:pos x="9" y="8"/>
                </a:cxn>
                <a:cxn ang="0">
                  <a:pos x="8" y="22"/>
                </a:cxn>
                <a:cxn ang="0">
                  <a:pos x="3" y="23"/>
                </a:cxn>
              </a:cxnLst>
              <a:rect l="0" t="0" r="r" b="b"/>
              <a:pathLst>
                <a:path w="15" h="23">
                  <a:moveTo>
                    <a:pt x="3" y="23"/>
                  </a:moveTo>
                  <a:lnTo>
                    <a:pt x="0" y="9"/>
                  </a:lnTo>
                  <a:lnTo>
                    <a:pt x="10" y="0"/>
                  </a:lnTo>
                  <a:lnTo>
                    <a:pt x="15" y="3"/>
                  </a:lnTo>
                  <a:lnTo>
                    <a:pt x="9" y="8"/>
                  </a:lnTo>
                  <a:lnTo>
                    <a:pt x="8" y="22"/>
                  </a:lnTo>
                  <a:lnTo>
                    <a:pt x="3" y="23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93" name="Freeform 258"/>
            <p:cNvSpPr>
              <a:spLocks/>
            </p:cNvSpPr>
            <p:nvPr/>
          </p:nvSpPr>
          <p:spPr bwMode="auto">
            <a:xfrm>
              <a:off x="1736131" y="3653923"/>
              <a:ext cx="51005" cy="38841"/>
            </a:xfrm>
            <a:custGeom>
              <a:avLst/>
              <a:gdLst/>
              <a:ahLst/>
              <a:cxnLst>
                <a:cxn ang="0">
                  <a:pos x="4" y="23"/>
                </a:cxn>
                <a:cxn ang="0">
                  <a:pos x="0" y="21"/>
                </a:cxn>
                <a:cxn ang="0">
                  <a:pos x="1" y="15"/>
                </a:cxn>
                <a:cxn ang="0">
                  <a:pos x="4" y="0"/>
                </a:cxn>
                <a:cxn ang="0">
                  <a:pos x="15" y="2"/>
                </a:cxn>
                <a:cxn ang="0">
                  <a:pos x="26" y="3"/>
                </a:cxn>
                <a:cxn ang="0">
                  <a:pos x="27" y="23"/>
                </a:cxn>
                <a:cxn ang="0">
                  <a:pos x="15" y="23"/>
                </a:cxn>
                <a:cxn ang="0">
                  <a:pos x="4" y="23"/>
                </a:cxn>
              </a:cxnLst>
              <a:rect l="0" t="0" r="r" b="b"/>
              <a:pathLst>
                <a:path w="27" h="23">
                  <a:moveTo>
                    <a:pt x="4" y="23"/>
                  </a:moveTo>
                  <a:lnTo>
                    <a:pt x="0" y="21"/>
                  </a:lnTo>
                  <a:lnTo>
                    <a:pt x="1" y="15"/>
                  </a:lnTo>
                  <a:lnTo>
                    <a:pt x="4" y="0"/>
                  </a:lnTo>
                  <a:lnTo>
                    <a:pt x="15" y="2"/>
                  </a:lnTo>
                  <a:lnTo>
                    <a:pt x="26" y="3"/>
                  </a:lnTo>
                  <a:lnTo>
                    <a:pt x="27" y="23"/>
                  </a:lnTo>
                  <a:lnTo>
                    <a:pt x="15" y="23"/>
                  </a:lnTo>
                  <a:lnTo>
                    <a:pt x="4" y="23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94" name="Freeform 259"/>
            <p:cNvSpPr>
              <a:spLocks/>
            </p:cNvSpPr>
            <p:nvPr/>
          </p:nvSpPr>
          <p:spPr bwMode="auto">
            <a:xfrm>
              <a:off x="1708807" y="3613588"/>
              <a:ext cx="10930" cy="14939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4" y="0"/>
                </a:cxn>
                <a:cxn ang="0">
                  <a:pos x="0" y="9"/>
                </a:cxn>
                <a:cxn ang="0">
                  <a:pos x="6" y="1"/>
                </a:cxn>
              </a:cxnLst>
              <a:rect l="0" t="0" r="r" b="b"/>
              <a:pathLst>
                <a:path w="6" h="9">
                  <a:moveTo>
                    <a:pt x="6" y="1"/>
                  </a:moveTo>
                  <a:lnTo>
                    <a:pt x="4" y="0"/>
                  </a:lnTo>
                  <a:lnTo>
                    <a:pt x="0" y="9"/>
                  </a:lnTo>
                  <a:lnTo>
                    <a:pt x="6" y="1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95" name="Freeform 260"/>
            <p:cNvSpPr>
              <a:spLocks/>
            </p:cNvSpPr>
            <p:nvPr/>
          </p:nvSpPr>
          <p:spPr bwMode="auto">
            <a:xfrm>
              <a:off x="1716093" y="3658405"/>
              <a:ext cx="153015" cy="177774"/>
            </a:xfrm>
            <a:custGeom>
              <a:avLst/>
              <a:gdLst/>
              <a:ahLst/>
              <a:cxnLst>
                <a:cxn ang="0">
                  <a:pos x="14" y="20"/>
                </a:cxn>
                <a:cxn ang="0">
                  <a:pos x="12" y="27"/>
                </a:cxn>
                <a:cxn ang="0">
                  <a:pos x="8" y="27"/>
                </a:cxn>
                <a:cxn ang="0">
                  <a:pos x="16" y="35"/>
                </a:cxn>
                <a:cxn ang="0">
                  <a:pos x="9" y="34"/>
                </a:cxn>
                <a:cxn ang="0">
                  <a:pos x="4" y="50"/>
                </a:cxn>
                <a:cxn ang="0">
                  <a:pos x="0" y="50"/>
                </a:cxn>
                <a:cxn ang="0">
                  <a:pos x="6" y="62"/>
                </a:cxn>
                <a:cxn ang="0">
                  <a:pos x="9" y="65"/>
                </a:cxn>
                <a:cxn ang="0">
                  <a:pos x="5" y="61"/>
                </a:cxn>
                <a:cxn ang="0">
                  <a:pos x="11" y="71"/>
                </a:cxn>
                <a:cxn ang="0">
                  <a:pos x="9" y="70"/>
                </a:cxn>
                <a:cxn ang="0">
                  <a:pos x="18" y="82"/>
                </a:cxn>
                <a:cxn ang="0">
                  <a:pos x="15" y="80"/>
                </a:cxn>
                <a:cxn ang="0">
                  <a:pos x="24" y="93"/>
                </a:cxn>
                <a:cxn ang="0">
                  <a:pos x="34" y="106"/>
                </a:cxn>
                <a:cxn ang="0">
                  <a:pos x="38" y="98"/>
                </a:cxn>
                <a:cxn ang="0">
                  <a:pos x="42" y="100"/>
                </a:cxn>
                <a:cxn ang="0">
                  <a:pos x="44" y="98"/>
                </a:cxn>
                <a:cxn ang="0">
                  <a:pos x="42" y="90"/>
                </a:cxn>
                <a:cxn ang="0">
                  <a:pos x="40" y="85"/>
                </a:cxn>
                <a:cxn ang="0">
                  <a:pos x="40" y="80"/>
                </a:cxn>
                <a:cxn ang="0">
                  <a:pos x="53" y="79"/>
                </a:cxn>
                <a:cxn ang="0">
                  <a:pos x="54" y="69"/>
                </a:cxn>
                <a:cxn ang="0">
                  <a:pos x="61" y="78"/>
                </a:cxn>
                <a:cxn ang="0">
                  <a:pos x="70" y="75"/>
                </a:cxn>
                <a:cxn ang="0">
                  <a:pos x="72" y="80"/>
                </a:cxn>
                <a:cxn ang="0">
                  <a:pos x="77" y="76"/>
                </a:cxn>
                <a:cxn ang="0">
                  <a:pos x="81" y="51"/>
                </a:cxn>
                <a:cxn ang="0">
                  <a:pos x="72" y="36"/>
                </a:cxn>
                <a:cxn ang="0">
                  <a:pos x="79" y="27"/>
                </a:cxn>
                <a:cxn ang="0">
                  <a:pos x="78" y="15"/>
                </a:cxn>
                <a:cxn ang="0">
                  <a:pos x="63" y="17"/>
                </a:cxn>
                <a:cxn ang="0">
                  <a:pos x="64" y="0"/>
                </a:cxn>
                <a:cxn ang="0">
                  <a:pos x="50" y="0"/>
                </a:cxn>
                <a:cxn ang="0">
                  <a:pos x="36" y="0"/>
                </a:cxn>
                <a:cxn ang="0">
                  <a:pos x="37" y="20"/>
                </a:cxn>
                <a:cxn ang="0">
                  <a:pos x="25" y="20"/>
                </a:cxn>
                <a:cxn ang="0">
                  <a:pos x="14" y="20"/>
                </a:cxn>
              </a:cxnLst>
              <a:rect l="0" t="0" r="r" b="b"/>
              <a:pathLst>
                <a:path w="81" h="106">
                  <a:moveTo>
                    <a:pt x="14" y="20"/>
                  </a:moveTo>
                  <a:lnTo>
                    <a:pt x="12" y="27"/>
                  </a:lnTo>
                  <a:lnTo>
                    <a:pt x="8" y="27"/>
                  </a:lnTo>
                  <a:lnTo>
                    <a:pt x="16" y="35"/>
                  </a:lnTo>
                  <a:lnTo>
                    <a:pt x="9" y="34"/>
                  </a:lnTo>
                  <a:lnTo>
                    <a:pt x="4" y="50"/>
                  </a:lnTo>
                  <a:lnTo>
                    <a:pt x="0" y="50"/>
                  </a:lnTo>
                  <a:lnTo>
                    <a:pt x="6" y="62"/>
                  </a:lnTo>
                  <a:lnTo>
                    <a:pt x="9" y="65"/>
                  </a:lnTo>
                  <a:lnTo>
                    <a:pt x="5" y="61"/>
                  </a:lnTo>
                  <a:lnTo>
                    <a:pt x="11" y="71"/>
                  </a:lnTo>
                  <a:lnTo>
                    <a:pt x="9" y="70"/>
                  </a:lnTo>
                  <a:lnTo>
                    <a:pt x="18" y="82"/>
                  </a:lnTo>
                  <a:lnTo>
                    <a:pt x="15" y="80"/>
                  </a:lnTo>
                  <a:lnTo>
                    <a:pt x="24" y="93"/>
                  </a:lnTo>
                  <a:lnTo>
                    <a:pt x="34" y="106"/>
                  </a:lnTo>
                  <a:lnTo>
                    <a:pt x="38" y="98"/>
                  </a:lnTo>
                  <a:lnTo>
                    <a:pt x="42" y="100"/>
                  </a:lnTo>
                  <a:lnTo>
                    <a:pt x="44" y="98"/>
                  </a:lnTo>
                  <a:lnTo>
                    <a:pt x="42" y="90"/>
                  </a:lnTo>
                  <a:lnTo>
                    <a:pt x="40" y="85"/>
                  </a:lnTo>
                  <a:lnTo>
                    <a:pt x="40" y="80"/>
                  </a:lnTo>
                  <a:lnTo>
                    <a:pt x="53" y="79"/>
                  </a:lnTo>
                  <a:lnTo>
                    <a:pt x="54" y="69"/>
                  </a:lnTo>
                  <a:lnTo>
                    <a:pt x="61" y="78"/>
                  </a:lnTo>
                  <a:lnTo>
                    <a:pt x="70" y="75"/>
                  </a:lnTo>
                  <a:lnTo>
                    <a:pt x="72" y="80"/>
                  </a:lnTo>
                  <a:lnTo>
                    <a:pt x="77" y="76"/>
                  </a:lnTo>
                  <a:lnTo>
                    <a:pt x="81" y="51"/>
                  </a:lnTo>
                  <a:lnTo>
                    <a:pt x="72" y="36"/>
                  </a:lnTo>
                  <a:lnTo>
                    <a:pt x="79" y="27"/>
                  </a:lnTo>
                  <a:lnTo>
                    <a:pt x="78" y="15"/>
                  </a:lnTo>
                  <a:lnTo>
                    <a:pt x="63" y="17"/>
                  </a:lnTo>
                  <a:lnTo>
                    <a:pt x="64" y="0"/>
                  </a:lnTo>
                  <a:lnTo>
                    <a:pt x="50" y="0"/>
                  </a:lnTo>
                  <a:lnTo>
                    <a:pt x="36" y="0"/>
                  </a:lnTo>
                  <a:lnTo>
                    <a:pt x="37" y="20"/>
                  </a:lnTo>
                  <a:lnTo>
                    <a:pt x="25" y="20"/>
                  </a:lnTo>
                  <a:lnTo>
                    <a:pt x="14" y="2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96" name="Freeform 262"/>
            <p:cNvSpPr>
              <a:spLocks/>
            </p:cNvSpPr>
            <p:nvPr/>
          </p:nvSpPr>
          <p:spPr bwMode="auto">
            <a:xfrm>
              <a:off x="1655980" y="3710691"/>
              <a:ext cx="7286" cy="11951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1" y="7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4" y="2"/>
                </a:cxn>
              </a:cxnLst>
              <a:rect l="0" t="0" r="r" b="b"/>
              <a:pathLst>
                <a:path w="4" h="7">
                  <a:moveTo>
                    <a:pt x="4" y="2"/>
                  </a:moveTo>
                  <a:lnTo>
                    <a:pt x="1" y="7"/>
                  </a:lnTo>
                  <a:lnTo>
                    <a:pt x="0" y="3"/>
                  </a:lnTo>
                  <a:lnTo>
                    <a:pt x="2" y="0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97" name="Freeform 263"/>
            <p:cNvSpPr>
              <a:spLocks/>
            </p:cNvSpPr>
            <p:nvPr/>
          </p:nvSpPr>
          <p:spPr bwMode="auto">
            <a:xfrm>
              <a:off x="1679661" y="3673344"/>
              <a:ext cx="3643" cy="298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98" name="Freeform 264"/>
            <p:cNvSpPr>
              <a:spLocks/>
            </p:cNvSpPr>
            <p:nvPr/>
          </p:nvSpPr>
          <p:spPr bwMode="auto">
            <a:xfrm>
              <a:off x="2264397" y="3751026"/>
              <a:ext cx="285993" cy="306249"/>
            </a:xfrm>
            <a:custGeom>
              <a:avLst/>
              <a:gdLst/>
              <a:ahLst/>
              <a:cxnLst>
                <a:cxn ang="0">
                  <a:pos x="116" y="40"/>
                </a:cxn>
                <a:cxn ang="0">
                  <a:pos x="115" y="33"/>
                </a:cxn>
                <a:cxn ang="0">
                  <a:pos x="102" y="25"/>
                </a:cxn>
                <a:cxn ang="0">
                  <a:pos x="89" y="17"/>
                </a:cxn>
                <a:cxn ang="0">
                  <a:pos x="76" y="8"/>
                </a:cxn>
                <a:cxn ang="0">
                  <a:pos x="63" y="0"/>
                </a:cxn>
                <a:cxn ang="0">
                  <a:pos x="51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5" y="1"/>
                </a:cxn>
                <a:cxn ang="0">
                  <a:pos x="20" y="22"/>
                </a:cxn>
                <a:cxn ang="0">
                  <a:pos x="16" y="24"/>
                </a:cxn>
                <a:cxn ang="0">
                  <a:pos x="16" y="32"/>
                </a:cxn>
                <a:cxn ang="0">
                  <a:pos x="19" y="38"/>
                </a:cxn>
                <a:cxn ang="0">
                  <a:pos x="12" y="49"/>
                </a:cxn>
                <a:cxn ang="0">
                  <a:pos x="3" y="59"/>
                </a:cxn>
                <a:cxn ang="0">
                  <a:pos x="0" y="59"/>
                </a:cxn>
                <a:cxn ang="0">
                  <a:pos x="0" y="72"/>
                </a:cxn>
                <a:cxn ang="0">
                  <a:pos x="1" y="84"/>
                </a:cxn>
                <a:cxn ang="0">
                  <a:pos x="5" y="98"/>
                </a:cxn>
                <a:cxn ang="0">
                  <a:pos x="12" y="111"/>
                </a:cxn>
                <a:cxn ang="0">
                  <a:pos x="17" y="123"/>
                </a:cxn>
                <a:cxn ang="0">
                  <a:pos x="18" y="126"/>
                </a:cxn>
                <a:cxn ang="0">
                  <a:pos x="33" y="135"/>
                </a:cxn>
                <a:cxn ang="0">
                  <a:pos x="47" y="143"/>
                </a:cxn>
                <a:cxn ang="0">
                  <a:pos x="62" y="146"/>
                </a:cxn>
                <a:cxn ang="0">
                  <a:pos x="68" y="149"/>
                </a:cxn>
                <a:cxn ang="0">
                  <a:pos x="71" y="168"/>
                </a:cxn>
                <a:cxn ang="0">
                  <a:pos x="75" y="181"/>
                </a:cxn>
                <a:cxn ang="0">
                  <a:pos x="81" y="181"/>
                </a:cxn>
                <a:cxn ang="0">
                  <a:pos x="89" y="179"/>
                </a:cxn>
                <a:cxn ang="0">
                  <a:pos x="105" y="183"/>
                </a:cxn>
                <a:cxn ang="0">
                  <a:pos x="116" y="178"/>
                </a:cxn>
                <a:cxn ang="0">
                  <a:pos x="123" y="178"/>
                </a:cxn>
                <a:cxn ang="0">
                  <a:pos x="137" y="170"/>
                </a:cxn>
                <a:cxn ang="0">
                  <a:pos x="152" y="162"/>
                </a:cxn>
                <a:cxn ang="0">
                  <a:pos x="143" y="152"/>
                </a:cxn>
                <a:cxn ang="0">
                  <a:pos x="139" y="135"/>
                </a:cxn>
                <a:cxn ang="0">
                  <a:pos x="138" y="123"/>
                </a:cxn>
                <a:cxn ang="0">
                  <a:pos x="137" y="117"/>
                </a:cxn>
                <a:cxn ang="0">
                  <a:pos x="139" y="101"/>
                </a:cxn>
                <a:cxn ang="0">
                  <a:pos x="131" y="86"/>
                </a:cxn>
                <a:cxn ang="0">
                  <a:pos x="137" y="62"/>
                </a:cxn>
                <a:cxn ang="0">
                  <a:pos x="127" y="51"/>
                </a:cxn>
                <a:cxn ang="0">
                  <a:pos x="116" y="40"/>
                </a:cxn>
              </a:cxnLst>
              <a:rect l="0" t="0" r="r" b="b"/>
              <a:pathLst>
                <a:path w="152" h="183">
                  <a:moveTo>
                    <a:pt x="116" y="40"/>
                  </a:moveTo>
                  <a:lnTo>
                    <a:pt x="115" y="33"/>
                  </a:lnTo>
                  <a:lnTo>
                    <a:pt x="102" y="25"/>
                  </a:lnTo>
                  <a:lnTo>
                    <a:pt x="89" y="17"/>
                  </a:lnTo>
                  <a:lnTo>
                    <a:pt x="76" y="8"/>
                  </a:lnTo>
                  <a:lnTo>
                    <a:pt x="63" y="0"/>
                  </a:lnTo>
                  <a:lnTo>
                    <a:pt x="51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5" y="1"/>
                  </a:lnTo>
                  <a:lnTo>
                    <a:pt x="20" y="22"/>
                  </a:lnTo>
                  <a:lnTo>
                    <a:pt x="16" y="24"/>
                  </a:lnTo>
                  <a:lnTo>
                    <a:pt x="16" y="32"/>
                  </a:lnTo>
                  <a:lnTo>
                    <a:pt x="19" y="38"/>
                  </a:lnTo>
                  <a:lnTo>
                    <a:pt x="12" y="49"/>
                  </a:lnTo>
                  <a:lnTo>
                    <a:pt x="3" y="59"/>
                  </a:lnTo>
                  <a:lnTo>
                    <a:pt x="0" y="59"/>
                  </a:lnTo>
                  <a:lnTo>
                    <a:pt x="0" y="72"/>
                  </a:lnTo>
                  <a:lnTo>
                    <a:pt x="1" y="84"/>
                  </a:lnTo>
                  <a:lnTo>
                    <a:pt x="5" y="98"/>
                  </a:lnTo>
                  <a:lnTo>
                    <a:pt x="12" y="111"/>
                  </a:lnTo>
                  <a:lnTo>
                    <a:pt x="17" y="123"/>
                  </a:lnTo>
                  <a:lnTo>
                    <a:pt x="18" y="126"/>
                  </a:lnTo>
                  <a:lnTo>
                    <a:pt x="33" y="135"/>
                  </a:lnTo>
                  <a:lnTo>
                    <a:pt x="47" y="143"/>
                  </a:lnTo>
                  <a:lnTo>
                    <a:pt x="62" y="146"/>
                  </a:lnTo>
                  <a:lnTo>
                    <a:pt x="68" y="149"/>
                  </a:lnTo>
                  <a:lnTo>
                    <a:pt x="71" y="168"/>
                  </a:lnTo>
                  <a:lnTo>
                    <a:pt x="75" y="181"/>
                  </a:lnTo>
                  <a:lnTo>
                    <a:pt x="81" y="181"/>
                  </a:lnTo>
                  <a:lnTo>
                    <a:pt x="89" y="179"/>
                  </a:lnTo>
                  <a:lnTo>
                    <a:pt x="105" y="183"/>
                  </a:lnTo>
                  <a:lnTo>
                    <a:pt x="116" y="178"/>
                  </a:lnTo>
                  <a:lnTo>
                    <a:pt x="123" y="178"/>
                  </a:lnTo>
                  <a:lnTo>
                    <a:pt x="137" y="170"/>
                  </a:lnTo>
                  <a:lnTo>
                    <a:pt x="152" y="162"/>
                  </a:lnTo>
                  <a:lnTo>
                    <a:pt x="143" y="152"/>
                  </a:lnTo>
                  <a:lnTo>
                    <a:pt x="139" y="135"/>
                  </a:lnTo>
                  <a:lnTo>
                    <a:pt x="138" y="123"/>
                  </a:lnTo>
                  <a:lnTo>
                    <a:pt x="137" y="117"/>
                  </a:lnTo>
                  <a:lnTo>
                    <a:pt x="139" y="101"/>
                  </a:lnTo>
                  <a:lnTo>
                    <a:pt x="131" y="86"/>
                  </a:lnTo>
                  <a:lnTo>
                    <a:pt x="137" y="62"/>
                  </a:lnTo>
                  <a:lnTo>
                    <a:pt x="127" y="51"/>
                  </a:lnTo>
                  <a:lnTo>
                    <a:pt x="116" y="4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99" name="Freeform 265"/>
            <p:cNvSpPr>
              <a:spLocks/>
            </p:cNvSpPr>
            <p:nvPr/>
          </p:nvSpPr>
          <p:spPr bwMode="auto">
            <a:xfrm>
              <a:off x="2521244" y="3888465"/>
              <a:ext cx="10930" cy="19421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6" y="12"/>
                </a:cxn>
              </a:cxnLst>
              <a:rect l="0" t="0" r="r" b="b"/>
              <a:pathLst>
                <a:path w="6" h="12">
                  <a:moveTo>
                    <a:pt x="6" y="12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6" y="12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00" name="Freeform 266"/>
            <p:cNvSpPr>
              <a:spLocks/>
            </p:cNvSpPr>
            <p:nvPr/>
          </p:nvSpPr>
          <p:spPr bwMode="auto">
            <a:xfrm>
              <a:off x="2268041" y="3601637"/>
              <a:ext cx="142085" cy="161341"/>
            </a:xfrm>
            <a:custGeom>
              <a:avLst/>
              <a:gdLst/>
              <a:ahLst/>
              <a:cxnLst>
                <a:cxn ang="0">
                  <a:pos x="68" y="12"/>
                </a:cxn>
                <a:cxn ang="0">
                  <a:pos x="62" y="0"/>
                </a:cxn>
                <a:cxn ang="0">
                  <a:pos x="55" y="7"/>
                </a:cxn>
                <a:cxn ang="0">
                  <a:pos x="40" y="7"/>
                </a:cxn>
                <a:cxn ang="0">
                  <a:pos x="33" y="10"/>
                </a:cxn>
                <a:cxn ang="0">
                  <a:pos x="30" y="8"/>
                </a:cxn>
                <a:cxn ang="0">
                  <a:pos x="19" y="8"/>
                </a:cxn>
                <a:cxn ang="0">
                  <a:pos x="18" y="11"/>
                </a:cxn>
                <a:cxn ang="0">
                  <a:pos x="17" y="26"/>
                </a:cxn>
                <a:cxn ang="0">
                  <a:pos x="25" y="34"/>
                </a:cxn>
                <a:cxn ang="0">
                  <a:pos x="15" y="46"/>
                </a:cxn>
                <a:cxn ang="0">
                  <a:pos x="7" y="56"/>
                </a:cxn>
                <a:cxn ang="0">
                  <a:pos x="3" y="76"/>
                </a:cxn>
                <a:cxn ang="0">
                  <a:pos x="0" y="96"/>
                </a:cxn>
                <a:cxn ang="0">
                  <a:pos x="4" y="96"/>
                </a:cxn>
                <a:cxn ang="0">
                  <a:pos x="13" y="90"/>
                </a:cxn>
                <a:cxn ang="0">
                  <a:pos x="25" y="90"/>
                </a:cxn>
                <a:cxn ang="0">
                  <a:pos x="37" y="89"/>
                </a:cxn>
                <a:cxn ang="0">
                  <a:pos x="49" y="89"/>
                </a:cxn>
                <a:cxn ang="0">
                  <a:pos x="61" y="89"/>
                </a:cxn>
                <a:cxn ang="0">
                  <a:pos x="61" y="70"/>
                </a:cxn>
                <a:cxn ang="0">
                  <a:pos x="71" y="53"/>
                </a:cxn>
                <a:cxn ang="0">
                  <a:pos x="76" y="39"/>
                </a:cxn>
                <a:cxn ang="0">
                  <a:pos x="72" y="26"/>
                </a:cxn>
                <a:cxn ang="0">
                  <a:pos x="68" y="12"/>
                </a:cxn>
              </a:cxnLst>
              <a:rect l="0" t="0" r="r" b="b"/>
              <a:pathLst>
                <a:path w="76" h="96">
                  <a:moveTo>
                    <a:pt x="68" y="12"/>
                  </a:moveTo>
                  <a:lnTo>
                    <a:pt x="62" y="0"/>
                  </a:lnTo>
                  <a:lnTo>
                    <a:pt x="55" y="7"/>
                  </a:lnTo>
                  <a:lnTo>
                    <a:pt x="40" y="7"/>
                  </a:lnTo>
                  <a:lnTo>
                    <a:pt x="33" y="10"/>
                  </a:lnTo>
                  <a:lnTo>
                    <a:pt x="30" y="8"/>
                  </a:lnTo>
                  <a:lnTo>
                    <a:pt x="19" y="8"/>
                  </a:lnTo>
                  <a:lnTo>
                    <a:pt x="18" y="11"/>
                  </a:lnTo>
                  <a:lnTo>
                    <a:pt x="17" y="26"/>
                  </a:lnTo>
                  <a:lnTo>
                    <a:pt x="25" y="34"/>
                  </a:lnTo>
                  <a:lnTo>
                    <a:pt x="15" y="46"/>
                  </a:lnTo>
                  <a:lnTo>
                    <a:pt x="7" y="56"/>
                  </a:lnTo>
                  <a:lnTo>
                    <a:pt x="3" y="76"/>
                  </a:lnTo>
                  <a:lnTo>
                    <a:pt x="0" y="96"/>
                  </a:lnTo>
                  <a:lnTo>
                    <a:pt x="4" y="96"/>
                  </a:lnTo>
                  <a:lnTo>
                    <a:pt x="13" y="90"/>
                  </a:lnTo>
                  <a:lnTo>
                    <a:pt x="25" y="90"/>
                  </a:lnTo>
                  <a:lnTo>
                    <a:pt x="37" y="89"/>
                  </a:lnTo>
                  <a:lnTo>
                    <a:pt x="49" y="89"/>
                  </a:lnTo>
                  <a:lnTo>
                    <a:pt x="61" y="89"/>
                  </a:lnTo>
                  <a:lnTo>
                    <a:pt x="61" y="70"/>
                  </a:lnTo>
                  <a:lnTo>
                    <a:pt x="71" y="53"/>
                  </a:lnTo>
                  <a:lnTo>
                    <a:pt x="76" y="39"/>
                  </a:lnTo>
                  <a:lnTo>
                    <a:pt x="72" y="26"/>
                  </a:lnTo>
                  <a:lnTo>
                    <a:pt x="68" y="12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01" name="Freeform 267"/>
            <p:cNvSpPr>
              <a:spLocks/>
            </p:cNvSpPr>
            <p:nvPr/>
          </p:nvSpPr>
          <p:spPr bwMode="auto">
            <a:xfrm>
              <a:off x="1807174" y="3570265"/>
              <a:ext cx="508229" cy="536309"/>
            </a:xfrm>
            <a:custGeom>
              <a:avLst/>
              <a:gdLst/>
              <a:ahLst/>
              <a:cxnLst>
                <a:cxn ang="0">
                  <a:pos x="239" y="126"/>
                </a:cxn>
                <a:cxn ang="0">
                  <a:pos x="237" y="138"/>
                </a:cxn>
                <a:cxn ang="0">
                  <a:pos x="239" y="153"/>
                </a:cxn>
                <a:cxn ang="0">
                  <a:pos x="242" y="180"/>
                </a:cxn>
                <a:cxn ang="0">
                  <a:pos x="247" y="206"/>
                </a:cxn>
                <a:cxn ang="0">
                  <a:pos x="259" y="231"/>
                </a:cxn>
                <a:cxn ang="0">
                  <a:pos x="233" y="238"/>
                </a:cxn>
                <a:cxn ang="0">
                  <a:pos x="229" y="264"/>
                </a:cxn>
                <a:cxn ang="0">
                  <a:pos x="227" y="294"/>
                </a:cxn>
                <a:cxn ang="0">
                  <a:pos x="244" y="299"/>
                </a:cxn>
                <a:cxn ang="0">
                  <a:pos x="239" y="320"/>
                </a:cxn>
                <a:cxn ang="0">
                  <a:pos x="222" y="302"/>
                </a:cxn>
                <a:cxn ang="0">
                  <a:pos x="207" y="290"/>
                </a:cxn>
                <a:cxn ang="0">
                  <a:pos x="182" y="289"/>
                </a:cxn>
                <a:cxn ang="0">
                  <a:pos x="169" y="285"/>
                </a:cxn>
                <a:cxn ang="0">
                  <a:pos x="152" y="279"/>
                </a:cxn>
                <a:cxn ang="0">
                  <a:pos x="140" y="276"/>
                </a:cxn>
                <a:cxn ang="0">
                  <a:pos x="136" y="238"/>
                </a:cxn>
                <a:cxn ang="0">
                  <a:pos x="116" y="216"/>
                </a:cxn>
                <a:cxn ang="0">
                  <a:pos x="103" y="211"/>
                </a:cxn>
                <a:cxn ang="0">
                  <a:pos x="82" y="229"/>
                </a:cxn>
                <a:cxn ang="0">
                  <a:pos x="67" y="210"/>
                </a:cxn>
                <a:cxn ang="0">
                  <a:pos x="50" y="192"/>
                </a:cxn>
                <a:cxn ang="0">
                  <a:pos x="25" y="191"/>
                </a:cxn>
                <a:cxn ang="0">
                  <a:pos x="3" y="192"/>
                </a:cxn>
                <a:cxn ang="0">
                  <a:pos x="5" y="189"/>
                </a:cxn>
                <a:cxn ang="0">
                  <a:pos x="12" y="170"/>
                </a:cxn>
                <a:cxn ang="0">
                  <a:pos x="24" y="167"/>
                </a:cxn>
                <a:cxn ang="0">
                  <a:pos x="34" y="174"/>
                </a:cxn>
                <a:cxn ang="0">
                  <a:pos x="55" y="152"/>
                </a:cxn>
                <a:cxn ang="0">
                  <a:pos x="59" y="125"/>
                </a:cxn>
                <a:cxn ang="0">
                  <a:pos x="78" y="97"/>
                </a:cxn>
                <a:cxn ang="0">
                  <a:pos x="82" y="71"/>
                </a:cxn>
                <a:cxn ang="0">
                  <a:pos x="86" y="45"/>
                </a:cxn>
                <a:cxn ang="0">
                  <a:pos x="90" y="18"/>
                </a:cxn>
                <a:cxn ang="0">
                  <a:pos x="115" y="12"/>
                </a:cxn>
                <a:cxn ang="0">
                  <a:pos x="142" y="20"/>
                </a:cxn>
                <a:cxn ang="0">
                  <a:pos x="155" y="11"/>
                </a:cxn>
                <a:cxn ang="0">
                  <a:pos x="180" y="5"/>
                </a:cxn>
                <a:cxn ang="0">
                  <a:pos x="196" y="1"/>
                </a:cxn>
                <a:cxn ang="0">
                  <a:pos x="214" y="5"/>
                </a:cxn>
                <a:cxn ang="0">
                  <a:pos x="229" y="15"/>
                </a:cxn>
                <a:cxn ang="0">
                  <a:pos x="242" y="11"/>
                </a:cxn>
                <a:cxn ang="0">
                  <a:pos x="262" y="30"/>
                </a:cxn>
                <a:cxn ang="0">
                  <a:pos x="269" y="53"/>
                </a:cxn>
                <a:cxn ang="0">
                  <a:pos x="251" y="75"/>
                </a:cxn>
                <a:cxn ang="0">
                  <a:pos x="244" y="115"/>
                </a:cxn>
              </a:cxnLst>
              <a:rect l="0" t="0" r="r" b="b"/>
              <a:pathLst>
                <a:path w="269" h="321">
                  <a:moveTo>
                    <a:pt x="244" y="115"/>
                  </a:moveTo>
                  <a:lnTo>
                    <a:pt x="239" y="126"/>
                  </a:lnTo>
                  <a:lnTo>
                    <a:pt x="236" y="137"/>
                  </a:lnTo>
                  <a:lnTo>
                    <a:pt x="237" y="138"/>
                  </a:lnTo>
                  <a:lnTo>
                    <a:pt x="237" y="139"/>
                  </a:lnTo>
                  <a:lnTo>
                    <a:pt x="239" y="153"/>
                  </a:lnTo>
                  <a:lnTo>
                    <a:pt x="242" y="167"/>
                  </a:lnTo>
                  <a:lnTo>
                    <a:pt x="242" y="180"/>
                  </a:lnTo>
                  <a:lnTo>
                    <a:pt x="243" y="192"/>
                  </a:lnTo>
                  <a:lnTo>
                    <a:pt x="247" y="206"/>
                  </a:lnTo>
                  <a:lnTo>
                    <a:pt x="254" y="219"/>
                  </a:lnTo>
                  <a:lnTo>
                    <a:pt x="259" y="231"/>
                  </a:lnTo>
                  <a:lnTo>
                    <a:pt x="246" y="234"/>
                  </a:lnTo>
                  <a:lnTo>
                    <a:pt x="233" y="238"/>
                  </a:lnTo>
                  <a:lnTo>
                    <a:pt x="226" y="250"/>
                  </a:lnTo>
                  <a:lnTo>
                    <a:pt x="229" y="264"/>
                  </a:lnTo>
                  <a:lnTo>
                    <a:pt x="228" y="279"/>
                  </a:lnTo>
                  <a:lnTo>
                    <a:pt x="227" y="294"/>
                  </a:lnTo>
                  <a:lnTo>
                    <a:pt x="240" y="305"/>
                  </a:lnTo>
                  <a:lnTo>
                    <a:pt x="244" y="299"/>
                  </a:lnTo>
                  <a:lnTo>
                    <a:pt x="242" y="321"/>
                  </a:lnTo>
                  <a:lnTo>
                    <a:pt x="239" y="320"/>
                  </a:lnTo>
                  <a:lnTo>
                    <a:pt x="232" y="320"/>
                  </a:lnTo>
                  <a:lnTo>
                    <a:pt x="222" y="302"/>
                  </a:lnTo>
                  <a:lnTo>
                    <a:pt x="212" y="297"/>
                  </a:lnTo>
                  <a:lnTo>
                    <a:pt x="207" y="290"/>
                  </a:lnTo>
                  <a:lnTo>
                    <a:pt x="201" y="297"/>
                  </a:lnTo>
                  <a:lnTo>
                    <a:pt x="182" y="289"/>
                  </a:lnTo>
                  <a:lnTo>
                    <a:pt x="181" y="284"/>
                  </a:lnTo>
                  <a:lnTo>
                    <a:pt x="169" y="285"/>
                  </a:lnTo>
                  <a:lnTo>
                    <a:pt x="164" y="277"/>
                  </a:lnTo>
                  <a:lnTo>
                    <a:pt x="152" y="279"/>
                  </a:lnTo>
                  <a:lnTo>
                    <a:pt x="141" y="283"/>
                  </a:lnTo>
                  <a:lnTo>
                    <a:pt x="140" y="276"/>
                  </a:lnTo>
                  <a:lnTo>
                    <a:pt x="136" y="257"/>
                  </a:lnTo>
                  <a:lnTo>
                    <a:pt x="136" y="238"/>
                  </a:lnTo>
                  <a:lnTo>
                    <a:pt x="135" y="218"/>
                  </a:lnTo>
                  <a:lnTo>
                    <a:pt x="116" y="216"/>
                  </a:lnTo>
                  <a:lnTo>
                    <a:pt x="118" y="212"/>
                  </a:lnTo>
                  <a:lnTo>
                    <a:pt x="103" y="211"/>
                  </a:lnTo>
                  <a:lnTo>
                    <a:pt x="100" y="226"/>
                  </a:lnTo>
                  <a:lnTo>
                    <a:pt x="82" y="229"/>
                  </a:lnTo>
                  <a:lnTo>
                    <a:pt x="72" y="226"/>
                  </a:lnTo>
                  <a:lnTo>
                    <a:pt x="67" y="210"/>
                  </a:lnTo>
                  <a:lnTo>
                    <a:pt x="62" y="194"/>
                  </a:lnTo>
                  <a:lnTo>
                    <a:pt x="50" y="192"/>
                  </a:lnTo>
                  <a:lnTo>
                    <a:pt x="38" y="192"/>
                  </a:lnTo>
                  <a:lnTo>
                    <a:pt x="25" y="191"/>
                  </a:lnTo>
                  <a:lnTo>
                    <a:pt x="13" y="191"/>
                  </a:lnTo>
                  <a:lnTo>
                    <a:pt x="3" y="192"/>
                  </a:lnTo>
                  <a:lnTo>
                    <a:pt x="0" y="190"/>
                  </a:lnTo>
                  <a:lnTo>
                    <a:pt x="5" y="189"/>
                  </a:lnTo>
                  <a:lnTo>
                    <a:pt x="6" y="175"/>
                  </a:lnTo>
                  <a:lnTo>
                    <a:pt x="12" y="170"/>
                  </a:lnTo>
                  <a:lnTo>
                    <a:pt x="20" y="173"/>
                  </a:lnTo>
                  <a:lnTo>
                    <a:pt x="24" y="167"/>
                  </a:lnTo>
                  <a:lnTo>
                    <a:pt x="32" y="167"/>
                  </a:lnTo>
                  <a:lnTo>
                    <a:pt x="34" y="174"/>
                  </a:lnTo>
                  <a:lnTo>
                    <a:pt x="45" y="163"/>
                  </a:lnTo>
                  <a:lnTo>
                    <a:pt x="55" y="152"/>
                  </a:lnTo>
                  <a:lnTo>
                    <a:pt x="56" y="138"/>
                  </a:lnTo>
                  <a:lnTo>
                    <a:pt x="59" y="125"/>
                  </a:lnTo>
                  <a:lnTo>
                    <a:pt x="68" y="111"/>
                  </a:lnTo>
                  <a:lnTo>
                    <a:pt x="78" y="97"/>
                  </a:lnTo>
                  <a:lnTo>
                    <a:pt x="80" y="85"/>
                  </a:lnTo>
                  <a:lnTo>
                    <a:pt x="82" y="71"/>
                  </a:lnTo>
                  <a:lnTo>
                    <a:pt x="84" y="58"/>
                  </a:lnTo>
                  <a:lnTo>
                    <a:pt x="86" y="45"/>
                  </a:lnTo>
                  <a:lnTo>
                    <a:pt x="91" y="30"/>
                  </a:lnTo>
                  <a:lnTo>
                    <a:pt x="90" y="18"/>
                  </a:lnTo>
                  <a:lnTo>
                    <a:pt x="101" y="2"/>
                  </a:lnTo>
                  <a:lnTo>
                    <a:pt x="115" y="12"/>
                  </a:lnTo>
                  <a:lnTo>
                    <a:pt x="129" y="15"/>
                  </a:lnTo>
                  <a:lnTo>
                    <a:pt x="142" y="20"/>
                  </a:lnTo>
                  <a:lnTo>
                    <a:pt x="149" y="9"/>
                  </a:lnTo>
                  <a:lnTo>
                    <a:pt x="155" y="11"/>
                  </a:lnTo>
                  <a:lnTo>
                    <a:pt x="169" y="5"/>
                  </a:lnTo>
                  <a:lnTo>
                    <a:pt x="180" y="5"/>
                  </a:lnTo>
                  <a:lnTo>
                    <a:pt x="184" y="0"/>
                  </a:lnTo>
                  <a:lnTo>
                    <a:pt x="196" y="1"/>
                  </a:lnTo>
                  <a:lnTo>
                    <a:pt x="207" y="2"/>
                  </a:lnTo>
                  <a:lnTo>
                    <a:pt x="214" y="5"/>
                  </a:lnTo>
                  <a:lnTo>
                    <a:pt x="217" y="8"/>
                  </a:lnTo>
                  <a:lnTo>
                    <a:pt x="229" y="15"/>
                  </a:lnTo>
                  <a:lnTo>
                    <a:pt x="237" y="14"/>
                  </a:lnTo>
                  <a:lnTo>
                    <a:pt x="242" y="11"/>
                  </a:lnTo>
                  <a:lnTo>
                    <a:pt x="253" y="21"/>
                  </a:lnTo>
                  <a:lnTo>
                    <a:pt x="262" y="30"/>
                  </a:lnTo>
                  <a:lnTo>
                    <a:pt x="261" y="45"/>
                  </a:lnTo>
                  <a:lnTo>
                    <a:pt x="269" y="53"/>
                  </a:lnTo>
                  <a:lnTo>
                    <a:pt x="259" y="65"/>
                  </a:lnTo>
                  <a:lnTo>
                    <a:pt x="251" y="75"/>
                  </a:lnTo>
                  <a:lnTo>
                    <a:pt x="247" y="95"/>
                  </a:lnTo>
                  <a:lnTo>
                    <a:pt x="244" y="115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02" name="Freeform 268"/>
            <p:cNvSpPr>
              <a:spLocks/>
            </p:cNvSpPr>
            <p:nvPr/>
          </p:nvSpPr>
          <p:spPr bwMode="auto">
            <a:xfrm>
              <a:off x="2062199" y="3957184"/>
              <a:ext cx="309673" cy="283841"/>
            </a:xfrm>
            <a:custGeom>
              <a:avLst/>
              <a:gdLst/>
              <a:ahLst/>
              <a:cxnLst>
                <a:cxn ang="0">
                  <a:pos x="29" y="82"/>
                </a:cxn>
                <a:cxn ang="0">
                  <a:pos x="15" y="82"/>
                </a:cxn>
                <a:cxn ang="0">
                  <a:pos x="1" y="83"/>
                </a:cxn>
                <a:cxn ang="0">
                  <a:pos x="1" y="96"/>
                </a:cxn>
                <a:cxn ang="0">
                  <a:pos x="0" y="110"/>
                </a:cxn>
                <a:cxn ang="0">
                  <a:pos x="0" y="124"/>
                </a:cxn>
                <a:cxn ang="0">
                  <a:pos x="0" y="137"/>
                </a:cxn>
                <a:cxn ang="0">
                  <a:pos x="9" y="149"/>
                </a:cxn>
                <a:cxn ang="0">
                  <a:pos x="19" y="162"/>
                </a:cxn>
                <a:cxn ang="0">
                  <a:pos x="29" y="159"/>
                </a:cxn>
                <a:cxn ang="0">
                  <a:pos x="44" y="165"/>
                </a:cxn>
                <a:cxn ang="0">
                  <a:pos x="63" y="170"/>
                </a:cxn>
                <a:cxn ang="0">
                  <a:pos x="77" y="157"/>
                </a:cxn>
                <a:cxn ang="0">
                  <a:pos x="91" y="143"/>
                </a:cxn>
                <a:cxn ang="0">
                  <a:pos x="95" y="134"/>
                </a:cxn>
                <a:cxn ang="0">
                  <a:pos x="106" y="130"/>
                </a:cxn>
                <a:cxn ang="0">
                  <a:pos x="117" y="128"/>
                </a:cxn>
                <a:cxn ang="0">
                  <a:pos x="114" y="119"/>
                </a:cxn>
                <a:cxn ang="0">
                  <a:pos x="124" y="114"/>
                </a:cxn>
                <a:cxn ang="0">
                  <a:pos x="135" y="110"/>
                </a:cxn>
                <a:cxn ang="0">
                  <a:pos x="146" y="105"/>
                </a:cxn>
                <a:cxn ang="0">
                  <a:pos x="156" y="100"/>
                </a:cxn>
                <a:cxn ang="0">
                  <a:pos x="150" y="92"/>
                </a:cxn>
                <a:cxn ang="0">
                  <a:pos x="157" y="76"/>
                </a:cxn>
                <a:cxn ang="0">
                  <a:pos x="160" y="71"/>
                </a:cxn>
                <a:cxn ang="0">
                  <a:pos x="161" y="59"/>
                </a:cxn>
                <a:cxn ang="0">
                  <a:pos x="161" y="45"/>
                </a:cxn>
                <a:cxn ang="0">
                  <a:pos x="164" y="39"/>
                </a:cxn>
                <a:cxn ang="0">
                  <a:pos x="155" y="25"/>
                </a:cxn>
                <a:cxn ang="0">
                  <a:pos x="154" y="20"/>
                </a:cxn>
                <a:cxn ang="0">
                  <a:pos x="140" y="12"/>
                </a:cxn>
                <a:cxn ang="0">
                  <a:pos x="125" y="3"/>
                </a:cxn>
                <a:cxn ang="0">
                  <a:pos x="124" y="0"/>
                </a:cxn>
                <a:cxn ang="0">
                  <a:pos x="111" y="3"/>
                </a:cxn>
                <a:cxn ang="0">
                  <a:pos x="98" y="7"/>
                </a:cxn>
                <a:cxn ang="0">
                  <a:pos x="91" y="19"/>
                </a:cxn>
                <a:cxn ang="0">
                  <a:pos x="94" y="33"/>
                </a:cxn>
                <a:cxn ang="0">
                  <a:pos x="93" y="48"/>
                </a:cxn>
                <a:cxn ang="0">
                  <a:pos x="92" y="63"/>
                </a:cxn>
                <a:cxn ang="0">
                  <a:pos x="105" y="74"/>
                </a:cxn>
                <a:cxn ang="0">
                  <a:pos x="109" y="68"/>
                </a:cxn>
                <a:cxn ang="0">
                  <a:pos x="107" y="90"/>
                </a:cxn>
                <a:cxn ang="0">
                  <a:pos x="104" y="89"/>
                </a:cxn>
                <a:cxn ang="0">
                  <a:pos x="97" y="89"/>
                </a:cxn>
                <a:cxn ang="0">
                  <a:pos x="87" y="71"/>
                </a:cxn>
                <a:cxn ang="0">
                  <a:pos x="77" y="66"/>
                </a:cxn>
                <a:cxn ang="0">
                  <a:pos x="72" y="59"/>
                </a:cxn>
                <a:cxn ang="0">
                  <a:pos x="66" y="66"/>
                </a:cxn>
                <a:cxn ang="0">
                  <a:pos x="47" y="58"/>
                </a:cxn>
                <a:cxn ang="0">
                  <a:pos x="46" y="53"/>
                </a:cxn>
                <a:cxn ang="0">
                  <a:pos x="34" y="54"/>
                </a:cxn>
                <a:cxn ang="0">
                  <a:pos x="29" y="46"/>
                </a:cxn>
                <a:cxn ang="0">
                  <a:pos x="29" y="63"/>
                </a:cxn>
                <a:cxn ang="0">
                  <a:pos x="29" y="82"/>
                </a:cxn>
              </a:cxnLst>
              <a:rect l="0" t="0" r="r" b="b"/>
              <a:pathLst>
                <a:path w="164" h="170">
                  <a:moveTo>
                    <a:pt x="29" y="82"/>
                  </a:moveTo>
                  <a:lnTo>
                    <a:pt x="15" y="82"/>
                  </a:lnTo>
                  <a:lnTo>
                    <a:pt x="1" y="83"/>
                  </a:lnTo>
                  <a:lnTo>
                    <a:pt x="1" y="96"/>
                  </a:lnTo>
                  <a:lnTo>
                    <a:pt x="0" y="110"/>
                  </a:lnTo>
                  <a:lnTo>
                    <a:pt x="0" y="124"/>
                  </a:lnTo>
                  <a:lnTo>
                    <a:pt x="0" y="137"/>
                  </a:lnTo>
                  <a:lnTo>
                    <a:pt x="9" y="149"/>
                  </a:lnTo>
                  <a:lnTo>
                    <a:pt x="19" y="162"/>
                  </a:lnTo>
                  <a:lnTo>
                    <a:pt x="29" y="159"/>
                  </a:lnTo>
                  <a:lnTo>
                    <a:pt x="44" y="165"/>
                  </a:lnTo>
                  <a:lnTo>
                    <a:pt x="63" y="170"/>
                  </a:lnTo>
                  <a:lnTo>
                    <a:pt x="77" y="157"/>
                  </a:lnTo>
                  <a:lnTo>
                    <a:pt x="91" y="143"/>
                  </a:lnTo>
                  <a:lnTo>
                    <a:pt x="95" y="134"/>
                  </a:lnTo>
                  <a:lnTo>
                    <a:pt x="106" y="130"/>
                  </a:lnTo>
                  <a:lnTo>
                    <a:pt x="117" y="128"/>
                  </a:lnTo>
                  <a:lnTo>
                    <a:pt x="114" y="119"/>
                  </a:lnTo>
                  <a:lnTo>
                    <a:pt x="124" y="114"/>
                  </a:lnTo>
                  <a:lnTo>
                    <a:pt x="135" y="110"/>
                  </a:lnTo>
                  <a:lnTo>
                    <a:pt x="146" y="105"/>
                  </a:lnTo>
                  <a:lnTo>
                    <a:pt x="156" y="100"/>
                  </a:lnTo>
                  <a:lnTo>
                    <a:pt x="150" y="92"/>
                  </a:lnTo>
                  <a:lnTo>
                    <a:pt x="157" y="76"/>
                  </a:lnTo>
                  <a:lnTo>
                    <a:pt x="160" y="71"/>
                  </a:lnTo>
                  <a:lnTo>
                    <a:pt x="161" y="59"/>
                  </a:lnTo>
                  <a:lnTo>
                    <a:pt x="161" y="45"/>
                  </a:lnTo>
                  <a:lnTo>
                    <a:pt x="164" y="39"/>
                  </a:lnTo>
                  <a:lnTo>
                    <a:pt x="155" y="25"/>
                  </a:lnTo>
                  <a:lnTo>
                    <a:pt x="154" y="20"/>
                  </a:lnTo>
                  <a:lnTo>
                    <a:pt x="140" y="12"/>
                  </a:lnTo>
                  <a:lnTo>
                    <a:pt x="125" y="3"/>
                  </a:lnTo>
                  <a:lnTo>
                    <a:pt x="124" y="0"/>
                  </a:lnTo>
                  <a:lnTo>
                    <a:pt x="111" y="3"/>
                  </a:lnTo>
                  <a:lnTo>
                    <a:pt x="98" y="7"/>
                  </a:lnTo>
                  <a:lnTo>
                    <a:pt x="91" y="19"/>
                  </a:lnTo>
                  <a:lnTo>
                    <a:pt x="94" y="33"/>
                  </a:lnTo>
                  <a:lnTo>
                    <a:pt x="93" y="48"/>
                  </a:lnTo>
                  <a:lnTo>
                    <a:pt x="92" y="63"/>
                  </a:lnTo>
                  <a:lnTo>
                    <a:pt x="105" y="74"/>
                  </a:lnTo>
                  <a:lnTo>
                    <a:pt x="109" y="68"/>
                  </a:lnTo>
                  <a:lnTo>
                    <a:pt x="107" y="90"/>
                  </a:lnTo>
                  <a:lnTo>
                    <a:pt x="104" y="89"/>
                  </a:lnTo>
                  <a:lnTo>
                    <a:pt x="97" y="89"/>
                  </a:lnTo>
                  <a:lnTo>
                    <a:pt x="87" y="71"/>
                  </a:lnTo>
                  <a:lnTo>
                    <a:pt x="77" y="66"/>
                  </a:lnTo>
                  <a:lnTo>
                    <a:pt x="72" y="59"/>
                  </a:lnTo>
                  <a:lnTo>
                    <a:pt x="66" y="66"/>
                  </a:lnTo>
                  <a:lnTo>
                    <a:pt x="47" y="58"/>
                  </a:lnTo>
                  <a:lnTo>
                    <a:pt x="46" y="53"/>
                  </a:lnTo>
                  <a:lnTo>
                    <a:pt x="34" y="54"/>
                  </a:lnTo>
                  <a:lnTo>
                    <a:pt x="29" y="46"/>
                  </a:lnTo>
                  <a:lnTo>
                    <a:pt x="29" y="63"/>
                  </a:lnTo>
                  <a:lnTo>
                    <a:pt x="29" y="82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03" name="Freeform 269"/>
            <p:cNvSpPr>
              <a:spLocks/>
            </p:cNvSpPr>
            <p:nvPr/>
          </p:nvSpPr>
          <p:spPr bwMode="auto">
            <a:xfrm>
              <a:off x="2144171" y="4170812"/>
              <a:ext cx="200377" cy="194207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49" y="108"/>
                </a:cxn>
                <a:cxn ang="0">
                  <a:pos x="37" y="102"/>
                </a:cxn>
                <a:cxn ang="0">
                  <a:pos x="32" y="87"/>
                </a:cxn>
                <a:cxn ang="0">
                  <a:pos x="29" y="82"/>
                </a:cxn>
                <a:cxn ang="0">
                  <a:pos x="26" y="79"/>
                </a:cxn>
                <a:cxn ang="0">
                  <a:pos x="16" y="71"/>
                </a:cxn>
                <a:cxn ang="0">
                  <a:pos x="8" y="53"/>
                </a:cxn>
                <a:cxn ang="0">
                  <a:pos x="0" y="37"/>
                </a:cxn>
                <a:cxn ang="0">
                  <a:pos x="19" y="42"/>
                </a:cxn>
                <a:cxn ang="0">
                  <a:pos x="33" y="29"/>
                </a:cxn>
                <a:cxn ang="0">
                  <a:pos x="47" y="15"/>
                </a:cxn>
                <a:cxn ang="0">
                  <a:pos x="51" y="6"/>
                </a:cxn>
                <a:cxn ang="0">
                  <a:pos x="62" y="2"/>
                </a:cxn>
                <a:cxn ang="0">
                  <a:pos x="73" y="0"/>
                </a:cxn>
                <a:cxn ang="0">
                  <a:pos x="73" y="6"/>
                </a:cxn>
                <a:cxn ang="0">
                  <a:pos x="79" y="6"/>
                </a:cxn>
                <a:cxn ang="0">
                  <a:pos x="93" y="12"/>
                </a:cxn>
                <a:cxn ang="0">
                  <a:pos x="106" y="19"/>
                </a:cxn>
                <a:cxn ang="0">
                  <a:pos x="106" y="40"/>
                </a:cxn>
                <a:cxn ang="0">
                  <a:pos x="104" y="53"/>
                </a:cxn>
                <a:cxn ang="0">
                  <a:pos x="105" y="70"/>
                </a:cxn>
                <a:cxn ang="0">
                  <a:pos x="100" y="85"/>
                </a:cxn>
                <a:cxn ang="0">
                  <a:pos x="97" y="97"/>
                </a:cxn>
                <a:cxn ang="0">
                  <a:pos x="89" y="107"/>
                </a:cxn>
                <a:cxn ang="0">
                  <a:pos x="80" y="116"/>
                </a:cxn>
                <a:cxn ang="0">
                  <a:pos x="66" y="114"/>
                </a:cxn>
                <a:cxn ang="0">
                  <a:pos x="53" y="112"/>
                </a:cxn>
                <a:cxn ang="0">
                  <a:pos x="52" y="111"/>
                </a:cxn>
              </a:cxnLst>
              <a:rect l="0" t="0" r="r" b="b"/>
              <a:pathLst>
                <a:path w="106" h="116">
                  <a:moveTo>
                    <a:pt x="52" y="111"/>
                  </a:moveTo>
                  <a:lnTo>
                    <a:pt x="49" y="108"/>
                  </a:lnTo>
                  <a:lnTo>
                    <a:pt x="37" y="102"/>
                  </a:lnTo>
                  <a:lnTo>
                    <a:pt x="32" y="87"/>
                  </a:lnTo>
                  <a:lnTo>
                    <a:pt x="29" y="82"/>
                  </a:lnTo>
                  <a:lnTo>
                    <a:pt x="26" y="79"/>
                  </a:lnTo>
                  <a:lnTo>
                    <a:pt x="16" y="71"/>
                  </a:lnTo>
                  <a:lnTo>
                    <a:pt x="8" y="53"/>
                  </a:lnTo>
                  <a:lnTo>
                    <a:pt x="0" y="37"/>
                  </a:lnTo>
                  <a:lnTo>
                    <a:pt x="19" y="42"/>
                  </a:lnTo>
                  <a:lnTo>
                    <a:pt x="33" y="29"/>
                  </a:lnTo>
                  <a:lnTo>
                    <a:pt x="47" y="15"/>
                  </a:lnTo>
                  <a:lnTo>
                    <a:pt x="51" y="6"/>
                  </a:lnTo>
                  <a:lnTo>
                    <a:pt x="62" y="2"/>
                  </a:lnTo>
                  <a:lnTo>
                    <a:pt x="73" y="0"/>
                  </a:lnTo>
                  <a:lnTo>
                    <a:pt x="73" y="6"/>
                  </a:lnTo>
                  <a:lnTo>
                    <a:pt x="79" y="6"/>
                  </a:lnTo>
                  <a:lnTo>
                    <a:pt x="93" y="12"/>
                  </a:lnTo>
                  <a:lnTo>
                    <a:pt x="106" y="19"/>
                  </a:lnTo>
                  <a:lnTo>
                    <a:pt x="106" y="40"/>
                  </a:lnTo>
                  <a:lnTo>
                    <a:pt x="104" y="53"/>
                  </a:lnTo>
                  <a:lnTo>
                    <a:pt x="105" y="70"/>
                  </a:lnTo>
                  <a:lnTo>
                    <a:pt x="100" y="85"/>
                  </a:lnTo>
                  <a:lnTo>
                    <a:pt x="97" y="97"/>
                  </a:lnTo>
                  <a:lnTo>
                    <a:pt x="89" y="107"/>
                  </a:lnTo>
                  <a:lnTo>
                    <a:pt x="80" y="116"/>
                  </a:lnTo>
                  <a:lnTo>
                    <a:pt x="66" y="114"/>
                  </a:lnTo>
                  <a:lnTo>
                    <a:pt x="53" y="112"/>
                  </a:lnTo>
                  <a:lnTo>
                    <a:pt x="52" y="111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04" name="Freeform 302"/>
            <p:cNvSpPr>
              <a:spLocks/>
            </p:cNvSpPr>
            <p:nvPr/>
          </p:nvSpPr>
          <p:spPr bwMode="auto">
            <a:xfrm>
              <a:off x="3289963" y="2203549"/>
              <a:ext cx="1347990" cy="941155"/>
            </a:xfrm>
            <a:custGeom>
              <a:avLst/>
              <a:gdLst/>
              <a:ahLst/>
              <a:cxnLst>
                <a:cxn ang="0">
                  <a:pos x="280" y="429"/>
                </a:cxn>
                <a:cxn ang="0">
                  <a:pos x="222" y="431"/>
                </a:cxn>
                <a:cxn ang="0">
                  <a:pos x="176" y="408"/>
                </a:cxn>
                <a:cxn ang="0">
                  <a:pos x="135" y="392"/>
                </a:cxn>
                <a:cxn ang="0">
                  <a:pos x="101" y="352"/>
                </a:cxn>
                <a:cxn ang="0">
                  <a:pos x="91" y="320"/>
                </a:cxn>
                <a:cxn ang="0">
                  <a:pos x="75" y="304"/>
                </a:cxn>
                <a:cxn ang="0">
                  <a:pos x="21" y="275"/>
                </a:cxn>
                <a:cxn ang="0">
                  <a:pos x="19" y="250"/>
                </a:cxn>
                <a:cxn ang="0">
                  <a:pos x="19" y="216"/>
                </a:cxn>
                <a:cxn ang="0">
                  <a:pos x="69" y="187"/>
                </a:cxn>
                <a:cxn ang="0">
                  <a:pos x="58" y="146"/>
                </a:cxn>
                <a:cxn ang="0">
                  <a:pos x="75" y="117"/>
                </a:cxn>
                <a:cxn ang="0">
                  <a:pos x="105" y="83"/>
                </a:cxn>
                <a:cxn ang="0">
                  <a:pos x="145" y="91"/>
                </a:cxn>
                <a:cxn ang="0">
                  <a:pos x="197" y="137"/>
                </a:cxn>
                <a:cxn ang="0">
                  <a:pos x="272" y="178"/>
                </a:cxn>
                <a:cxn ang="0">
                  <a:pos x="348" y="187"/>
                </a:cxn>
                <a:cxn ang="0">
                  <a:pos x="408" y="186"/>
                </a:cxn>
                <a:cxn ang="0">
                  <a:pos x="453" y="153"/>
                </a:cxn>
                <a:cxn ang="0">
                  <a:pos x="497" y="121"/>
                </a:cxn>
                <a:cxn ang="0">
                  <a:pos x="496" y="95"/>
                </a:cxn>
                <a:cxn ang="0">
                  <a:pos x="470" y="72"/>
                </a:cxn>
                <a:cxn ang="0">
                  <a:pos x="490" y="19"/>
                </a:cxn>
                <a:cxn ang="0">
                  <a:pos x="516" y="0"/>
                </a:cxn>
                <a:cxn ang="0">
                  <a:pos x="598" y="57"/>
                </a:cxn>
                <a:cxn ang="0">
                  <a:pos x="683" y="92"/>
                </a:cxn>
                <a:cxn ang="0">
                  <a:pos x="698" y="136"/>
                </a:cxn>
                <a:cxn ang="0">
                  <a:pos x="711" y="183"/>
                </a:cxn>
                <a:cxn ang="0">
                  <a:pos x="688" y="201"/>
                </a:cxn>
                <a:cxn ang="0">
                  <a:pos x="645" y="227"/>
                </a:cxn>
                <a:cxn ang="0">
                  <a:pos x="617" y="231"/>
                </a:cxn>
                <a:cxn ang="0">
                  <a:pos x="590" y="234"/>
                </a:cxn>
                <a:cxn ang="0">
                  <a:pos x="604" y="272"/>
                </a:cxn>
                <a:cxn ang="0">
                  <a:pos x="650" y="279"/>
                </a:cxn>
                <a:cxn ang="0">
                  <a:pos x="623" y="314"/>
                </a:cxn>
                <a:cxn ang="0">
                  <a:pos x="654" y="360"/>
                </a:cxn>
                <a:cxn ang="0">
                  <a:pos x="664" y="392"/>
                </a:cxn>
                <a:cxn ang="0">
                  <a:pos x="689" y="404"/>
                </a:cxn>
                <a:cxn ang="0">
                  <a:pos x="685" y="418"/>
                </a:cxn>
                <a:cxn ang="0">
                  <a:pos x="679" y="443"/>
                </a:cxn>
                <a:cxn ang="0">
                  <a:pos x="667" y="464"/>
                </a:cxn>
                <a:cxn ang="0">
                  <a:pos x="667" y="481"/>
                </a:cxn>
                <a:cxn ang="0">
                  <a:pos x="657" y="495"/>
                </a:cxn>
                <a:cxn ang="0">
                  <a:pos x="630" y="518"/>
                </a:cxn>
                <a:cxn ang="0">
                  <a:pos x="614" y="524"/>
                </a:cxn>
                <a:cxn ang="0">
                  <a:pos x="601" y="530"/>
                </a:cxn>
                <a:cxn ang="0">
                  <a:pos x="586" y="533"/>
                </a:cxn>
                <a:cxn ang="0">
                  <a:pos x="563" y="545"/>
                </a:cxn>
                <a:cxn ang="0">
                  <a:pos x="550" y="540"/>
                </a:cxn>
                <a:cxn ang="0">
                  <a:pos x="529" y="541"/>
                </a:cxn>
                <a:cxn ang="0">
                  <a:pos x="484" y="511"/>
                </a:cxn>
                <a:cxn ang="0">
                  <a:pos x="459" y="523"/>
                </a:cxn>
                <a:cxn ang="0">
                  <a:pos x="443" y="547"/>
                </a:cxn>
                <a:cxn ang="0">
                  <a:pos x="414" y="532"/>
                </a:cxn>
                <a:cxn ang="0">
                  <a:pos x="394" y="497"/>
                </a:cxn>
                <a:cxn ang="0">
                  <a:pos x="387" y="465"/>
                </a:cxn>
                <a:cxn ang="0">
                  <a:pos x="362" y="426"/>
                </a:cxn>
                <a:cxn ang="0">
                  <a:pos x="338" y="407"/>
                </a:cxn>
              </a:cxnLst>
              <a:rect l="0" t="0" r="r" b="b"/>
              <a:pathLst>
                <a:path w="714" h="562">
                  <a:moveTo>
                    <a:pt x="318" y="409"/>
                  </a:moveTo>
                  <a:lnTo>
                    <a:pt x="309" y="420"/>
                  </a:lnTo>
                  <a:lnTo>
                    <a:pt x="299" y="429"/>
                  </a:lnTo>
                  <a:lnTo>
                    <a:pt x="286" y="435"/>
                  </a:lnTo>
                  <a:lnTo>
                    <a:pt x="280" y="429"/>
                  </a:lnTo>
                  <a:lnTo>
                    <a:pt x="259" y="426"/>
                  </a:lnTo>
                  <a:lnTo>
                    <a:pt x="251" y="442"/>
                  </a:lnTo>
                  <a:lnTo>
                    <a:pt x="244" y="428"/>
                  </a:lnTo>
                  <a:lnTo>
                    <a:pt x="238" y="432"/>
                  </a:lnTo>
                  <a:lnTo>
                    <a:pt x="222" y="431"/>
                  </a:lnTo>
                  <a:lnTo>
                    <a:pt x="210" y="429"/>
                  </a:lnTo>
                  <a:lnTo>
                    <a:pt x="195" y="423"/>
                  </a:lnTo>
                  <a:lnTo>
                    <a:pt x="193" y="420"/>
                  </a:lnTo>
                  <a:lnTo>
                    <a:pt x="181" y="414"/>
                  </a:lnTo>
                  <a:lnTo>
                    <a:pt x="176" y="408"/>
                  </a:lnTo>
                  <a:lnTo>
                    <a:pt x="170" y="410"/>
                  </a:lnTo>
                  <a:lnTo>
                    <a:pt x="153" y="395"/>
                  </a:lnTo>
                  <a:lnTo>
                    <a:pt x="141" y="388"/>
                  </a:lnTo>
                  <a:lnTo>
                    <a:pt x="136" y="394"/>
                  </a:lnTo>
                  <a:lnTo>
                    <a:pt x="135" y="392"/>
                  </a:lnTo>
                  <a:lnTo>
                    <a:pt x="122" y="382"/>
                  </a:lnTo>
                  <a:lnTo>
                    <a:pt x="105" y="372"/>
                  </a:lnTo>
                  <a:lnTo>
                    <a:pt x="98" y="370"/>
                  </a:lnTo>
                  <a:lnTo>
                    <a:pt x="92" y="351"/>
                  </a:lnTo>
                  <a:lnTo>
                    <a:pt x="101" y="352"/>
                  </a:lnTo>
                  <a:lnTo>
                    <a:pt x="103" y="347"/>
                  </a:lnTo>
                  <a:lnTo>
                    <a:pt x="94" y="334"/>
                  </a:lnTo>
                  <a:lnTo>
                    <a:pt x="94" y="327"/>
                  </a:lnTo>
                  <a:lnTo>
                    <a:pt x="93" y="322"/>
                  </a:lnTo>
                  <a:lnTo>
                    <a:pt x="91" y="320"/>
                  </a:lnTo>
                  <a:lnTo>
                    <a:pt x="88" y="316"/>
                  </a:lnTo>
                  <a:lnTo>
                    <a:pt x="88" y="312"/>
                  </a:lnTo>
                  <a:lnTo>
                    <a:pt x="86" y="307"/>
                  </a:lnTo>
                  <a:lnTo>
                    <a:pt x="81" y="306"/>
                  </a:lnTo>
                  <a:lnTo>
                    <a:pt x="75" y="304"/>
                  </a:lnTo>
                  <a:lnTo>
                    <a:pt x="71" y="301"/>
                  </a:lnTo>
                  <a:lnTo>
                    <a:pt x="53" y="296"/>
                  </a:lnTo>
                  <a:lnTo>
                    <a:pt x="43" y="291"/>
                  </a:lnTo>
                  <a:lnTo>
                    <a:pt x="37" y="279"/>
                  </a:lnTo>
                  <a:lnTo>
                    <a:pt x="21" y="275"/>
                  </a:lnTo>
                  <a:lnTo>
                    <a:pt x="21" y="271"/>
                  </a:lnTo>
                  <a:lnTo>
                    <a:pt x="24" y="271"/>
                  </a:lnTo>
                  <a:lnTo>
                    <a:pt x="26" y="271"/>
                  </a:lnTo>
                  <a:lnTo>
                    <a:pt x="27" y="270"/>
                  </a:lnTo>
                  <a:lnTo>
                    <a:pt x="19" y="250"/>
                  </a:lnTo>
                  <a:lnTo>
                    <a:pt x="6" y="249"/>
                  </a:lnTo>
                  <a:lnTo>
                    <a:pt x="0" y="235"/>
                  </a:lnTo>
                  <a:lnTo>
                    <a:pt x="4" y="223"/>
                  </a:lnTo>
                  <a:lnTo>
                    <a:pt x="14" y="217"/>
                  </a:lnTo>
                  <a:lnTo>
                    <a:pt x="19" y="216"/>
                  </a:lnTo>
                  <a:lnTo>
                    <a:pt x="28" y="218"/>
                  </a:lnTo>
                  <a:lnTo>
                    <a:pt x="36" y="208"/>
                  </a:lnTo>
                  <a:lnTo>
                    <a:pt x="49" y="203"/>
                  </a:lnTo>
                  <a:lnTo>
                    <a:pt x="60" y="195"/>
                  </a:lnTo>
                  <a:lnTo>
                    <a:pt x="69" y="187"/>
                  </a:lnTo>
                  <a:lnTo>
                    <a:pt x="66" y="178"/>
                  </a:lnTo>
                  <a:lnTo>
                    <a:pt x="68" y="175"/>
                  </a:lnTo>
                  <a:lnTo>
                    <a:pt x="68" y="172"/>
                  </a:lnTo>
                  <a:lnTo>
                    <a:pt x="63" y="159"/>
                  </a:lnTo>
                  <a:lnTo>
                    <a:pt x="58" y="146"/>
                  </a:lnTo>
                  <a:lnTo>
                    <a:pt x="49" y="142"/>
                  </a:lnTo>
                  <a:lnTo>
                    <a:pt x="64" y="136"/>
                  </a:lnTo>
                  <a:lnTo>
                    <a:pt x="81" y="137"/>
                  </a:lnTo>
                  <a:lnTo>
                    <a:pt x="76" y="131"/>
                  </a:lnTo>
                  <a:lnTo>
                    <a:pt x="75" y="117"/>
                  </a:lnTo>
                  <a:lnTo>
                    <a:pt x="74" y="102"/>
                  </a:lnTo>
                  <a:lnTo>
                    <a:pt x="94" y="107"/>
                  </a:lnTo>
                  <a:lnTo>
                    <a:pt x="105" y="105"/>
                  </a:lnTo>
                  <a:lnTo>
                    <a:pt x="100" y="87"/>
                  </a:lnTo>
                  <a:lnTo>
                    <a:pt x="105" y="83"/>
                  </a:lnTo>
                  <a:lnTo>
                    <a:pt x="110" y="71"/>
                  </a:lnTo>
                  <a:lnTo>
                    <a:pt x="120" y="70"/>
                  </a:lnTo>
                  <a:lnTo>
                    <a:pt x="121" y="72"/>
                  </a:lnTo>
                  <a:lnTo>
                    <a:pt x="126" y="78"/>
                  </a:lnTo>
                  <a:lnTo>
                    <a:pt x="145" y="91"/>
                  </a:lnTo>
                  <a:lnTo>
                    <a:pt x="154" y="93"/>
                  </a:lnTo>
                  <a:lnTo>
                    <a:pt x="174" y="107"/>
                  </a:lnTo>
                  <a:lnTo>
                    <a:pt x="178" y="121"/>
                  </a:lnTo>
                  <a:lnTo>
                    <a:pt x="182" y="135"/>
                  </a:lnTo>
                  <a:lnTo>
                    <a:pt x="197" y="137"/>
                  </a:lnTo>
                  <a:lnTo>
                    <a:pt x="212" y="139"/>
                  </a:lnTo>
                  <a:lnTo>
                    <a:pt x="230" y="146"/>
                  </a:lnTo>
                  <a:lnTo>
                    <a:pt x="249" y="152"/>
                  </a:lnTo>
                  <a:lnTo>
                    <a:pt x="260" y="165"/>
                  </a:lnTo>
                  <a:lnTo>
                    <a:pt x="272" y="178"/>
                  </a:lnTo>
                  <a:lnTo>
                    <a:pt x="289" y="179"/>
                  </a:lnTo>
                  <a:lnTo>
                    <a:pt x="308" y="180"/>
                  </a:lnTo>
                  <a:lnTo>
                    <a:pt x="325" y="181"/>
                  </a:lnTo>
                  <a:lnTo>
                    <a:pt x="343" y="182"/>
                  </a:lnTo>
                  <a:lnTo>
                    <a:pt x="348" y="187"/>
                  </a:lnTo>
                  <a:lnTo>
                    <a:pt x="363" y="190"/>
                  </a:lnTo>
                  <a:lnTo>
                    <a:pt x="379" y="194"/>
                  </a:lnTo>
                  <a:lnTo>
                    <a:pt x="390" y="198"/>
                  </a:lnTo>
                  <a:lnTo>
                    <a:pt x="399" y="193"/>
                  </a:lnTo>
                  <a:lnTo>
                    <a:pt x="408" y="186"/>
                  </a:lnTo>
                  <a:lnTo>
                    <a:pt x="423" y="184"/>
                  </a:lnTo>
                  <a:lnTo>
                    <a:pt x="438" y="183"/>
                  </a:lnTo>
                  <a:lnTo>
                    <a:pt x="450" y="173"/>
                  </a:lnTo>
                  <a:lnTo>
                    <a:pt x="462" y="162"/>
                  </a:lnTo>
                  <a:lnTo>
                    <a:pt x="453" y="153"/>
                  </a:lnTo>
                  <a:lnTo>
                    <a:pt x="451" y="138"/>
                  </a:lnTo>
                  <a:lnTo>
                    <a:pt x="470" y="143"/>
                  </a:lnTo>
                  <a:lnTo>
                    <a:pt x="481" y="136"/>
                  </a:lnTo>
                  <a:lnTo>
                    <a:pt x="495" y="132"/>
                  </a:lnTo>
                  <a:lnTo>
                    <a:pt x="497" y="121"/>
                  </a:lnTo>
                  <a:lnTo>
                    <a:pt x="511" y="113"/>
                  </a:lnTo>
                  <a:lnTo>
                    <a:pt x="534" y="113"/>
                  </a:lnTo>
                  <a:lnTo>
                    <a:pt x="531" y="105"/>
                  </a:lnTo>
                  <a:lnTo>
                    <a:pt x="503" y="88"/>
                  </a:lnTo>
                  <a:lnTo>
                    <a:pt x="496" y="95"/>
                  </a:lnTo>
                  <a:lnTo>
                    <a:pt x="491" y="93"/>
                  </a:lnTo>
                  <a:lnTo>
                    <a:pt x="478" y="93"/>
                  </a:lnTo>
                  <a:lnTo>
                    <a:pt x="467" y="86"/>
                  </a:lnTo>
                  <a:lnTo>
                    <a:pt x="471" y="85"/>
                  </a:lnTo>
                  <a:lnTo>
                    <a:pt x="470" y="72"/>
                  </a:lnTo>
                  <a:lnTo>
                    <a:pt x="467" y="58"/>
                  </a:lnTo>
                  <a:lnTo>
                    <a:pt x="486" y="63"/>
                  </a:lnTo>
                  <a:lnTo>
                    <a:pt x="494" y="51"/>
                  </a:lnTo>
                  <a:lnTo>
                    <a:pt x="491" y="40"/>
                  </a:lnTo>
                  <a:lnTo>
                    <a:pt x="490" y="19"/>
                  </a:lnTo>
                  <a:lnTo>
                    <a:pt x="481" y="13"/>
                  </a:lnTo>
                  <a:lnTo>
                    <a:pt x="475" y="11"/>
                  </a:lnTo>
                  <a:lnTo>
                    <a:pt x="485" y="2"/>
                  </a:lnTo>
                  <a:lnTo>
                    <a:pt x="501" y="0"/>
                  </a:lnTo>
                  <a:lnTo>
                    <a:pt x="516" y="0"/>
                  </a:lnTo>
                  <a:lnTo>
                    <a:pt x="548" y="11"/>
                  </a:lnTo>
                  <a:lnTo>
                    <a:pt x="560" y="22"/>
                  </a:lnTo>
                  <a:lnTo>
                    <a:pt x="573" y="34"/>
                  </a:lnTo>
                  <a:lnTo>
                    <a:pt x="585" y="46"/>
                  </a:lnTo>
                  <a:lnTo>
                    <a:pt x="598" y="57"/>
                  </a:lnTo>
                  <a:lnTo>
                    <a:pt x="612" y="64"/>
                  </a:lnTo>
                  <a:lnTo>
                    <a:pt x="635" y="70"/>
                  </a:lnTo>
                  <a:lnTo>
                    <a:pt x="648" y="76"/>
                  </a:lnTo>
                  <a:lnTo>
                    <a:pt x="664" y="94"/>
                  </a:lnTo>
                  <a:lnTo>
                    <a:pt x="683" y="92"/>
                  </a:lnTo>
                  <a:lnTo>
                    <a:pt x="702" y="85"/>
                  </a:lnTo>
                  <a:lnTo>
                    <a:pt x="710" y="99"/>
                  </a:lnTo>
                  <a:lnTo>
                    <a:pt x="712" y="118"/>
                  </a:lnTo>
                  <a:lnTo>
                    <a:pt x="714" y="139"/>
                  </a:lnTo>
                  <a:lnTo>
                    <a:pt x="698" y="136"/>
                  </a:lnTo>
                  <a:lnTo>
                    <a:pt x="696" y="145"/>
                  </a:lnTo>
                  <a:lnTo>
                    <a:pt x="704" y="160"/>
                  </a:lnTo>
                  <a:lnTo>
                    <a:pt x="713" y="175"/>
                  </a:lnTo>
                  <a:lnTo>
                    <a:pt x="708" y="179"/>
                  </a:lnTo>
                  <a:lnTo>
                    <a:pt x="711" y="183"/>
                  </a:lnTo>
                  <a:lnTo>
                    <a:pt x="696" y="174"/>
                  </a:lnTo>
                  <a:lnTo>
                    <a:pt x="696" y="183"/>
                  </a:lnTo>
                  <a:lnTo>
                    <a:pt x="687" y="190"/>
                  </a:lnTo>
                  <a:lnTo>
                    <a:pt x="683" y="191"/>
                  </a:lnTo>
                  <a:lnTo>
                    <a:pt x="688" y="201"/>
                  </a:lnTo>
                  <a:lnTo>
                    <a:pt x="672" y="196"/>
                  </a:lnTo>
                  <a:lnTo>
                    <a:pt x="667" y="200"/>
                  </a:lnTo>
                  <a:lnTo>
                    <a:pt x="659" y="213"/>
                  </a:lnTo>
                  <a:lnTo>
                    <a:pt x="652" y="223"/>
                  </a:lnTo>
                  <a:lnTo>
                    <a:pt x="645" y="227"/>
                  </a:lnTo>
                  <a:lnTo>
                    <a:pt x="637" y="233"/>
                  </a:lnTo>
                  <a:lnTo>
                    <a:pt x="629" y="240"/>
                  </a:lnTo>
                  <a:lnTo>
                    <a:pt x="619" y="245"/>
                  </a:lnTo>
                  <a:lnTo>
                    <a:pt x="625" y="235"/>
                  </a:lnTo>
                  <a:lnTo>
                    <a:pt x="617" y="231"/>
                  </a:lnTo>
                  <a:lnTo>
                    <a:pt x="619" y="215"/>
                  </a:lnTo>
                  <a:lnTo>
                    <a:pt x="611" y="210"/>
                  </a:lnTo>
                  <a:lnTo>
                    <a:pt x="603" y="212"/>
                  </a:lnTo>
                  <a:lnTo>
                    <a:pt x="597" y="223"/>
                  </a:lnTo>
                  <a:lnTo>
                    <a:pt x="590" y="234"/>
                  </a:lnTo>
                  <a:lnTo>
                    <a:pt x="581" y="240"/>
                  </a:lnTo>
                  <a:lnTo>
                    <a:pt x="574" y="241"/>
                  </a:lnTo>
                  <a:lnTo>
                    <a:pt x="578" y="253"/>
                  </a:lnTo>
                  <a:lnTo>
                    <a:pt x="596" y="259"/>
                  </a:lnTo>
                  <a:lnTo>
                    <a:pt x="604" y="272"/>
                  </a:lnTo>
                  <a:lnTo>
                    <a:pt x="613" y="270"/>
                  </a:lnTo>
                  <a:lnTo>
                    <a:pt x="624" y="262"/>
                  </a:lnTo>
                  <a:lnTo>
                    <a:pt x="641" y="269"/>
                  </a:lnTo>
                  <a:lnTo>
                    <a:pt x="649" y="270"/>
                  </a:lnTo>
                  <a:lnTo>
                    <a:pt x="650" y="279"/>
                  </a:lnTo>
                  <a:lnTo>
                    <a:pt x="642" y="278"/>
                  </a:lnTo>
                  <a:lnTo>
                    <a:pt x="633" y="284"/>
                  </a:lnTo>
                  <a:lnTo>
                    <a:pt x="628" y="291"/>
                  </a:lnTo>
                  <a:lnTo>
                    <a:pt x="626" y="297"/>
                  </a:lnTo>
                  <a:lnTo>
                    <a:pt x="623" y="314"/>
                  </a:lnTo>
                  <a:lnTo>
                    <a:pt x="642" y="327"/>
                  </a:lnTo>
                  <a:lnTo>
                    <a:pt x="652" y="340"/>
                  </a:lnTo>
                  <a:lnTo>
                    <a:pt x="662" y="352"/>
                  </a:lnTo>
                  <a:lnTo>
                    <a:pt x="675" y="367"/>
                  </a:lnTo>
                  <a:lnTo>
                    <a:pt x="654" y="360"/>
                  </a:lnTo>
                  <a:lnTo>
                    <a:pt x="655" y="362"/>
                  </a:lnTo>
                  <a:lnTo>
                    <a:pt x="668" y="371"/>
                  </a:lnTo>
                  <a:lnTo>
                    <a:pt x="681" y="379"/>
                  </a:lnTo>
                  <a:lnTo>
                    <a:pt x="668" y="389"/>
                  </a:lnTo>
                  <a:lnTo>
                    <a:pt x="664" y="392"/>
                  </a:lnTo>
                  <a:lnTo>
                    <a:pt x="671" y="393"/>
                  </a:lnTo>
                  <a:lnTo>
                    <a:pt x="680" y="393"/>
                  </a:lnTo>
                  <a:lnTo>
                    <a:pt x="689" y="399"/>
                  </a:lnTo>
                  <a:lnTo>
                    <a:pt x="684" y="404"/>
                  </a:lnTo>
                  <a:lnTo>
                    <a:pt x="689" y="404"/>
                  </a:lnTo>
                  <a:lnTo>
                    <a:pt x="688" y="408"/>
                  </a:lnTo>
                  <a:lnTo>
                    <a:pt x="685" y="411"/>
                  </a:lnTo>
                  <a:lnTo>
                    <a:pt x="686" y="414"/>
                  </a:lnTo>
                  <a:lnTo>
                    <a:pt x="687" y="418"/>
                  </a:lnTo>
                  <a:lnTo>
                    <a:pt x="685" y="418"/>
                  </a:lnTo>
                  <a:lnTo>
                    <a:pt x="688" y="424"/>
                  </a:lnTo>
                  <a:lnTo>
                    <a:pt x="685" y="425"/>
                  </a:lnTo>
                  <a:lnTo>
                    <a:pt x="678" y="430"/>
                  </a:lnTo>
                  <a:lnTo>
                    <a:pt x="681" y="435"/>
                  </a:lnTo>
                  <a:lnTo>
                    <a:pt x="679" y="443"/>
                  </a:lnTo>
                  <a:lnTo>
                    <a:pt x="673" y="455"/>
                  </a:lnTo>
                  <a:lnTo>
                    <a:pt x="671" y="457"/>
                  </a:lnTo>
                  <a:lnTo>
                    <a:pt x="674" y="460"/>
                  </a:lnTo>
                  <a:lnTo>
                    <a:pt x="668" y="464"/>
                  </a:lnTo>
                  <a:lnTo>
                    <a:pt x="667" y="464"/>
                  </a:lnTo>
                  <a:lnTo>
                    <a:pt x="673" y="466"/>
                  </a:lnTo>
                  <a:lnTo>
                    <a:pt x="674" y="474"/>
                  </a:lnTo>
                  <a:lnTo>
                    <a:pt x="670" y="474"/>
                  </a:lnTo>
                  <a:lnTo>
                    <a:pt x="670" y="477"/>
                  </a:lnTo>
                  <a:lnTo>
                    <a:pt x="667" y="481"/>
                  </a:lnTo>
                  <a:lnTo>
                    <a:pt x="666" y="483"/>
                  </a:lnTo>
                  <a:lnTo>
                    <a:pt x="665" y="489"/>
                  </a:lnTo>
                  <a:lnTo>
                    <a:pt x="657" y="490"/>
                  </a:lnTo>
                  <a:lnTo>
                    <a:pt x="656" y="492"/>
                  </a:lnTo>
                  <a:lnTo>
                    <a:pt x="657" y="495"/>
                  </a:lnTo>
                  <a:lnTo>
                    <a:pt x="653" y="501"/>
                  </a:lnTo>
                  <a:lnTo>
                    <a:pt x="642" y="510"/>
                  </a:lnTo>
                  <a:lnTo>
                    <a:pt x="642" y="512"/>
                  </a:lnTo>
                  <a:lnTo>
                    <a:pt x="638" y="517"/>
                  </a:lnTo>
                  <a:lnTo>
                    <a:pt x="630" y="518"/>
                  </a:lnTo>
                  <a:lnTo>
                    <a:pt x="628" y="519"/>
                  </a:lnTo>
                  <a:lnTo>
                    <a:pt x="627" y="520"/>
                  </a:lnTo>
                  <a:lnTo>
                    <a:pt x="621" y="521"/>
                  </a:lnTo>
                  <a:lnTo>
                    <a:pt x="618" y="520"/>
                  </a:lnTo>
                  <a:lnTo>
                    <a:pt x="614" y="524"/>
                  </a:lnTo>
                  <a:lnTo>
                    <a:pt x="613" y="526"/>
                  </a:lnTo>
                  <a:lnTo>
                    <a:pt x="609" y="525"/>
                  </a:lnTo>
                  <a:lnTo>
                    <a:pt x="601" y="513"/>
                  </a:lnTo>
                  <a:lnTo>
                    <a:pt x="598" y="518"/>
                  </a:lnTo>
                  <a:lnTo>
                    <a:pt x="601" y="530"/>
                  </a:lnTo>
                  <a:lnTo>
                    <a:pt x="598" y="526"/>
                  </a:lnTo>
                  <a:lnTo>
                    <a:pt x="598" y="532"/>
                  </a:lnTo>
                  <a:lnTo>
                    <a:pt x="595" y="532"/>
                  </a:lnTo>
                  <a:lnTo>
                    <a:pt x="591" y="536"/>
                  </a:lnTo>
                  <a:lnTo>
                    <a:pt x="586" y="533"/>
                  </a:lnTo>
                  <a:lnTo>
                    <a:pt x="585" y="536"/>
                  </a:lnTo>
                  <a:lnTo>
                    <a:pt x="581" y="536"/>
                  </a:lnTo>
                  <a:lnTo>
                    <a:pt x="573" y="541"/>
                  </a:lnTo>
                  <a:lnTo>
                    <a:pt x="565" y="545"/>
                  </a:lnTo>
                  <a:lnTo>
                    <a:pt x="563" y="545"/>
                  </a:lnTo>
                  <a:lnTo>
                    <a:pt x="562" y="553"/>
                  </a:lnTo>
                  <a:lnTo>
                    <a:pt x="565" y="562"/>
                  </a:lnTo>
                  <a:lnTo>
                    <a:pt x="558" y="561"/>
                  </a:lnTo>
                  <a:lnTo>
                    <a:pt x="554" y="545"/>
                  </a:lnTo>
                  <a:lnTo>
                    <a:pt x="550" y="540"/>
                  </a:lnTo>
                  <a:lnTo>
                    <a:pt x="545" y="541"/>
                  </a:lnTo>
                  <a:lnTo>
                    <a:pt x="539" y="539"/>
                  </a:lnTo>
                  <a:lnTo>
                    <a:pt x="534" y="536"/>
                  </a:lnTo>
                  <a:lnTo>
                    <a:pt x="533" y="539"/>
                  </a:lnTo>
                  <a:lnTo>
                    <a:pt x="529" y="541"/>
                  </a:lnTo>
                  <a:lnTo>
                    <a:pt x="515" y="534"/>
                  </a:lnTo>
                  <a:lnTo>
                    <a:pt x="508" y="530"/>
                  </a:lnTo>
                  <a:lnTo>
                    <a:pt x="506" y="518"/>
                  </a:lnTo>
                  <a:lnTo>
                    <a:pt x="490" y="512"/>
                  </a:lnTo>
                  <a:lnTo>
                    <a:pt x="484" y="511"/>
                  </a:lnTo>
                  <a:lnTo>
                    <a:pt x="475" y="521"/>
                  </a:lnTo>
                  <a:lnTo>
                    <a:pt x="471" y="521"/>
                  </a:lnTo>
                  <a:lnTo>
                    <a:pt x="468" y="523"/>
                  </a:lnTo>
                  <a:lnTo>
                    <a:pt x="465" y="521"/>
                  </a:lnTo>
                  <a:lnTo>
                    <a:pt x="459" y="523"/>
                  </a:lnTo>
                  <a:lnTo>
                    <a:pt x="457" y="525"/>
                  </a:lnTo>
                  <a:lnTo>
                    <a:pt x="449" y="523"/>
                  </a:lnTo>
                  <a:lnTo>
                    <a:pt x="446" y="526"/>
                  </a:lnTo>
                  <a:lnTo>
                    <a:pt x="440" y="527"/>
                  </a:lnTo>
                  <a:lnTo>
                    <a:pt x="443" y="547"/>
                  </a:lnTo>
                  <a:lnTo>
                    <a:pt x="436" y="543"/>
                  </a:lnTo>
                  <a:lnTo>
                    <a:pt x="434" y="540"/>
                  </a:lnTo>
                  <a:lnTo>
                    <a:pt x="430" y="539"/>
                  </a:lnTo>
                  <a:lnTo>
                    <a:pt x="420" y="541"/>
                  </a:lnTo>
                  <a:lnTo>
                    <a:pt x="414" y="532"/>
                  </a:lnTo>
                  <a:lnTo>
                    <a:pt x="406" y="528"/>
                  </a:lnTo>
                  <a:lnTo>
                    <a:pt x="407" y="514"/>
                  </a:lnTo>
                  <a:lnTo>
                    <a:pt x="399" y="510"/>
                  </a:lnTo>
                  <a:lnTo>
                    <a:pt x="394" y="498"/>
                  </a:lnTo>
                  <a:lnTo>
                    <a:pt x="394" y="497"/>
                  </a:lnTo>
                  <a:lnTo>
                    <a:pt x="379" y="498"/>
                  </a:lnTo>
                  <a:lnTo>
                    <a:pt x="379" y="491"/>
                  </a:lnTo>
                  <a:lnTo>
                    <a:pt x="378" y="484"/>
                  </a:lnTo>
                  <a:lnTo>
                    <a:pt x="385" y="472"/>
                  </a:lnTo>
                  <a:lnTo>
                    <a:pt x="387" y="465"/>
                  </a:lnTo>
                  <a:lnTo>
                    <a:pt x="384" y="451"/>
                  </a:lnTo>
                  <a:lnTo>
                    <a:pt x="381" y="437"/>
                  </a:lnTo>
                  <a:lnTo>
                    <a:pt x="375" y="433"/>
                  </a:lnTo>
                  <a:lnTo>
                    <a:pt x="363" y="421"/>
                  </a:lnTo>
                  <a:lnTo>
                    <a:pt x="362" y="426"/>
                  </a:lnTo>
                  <a:lnTo>
                    <a:pt x="347" y="421"/>
                  </a:lnTo>
                  <a:lnTo>
                    <a:pt x="347" y="414"/>
                  </a:lnTo>
                  <a:lnTo>
                    <a:pt x="342" y="411"/>
                  </a:lnTo>
                  <a:lnTo>
                    <a:pt x="343" y="409"/>
                  </a:lnTo>
                  <a:lnTo>
                    <a:pt x="338" y="407"/>
                  </a:lnTo>
                  <a:lnTo>
                    <a:pt x="330" y="411"/>
                  </a:lnTo>
                  <a:lnTo>
                    <a:pt x="318" y="409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05" name="Freeform 303"/>
            <p:cNvSpPr>
              <a:spLocks/>
            </p:cNvSpPr>
            <p:nvPr/>
          </p:nvSpPr>
          <p:spPr bwMode="auto">
            <a:xfrm>
              <a:off x="4319172" y="3147492"/>
              <a:ext cx="58291" cy="49299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9" y="2"/>
                </a:cxn>
                <a:cxn ang="0">
                  <a:pos x="0" y="9"/>
                </a:cxn>
                <a:cxn ang="0">
                  <a:pos x="1" y="23"/>
                </a:cxn>
                <a:cxn ang="0">
                  <a:pos x="11" y="29"/>
                </a:cxn>
                <a:cxn ang="0">
                  <a:pos x="17" y="28"/>
                </a:cxn>
                <a:cxn ang="0">
                  <a:pos x="25" y="17"/>
                </a:cxn>
                <a:cxn ang="0">
                  <a:pos x="31" y="6"/>
                </a:cxn>
                <a:cxn ang="0">
                  <a:pos x="29" y="0"/>
                </a:cxn>
                <a:cxn ang="0">
                  <a:pos x="23" y="0"/>
                </a:cxn>
              </a:cxnLst>
              <a:rect l="0" t="0" r="r" b="b"/>
              <a:pathLst>
                <a:path w="31" h="29">
                  <a:moveTo>
                    <a:pt x="23" y="0"/>
                  </a:moveTo>
                  <a:lnTo>
                    <a:pt x="9" y="2"/>
                  </a:lnTo>
                  <a:lnTo>
                    <a:pt x="0" y="9"/>
                  </a:lnTo>
                  <a:lnTo>
                    <a:pt x="1" y="23"/>
                  </a:lnTo>
                  <a:lnTo>
                    <a:pt x="11" y="29"/>
                  </a:lnTo>
                  <a:lnTo>
                    <a:pt x="17" y="28"/>
                  </a:lnTo>
                  <a:lnTo>
                    <a:pt x="25" y="17"/>
                  </a:lnTo>
                  <a:lnTo>
                    <a:pt x="31" y="6"/>
                  </a:lnTo>
                  <a:lnTo>
                    <a:pt x="29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06" name="Freeform 304"/>
            <p:cNvSpPr>
              <a:spLocks/>
            </p:cNvSpPr>
            <p:nvPr/>
          </p:nvSpPr>
          <p:spPr bwMode="auto">
            <a:xfrm>
              <a:off x="4765466" y="2532006"/>
              <a:ext cx="224058" cy="228566"/>
            </a:xfrm>
            <a:custGeom>
              <a:avLst/>
              <a:gdLst/>
              <a:ahLst/>
              <a:cxnLst>
                <a:cxn ang="0">
                  <a:pos x="110" y="103"/>
                </a:cxn>
                <a:cxn ang="0">
                  <a:pos x="107" y="99"/>
                </a:cxn>
                <a:cxn ang="0">
                  <a:pos x="108" y="106"/>
                </a:cxn>
                <a:cxn ang="0">
                  <a:pos x="102" y="110"/>
                </a:cxn>
                <a:cxn ang="0">
                  <a:pos x="101" y="115"/>
                </a:cxn>
                <a:cxn ang="0">
                  <a:pos x="97" y="108"/>
                </a:cxn>
                <a:cxn ang="0">
                  <a:pos x="94" y="118"/>
                </a:cxn>
                <a:cxn ang="0">
                  <a:pos x="79" y="116"/>
                </a:cxn>
                <a:cxn ang="0">
                  <a:pos x="75" y="114"/>
                </a:cxn>
                <a:cxn ang="0">
                  <a:pos x="70" y="110"/>
                </a:cxn>
                <a:cxn ang="0">
                  <a:pos x="74" y="118"/>
                </a:cxn>
                <a:cxn ang="0">
                  <a:pos x="77" y="122"/>
                </a:cxn>
                <a:cxn ang="0">
                  <a:pos x="70" y="129"/>
                </a:cxn>
                <a:cxn ang="0">
                  <a:pos x="68" y="136"/>
                </a:cxn>
                <a:cxn ang="0">
                  <a:pos x="55" y="126"/>
                </a:cxn>
                <a:cxn ang="0">
                  <a:pos x="54" y="115"/>
                </a:cxn>
                <a:cxn ang="0">
                  <a:pos x="38" y="118"/>
                </a:cxn>
                <a:cxn ang="0">
                  <a:pos x="20" y="121"/>
                </a:cxn>
                <a:cxn ang="0">
                  <a:pos x="15" y="128"/>
                </a:cxn>
                <a:cxn ang="0">
                  <a:pos x="0" y="126"/>
                </a:cxn>
                <a:cxn ang="0">
                  <a:pos x="2" y="120"/>
                </a:cxn>
                <a:cxn ang="0">
                  <a:pos x="11" y="110"/>
                </a:cxn>
                <a:cxn ang="0">
                  <a:pos x="20" y="100"/>
                </a:cxn>
                <a:cxn ang="0">
                  <a:pos x="33" y="100"/>
                </a:cxn>
                <a:cxn ang="0">
                  <a:pos x="47" y="99"/>
                </a:cxn>
                <a:cxn ang="0">
                  <a:pos x="49" y="100"/>
                </a:cxn>
                <a:cxn ang="0">
                  <a:pos x="57" y="97"/>
                </a:cxn>
                <a:cxn ang="0">
                  <a:pos x="54" y="88"/>
                </a:cxn>
                <a:cxn ang="0">
                  <a:pos x="53" y="74"/>
                </a:cxn>
                <a:cxn ang="0">
                  <a:pos x="60" y="70"/>
                </a:cxn>
                <a:cxn ang="0">
                  <a:pos x="59" y="75"/>
                </a:cxn>
                <a:cxn ang="0">
                  <a:pos x="63" y="81"/>
                </a:cxn>
                <a:cxn ang="0">
                  <a:pos x="69" y="72"/>
                </a:cxn>
                <a:cxn ang="0">
                  <a:pos x="77" y="66"/>
                </a:cxn>
                <a:cxn ang="0">
                  <a:pos x="78" y="53"/>
                </a:cxn>
                <a:cxn ang="0">
                  <a:pos x="79" y="40"/>
                </a:cxn>
                <a:cxn ang="0">
                  <a:pos x="73" y="27"/>
                </a:cxn>
                <a:cxn ang="0">
                  <a:pos x="67" y="12"/>
                </a:cxn>
                <a:cxn ang="0">
                  <a:pos x="68" y="4"/>
                </a:cxn>
                <a:cxn ang="0">
                  <a:pos x="75" y="9"/>
                </a:cxn>
                <a:cxn ang="0">
                  <a:pos x="78" y="6"/>
                </a:cxn>
                <a:cxn ang="0">
                  <a:pos x="77" y="3"/>
                </a:cxn>
                <a:cxn ang="0">
                  <a:pos x="70" y="3"/>
                </a:cxn>
                <a:cxn ang="0">
                  <a:pos x="73" y="0"/>
                </a:cxn>
                <a:cxn ang="0">
                  <a:pos x="79" y="2"/>
                </a:cxn>
                <a:cxn ang="0">
                  <a:pos x="91" y="17"/>
                </a:cxn>
                <a:cxn ang="0">
                  <a:pos x="104" y="32"/>
                </a:cxn>
                <a:cxn ang="0">
                  <a:pos x="105" y="52"/>
                </a:cxn>
                <a:cxn ang="0">
                  <a:pos x="102" y="59"/>
                </a:cxn>
                <a:cxn ang="0">
                  <a:pos x="109" y="79"/>
                </a:cxn>
                <a:cxn ang="0">
                  <a:pos x="119" y="97"/>
                </a:cxn>
                <a:cxn ang="0">
                  <a:pos x="113" y="112"/>
                </a:cxn>
                <a:cxn ang="0">
                  <a:pos x="110" y="103"/>
                </a:cxn>
              </a:cxnLst>
              <a:rect l="0" t="0" r="r" b="b"/>
              <a:pathLst>
                <a:path w="119" h="136">
                  <a:moveTo>
                    <a:pt x="110" y="103"/>
                  </a:moveTo>
                  <a:lnTo>
                    <a:pt x="107" y="99"/>
                  </a:lnTo>
                  <a:lnTo>
                    <a:pt x="108" y="106"/>
                  </a:lnTo>
                  <a:lnTo>
                    <a:pt x="102" y="110"/>
                  </a:lnTo>
                  <a:lnTo>
                    <a:pt x="101" y="115"/>
                  </a:lnTo>
                  <a:lnTo>
                    <a:pt x="97" y="108"/>
                  </a:lnTo>
                  <a:lnTo>
                    <a:pt x="94" y="118"/>
                  </a:lnTo>
                  <a:lnTo>
                    <a:pt x="79" y="116"/>
                  </a:lnTo>
                  <a:lnTo>
                    <a:pt x="75" y="114"/>
                  </a:lnTo>
                  <a:lnTo>
                    <a:pt x="70" y="110"/>
                  </a:lnTo>
                  <a:lnTo>
                    <a:pt x="74" y="118"/>
                  </a:lnTo>
                  <a:lnTo>
                    <a:pt x="77" y="122"/>
                  </a:lnTo>
                  <a:lnTo>
                    <a:pt x="70" y="129"/>
                  </a:lnTo>
                  <a:lnTo>
                    <a:pt x="68" y="136"/>
                  </a:lnTo>
                  <a:lnTo>
                    <a:pt x="55" y="126"/>
                  </a:lnTo>
                  <a:lnTo>
                    <a:pt x="54" y="115"/>
                  </a:lnTo>
                  <a:lnTo>
                    <a:pt x="38" y="118"/>
                  </a:lnTo>
                  <a:lnTo>
                    <a:pt x="20" y="121"/>
                  </a:lnTo>
                  <a:lnTo>
                    <a:pt x="15" y="128"/>
                  </a:lnTo>
                  <a:lnTo>
                    <a:pt x="0" y="126"/>
                  </a:lnTo>
                  <a:lnTo>
                    <a:pt x="2" y="120"/>
                  </a:lnTo>
                  <a:lnTo>
                    <a:pt x="11" y="110"/>
                  </a:lnTo>
                  <a:lnTo>
                    <a:pt x="20" y="100"/>
                  </a:lnTo>
                  <a:lnTo>
                    <a:pt x="33" y="100"/>
                  </a:lnTo>
                  <a:lnTo>
                    <a:pt x="47" y="99"/>
                  </a:lnTo>
                  <a:lnTo>
                    <a:pt x="49" y="100"/>
                  </a:lnTo>
                  <a:lnTo>
                    <a:pt x="57" y="97"/>
                  </a:lnTo>
                  <a:lnTo>
                    <a:pt x="54" y="88"/>
                  </a:lnTo>
                  <a:lnTo>
                    <a:pt x="53" y="74"/>
                  </a:lnTo>
                  <a:lnTo>
                    <a:pt x="60" y="70"/>
                  </a:lnTo>
                  <a:lnTo>
                    <a:pt x="59" y="75"/>
                  </a:lnTo>
                  <a:lnTo>
                    <a:pt x="63" y="81"/>
                  </a:lnTo>
                  <a:lnTo>
                    <a:pt x="69" y="72"/>
                  </a:lnTo>
                  <a:lnTo>
                    <a:pt x="77" y="66"/>
                  </a:lnTo>
                  <a:lnTo>
                    <a:pt x="78" y="53"/>
                  </a:lnTo>
                  <a:lnTo>
                    <a:pt x="79" y="40"/>
                  </a:lnTo>
                  <a:lnTo>
                    <a:pt x="73" y="27"/>
                  </a:lnTo>
                  <a:lnTo>
                    <a:pt x="67" y="12"/>
                  </a:lnTo>
                  <a:lnTo>
                    <a:pt x="68" y="4"/>
                  </a:lnTo>
                  <a:lnTo>
                    <a:pt x="75" y="9"/>
                  </a:lnTo>
                  <a:lnTo>
                    <a:pt x="78" y="6"/>
                  </a:lnTo>
                  <a:lnTo>
                    <a:pt x="77" y="3"/>
                  </a:lnTo>
                  <a:lnTo>
                    <a:pt x="70" y="3"/>
                  </a:lnTo>
                  <a:lnTo>
                    <a:pt x="73" y="0"/>
                  </a:lnTo>
                  <a:lnTo>
                    <a:pt x="79" y="2"/>
                  </a:lnTo>
                  <a:lnTo>
                    <a:pt x="91" y="17"/>
                  </a:lnTo>
                  <a:lnTo>
                    <a:pt x="104" y="32"/>
                  </a:lnTo>
                  <a:lnTo>
                    <a:pt x="105" y="52"/>
                  </a:lnTo>
                  <a:lnTo>
                    <a:pt x="102" y="59"/>
                  </a:lnTo>
                  <a:lnTo>
                    <a:pt x="109" y="79"/>
                  </a:lnTo>
                  <a:lnTo>
                    <a:pt x="119" y="97"/>
                  </a:lnTo>
                  <a:lnTo>
                    <a:pt x="113" y="112"/>
                  </a:lnTo>
                  <a:lnTo>
                    <a:pt x="110" y="103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07" name="Freeform 305"/>
            <p:cNvSpPr>
              <a:spLocks/>
            </p:cNvSpPr>
            <p:nvPr/>
          </p:nvSpPr>
          <p:spPr bwMode="auto">
            <a:xfrm>
              <a:off x="4843795" y="2416976"/>
              <a:ext cx="129334" cy="115030"/>
            </a:xfrm>
            <a:custGeom>
              <a:avLst/>
              <a:gdLst/>
              <a:ahLst/>
              <a:cxnLst>
                <a:cxn ang="0">
                  <a:pos x="53" y="27"/>
                </a:cxn>
                <a:cxn ang="0">
                  <a:pos x="40" y="23"/>
                </a:cxn>
                <a:cxn ang="0">
                  <a:pos x="20" y="12"/>
                </a:cxn>
                <a:cxn ang="0">
                  <a:pos x="0" y="0"/>
                </a:cxn>
                <a:cxn ang="0">
                  <a:pos x="3" y="9"/>
                </a:cxn>
                <a:cxn ang="0">
                  <a:pos x="9" y="23"/>
                </a:cxn>
                <a:cxn ang="0">
                  <a:pos x="16" y="37"/>
                </a:cxn>
                <a:cxn ang="0">
                  <a:pos x="7" y="38"/>
                </a:cxn>
                <a:cxn ang="0">
                  <a:pos x="5" y="40"/>
                </a:cxn>
                <a:cxn ang="0">
                  <a:pos x="5" y="47"/>
                </a:cxn>
                <a:cxn ang="0">
                  <a:pos x="8" y="57"/>
                </a:cxn>
                <a:cxn ang="0">
                  <a:pos x="17" y="69"/>
                </a:cxn>
                <a:cxn ang="0">
                  <a:pos x="20" y="66"/>
                </a:cxn>
                <a:cxn ang="0">
                  <a:pos x="27" y="64"/>
                </a:cxn>
                <a:cxn ang="0">
                  <a:pos x="11" y="53"/>
                </a:cxn>
                <a:cxn ang="0">
                  <a:pos x="18" y="52"/>
                </a:cxn>
                <a:cxn ang="0">
                  <a:pos x="24" y="50"/>
                </a:cxn>
                <a:cxn ang="0">
                  <a:pos x="50" y="59"/>
                </a:cxn>
                <a:cxn ang="0">
                  <a:pos x="51" y="55"/>
                </a:cxn>
                <a:cxn ang="0">
                  <a:pos x="57" y="43"/>
                </a:cxn>
                <a:cxn ang="0">
                  <a:pos x="68" y="38"/>
                </a:cxn>
                <a:cxn ang="0">
                  <a:pos x="62" y="33"/>
                </a:cxn>
                <a:cxn ang="0">
                  <a:pos x="56" y="21"/>
                </a:cxn>
                <a:cxn ang="0">
                  <a:pos x="53" y="27"/>
                </a:cxn>
              </a:cxnLst>
              <a:rect l="0" t="0" r="r" b="b"/>
              <a:pathLst>
                <a:path w="68" h="69">
                  <a:moveTo>
                    <a:pt x="53" y="27"/>
                  </a:moveTo>
                  <a:lnTo>
                    <a:pt x="40" y="23"/>
                  </a:lnTo>
                  <a:lnTo>
                    <a:pt x="20" y="12"/>
                  </a:lnTo>
                  <a:lnTo>
                    <a:pt x="0" y="0"/>
                  </a:lnTo>
                  <a:lnTo>
                    <a:pt x="3" y="9"/>
                  </a:lnTo>
                  <a:lnTo>
                    <a:pt x="9" y="23"/>
                  </a:lnTo>
                  <a:lnTo>
                    <a:pt x="16" y="37"/>
                  </a:lnTo>
                  <a:lnTo>
                    <a:pt x="7" y="38"/>
                  </a:lnTo>
                  <a:lnTo>
                    <a:pt x="5" y="40"/>
                  </a:lnTo>
                  <a:lnTo>
                    <a:pt x="5" y="47"/>
                  </a:lnTo>
                  <a:lnTo>
                    <a:pt x="8" y="57"/>
                  </a:lnTo>
                  <a:lnTo>
                    <a:pt x="17" y="69"/>
                  </a:lnTo>
                  <a:lnTo>
                    <a:pt x="20" y="66"/>
                  </a:lnTo>
                  <a:lnTo>
                    <a:pt x="27" y="64"/>
                  </a:lnTo>
                  <a:lnTo>
                    <a:pt x="11" y="53"/>
                  </a:lnTo>
                  <a:lnTo>
                    <a:pt x="18" y="52"/>
                  </a:lnTo>
                  <a:lnTo>
                    <a:pt x="24" y="50"/>
                  </a:lnTo>
                  <a:lnTo>
                    <a:pt x="50" y="59"/>
                  </a:lnTo>
                  <a:lnTo>
                    <a:pt x="51" y="55"/>
                  </a:lnTo>
                  <a:lnTo>
                    <a:pt x="57" y="43"/>
                  </a:lnTo>
                  <a:lnTo>
                    <a:pt x="68" y="38"/>
                  </a:lnTo>
                  <a:lnTo>
                    <a:pt x="62" y="33"/>
                  </a:lnTo>
                  <a:lnTo>
                    <a:pt x="56" y="21"/>
                  </a:lnTo>
                  <a:lnTo>
                    <a:pt x="53" y="27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08" name="Freeform 306"/>
            <p:cNvSpPr>
              <a:spLocks/>
            </p:cNvSpPr>
            <p:nvPr/>
          </p:nvSpPr>
          <p:spPr bwMode="auto">
            <a:xfrm>
              <a:off x="4743607" y="2748621"/>
              <a:ext cx="65578" cy="80670"/>
            </a:xfrm>
            <a:custGeom>
              <a:avLst/>
              <a:gdLst/>
              <a:ahLst/>
              <a:cxnLst>
                <a:cxn ang="0">
                  <a:pos x="35" y="16"/>
                </a:cxn>
                <a:cxn ang="0">
                  <a:pos x="34" y="29"/>
                </a:cxn>
                <a:cxn ang="0">
                  <a:pos x="32" y="42"/>
                </a:cxn>
                <a:cxn ang="0">
                  <a:pos x="29" y="48"/>
                </a:cxn>
                <a:cxn ang="0">
                  <a:pos x="23" y="37"/>
                </a:cxn>
                <a:cxn ang="0">
                  <a:pos x="25" y="45"/>
                </a:cxn>
                <a:cxn ang="0">
                  <a:pos x="20" y="42"/>
                </a:cxn>
                <a:cxn ang="0">
                  <a:pos x="17" y="29"/>
                </a:cxn>
                <a:cxn ang="0">
                  <a:pos x="17" y="21"/>
                </a:cxn>
                <a:cxn ang="0">
                  <a:pos x="8" y="13"/>
                </a:cxn>
                <a:cxn ang="0">
                  <a:pos x="13" y="22"/>
                </a:cxn>
                <a:cxn ang="0">
                  <a:pos x="7" y="22"/>
                </a:cxn>
                <a:cxn ang="0">
                  <a:pos x="4" y="15"/>
                </a:cxn>
                <a:cxn ang="0">
                  <a:pos x="6" y="15"/>
                </a:cxn>
                <a:cxn ang="0">
                  <a:pos x="0" y="9"/>
                </a:cxn>
                <a:cxn ang="0">
                  <a:pos x="14" y="0"/>
                </a:cxn>
                <a:cxn ang="0">
                  <a:pos x="22" y="5"/>
                </a:cxn>
                <a:cxn ang="0">
                  <a:pos x="27" y="8"/>
                </a:cxn>
                <a:cxn ang="0">
                  <a:pos x="28" y="11"/>
                </a:cxn>
                <a:cxn ang="0">
                  <a:pos x="35" y="16"/>
                </a:cxn>
              </a:cxnLst>
              <a:rect l="0" t="0" r="r" b="b"/>
              <a:pathLst>
                <a:path w="35" h="48">
                  <a:moveTo>
                    <a:pt x="35" y="16"/>
                  </a:moveTo>
                  <a:lnTo>
                    <a:pt x="34" y="29"/>
                  </a:lnTo>
                  <a:lnTo>
                    <a:pt x="32" y="42"/>
                  </a:lnTo>
                  <a:lnTo>
                    <a:pt x="29" y="48"/>
                  </a:lnTo>
                  <a:lnTo>
                    <a:pt x="23" y="37"/>
                  </a:lnTo>
                  <a:lnTo>
                    <a:pt x="25" y="45"/>
                  </a:lnTo>
                  <a:lnTo>
                    <a:pt x="20" y="42"/>
                  </a:lnTo>
                  <a:lnTo>
                    <a:pt x="17" y="29"/>
                  </a:lnTo>
                  <a:lnTo>
                    <a:pt x="17" y="21"/>
                  </a:lnTo>
                  <a:lnTo>
                    <a:pt x="8" y="13"/>
                  </a:lnTo>
                  <a:lnTo>
                    <a:pt x="13" y="22"/>
                  </a:lnTo>
                  <a:lnTo>
                    <a:pt x="7" y="22"/>
                  </a:lnTo>
                  <a:lnTo>
                    <a:pt x="4" y="15"/>
                  </a:lnTo>
                  <a:lnTo>
                    <a:pt x="6" y="15"/>
                  </a:lnTo>
                  <a:lnTo>
                    <a:pt x="0" y="9"/>
                  </a:lnTo>
                  <a:lnTo>
                    <a:pt x="14" y="0"/>
                  </a:lnTo>
                  <a:lnTo>
                    <a:pt x="22" y="5"/>
                  </a:lnTo>
                  <a:lnTo>
                    <a:pt x="27" y="8"/>
                  </a:lnTo>
                  <a:lnTo>
                    <a:pt x="28" y="11"/>
                  </a:lnTo>
                  <a:lnTo>
                    <a:pt x="35" y="16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09" name="Freeform 307"/>
            <p:cNvSpPr>
              <a:spLocks/>
            </p:cNvSpPr>
            <p:nvPr/>
          </p:nvSpPr>
          <p:spPr bwMode="auto">
            <a:xfrm>
              <a:off x="4805541" y="2735176"/>
              <a:ext cx="60113" cy="44817"/>
            </a:xfrm>
            <a:custGeom>
              <a:avLst/>
              <a:gdLst/>
              <a:ahLst/>
              <a:cxnLst>
                <a:cxn ang="0">
                  <a:pos x="26" y="17"/>
                </a:cxn>
                <a:cxn ang="0">
                  <a:pos x="15" y="17"/>
                </a:cxn>
                <a:cxn ang="0">
                  <a:pos x="13" y="27"/>
                </a:cxn>
                <a:cxn ang="0">
                  <a:pos x="6" y="21"/>
                </a:cxn>
                <a:cxn ang="0">
                  <a:pos x="1" y="15"/>
                </a:cxn>
                <a:cxn ang="0">
                  <a:pos x="0" y="16"/>
                </a:cxn>
                <a:cxn ang="0">
                  <a:pos x="8" y="6"/>
                </a:cxn>
                <a:cxn ang="0">
                  <a:pos x="15" y="5"/>
                </a:cxn>
                <a:cxn ang="0">
                  <a:pos x="22" y="0"/>
                </a:cxn>
                <a:cxn ang="0">
                  <a:pos x="28" y="5"/>
                </a:cxn>
                <a:cxn ang="0">
                  <a:pos x="32" y="9"/>
                </a:cxn>
                <a:cxn ang="0">
                  <a:pos x="26" y="17"/>
                </a:cxn>
              </a:cxnLst>
              <a:rect l="0" t="0" r="r" b="b"/>
              <a:pathLst>
                <a:path w="32" h="27">
                  <a:moveTo>
                    <a:pt x="26" y="17"/>
                  </a:moveTo>
                  <a:lnTo>
                    <a:pt x="15" y="17"/>
                  </a:lnTo>
                  <a:lnTo>
                    <a:pt x="13" y="27"/>
                  </a:lnTo>
                  <a:lnTo>
                    <a:pt x="6" y="21"/>
                  </a:lnTo>
                  <a:lnTo>
                    <a:pt x="1" y="15"/>
                  </a:lnTo>
                  <a:lnTo>
                    <a:pt x="0" y="16"/>
                  </a:lnTo>
                  <a:lnTo>
                    <a:pt x="8" y="6"/>
                  </a:lnTo>
                  <a:lnTo>
                    <a:pt x="15" y="5"/>
                  </a:lnTo>
                  <a:lnTo>
                    <a:pt x="22" y="0"/>
                  </a:lnTo>
                  <a:lnTo>
                    <a:pt x="28" y="5"/>
                  </a:lnTo>
                  <a:lnTo>
                    <a:pt x="32" y="9"/>
                  </a:lnTo>
                  <a:lnTo>
                    <a:pt x="26" y="17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10" name="Freeform 308"/>
            <p:cNvSpPr>
              <a:spLocks/>
            </p:cNvSpPr>
            <p:nvPr/>
          </p:nvSpPr>
          <p:spPr bwMode="auto">
            <a:xfrm>
              <a:off x="4765466" y="2950297"/>
              <a:ext cx="10930" cy="19421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0" y="11"/>
                </a:cxn>
              </a:cxnLst>
              <a:rect l="0" t="0" r="r" b="b"/>
              <a:pathLst>
                <a:path w="6" h="11">
                  <a:moveTo>
                    <a:pt x="0" y="11"/>
                  </a:moveTo>
                  <a:lnTo>
                    <a:pt x="6" y="1"/>
                  </a:lnTo>
                  <a:lnTo>
                    <a:pt x="5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11" name="Freeform 309"/>
            <p:cNvSpPr>
              <a:spLocks/>
            </p:cNvSpPr>
            <p:nvPr/>
          </p:nvSpPr>
          <p:spPr bwMode="auto">
            <a:xfrm>
              <a:off x="4891157" y="2623134"/>
              <a:ext cx="5465" cy="7469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1" y="0"/>
                </a:cxn>
                <a:cxn ang="0">
                  <a:pos x="0" y="5"/>
                </a:cxn>
                <a:cxn ang="0">
                  <a:pos x="3" y="5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3" y="5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12" name="Freeform 310"/>
            <p:cNvSpPr>
              <a:spLocks/>
            </p:cNvSpPr>
            <p:nvPr/>
          </p:nvSpPr>
          <p:spPr bwMode="auto">
            <a:xfrm>
              <a:off x="4763644" y="2790450"/>
              <a:ext cx="5465" cy="29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3" y="2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13" name="Freeform 311"/>
            <p:cNvSpPr>
              <a:spLocks/>
            </p:cNvSpPr>
            <p:nvPr/>
          </p:nvSpPr>
          <p:spPr bwMode="auto">
            <a:xfrm>
              <a:off x="4519549" y="2488683"/>
              <a:ext cx="120226" cy="147896"/>
            </a:xfrm>
            <a:custGeom>
              <a:avLst/>
              <a:gdLst/>
              <a:ahLst/>
              <a:cxnLst>
                <a:cxn ang="0">
                  <a:pos x="16" y="59"/>
                </a:cxn>
                <a:cxn ang="0">
                  <a:pos x="7" y="57"/>
                </a:cxn>
                <a:cxn ang="0">
                  <a:pos x="0" y="49"/>
                </a:cxn>
                <a:cxn ang="0">
                  <a:pos x="7" y="39"/>
                </a:cxn>
                <a:cxn ang="0">
                  <a:pos x="15" y="26"/>
                </a:cxn>
                <a:cxn ang="0">
                  <a:pos x="20" y="22"/>
                </a:cxn>
                <a:cxn ang="0">
                  <a:pos x="36" y="27"/>
                </a:cxn>
                <a:cxn ang="0">
                  <a:pos x="31" y="17"/>
                </a:cxn>
                <a:cxn ang="0">
                  <a:pos x="35" y="16"/>
                </a:cxn>
                <a:cxn ang="0">
                  <a:pos x="44" y="9"/>
                </a:cxn>
                <a:cxn ang="0">
                  <a:pos x="44" y="0"/>
                </a:cxn>
                <a:cxn ang="0">
                  <a:pos x="59" y="9"/>
                </a:cxn>
                <a:cxn ang="0">
                  <a:pos x="61" y="12"/>
                </a:cxn>
                <a:cxn ang="0">
                  <a:pos x="55" y="21"/>
                </a:cxn>
                <a:cxn ang="0">
                  <a:pos x="60" y="37"/>
                </a:cxn>
                <a:cxn ang="0">
                  <a:pos x="52" y="48"/>
                </a:cxn>
                <a:cxn ang="0">
                  <a:pos x="45" y="57"/>
                </a:cxn>
                <a:cxn ang="0">
                  <a:pos x="48" y="65"/>
                </a:cxn>
                <a:cxn ang="0">
                  <a:pos x="63" y="74"/>
                </a:cxn>
                <a:cxn ang="0">
                  <a:pos x="58" y="79"/>
                </a:cxn>
                <a:cxn ang="0">
                  <a:pos x="47" y="85"/>
                </a:cxn>
                <a:cxn ang="0">
                  <a:pos x="47" y="88"/>
                </a:cxn>
                <a:cxn ang="0">
                  <a:pos x="34" y="86"/>
                </a:cxn>
                <a:cxn ang="0">
                  <a:pos x="31" y="88"/>
                </a:cxn>
                <a:cxn ang="0">
                  <a:pos x="25" y="85"/>
                </a:cxn>
                <a:cxn ang="0">
                  <a:pos x="20" y="81"/>
                </a:cxn>
                <a:cxn ang="0">
                  <a:pos x="23" y="73"/>
                </a:cxn>
                <a:cxn ang="0">
                  <a:pos x="25" y="72"/>
                </a:cxn>
                <a:cxn ang="0">
                  <a:pos x="19" y="68"/>
                </a:cxn>
                <a:cxn ang="0">
                  <a:pos x="16" y="59"/>
                </a:cxn>
              </a:cxnLst>
              <a:rect l="0" t="0" r="r" b="b"/>
              <a:pathLst>
                <a:path w="63" h="88">
                  <a:moveTo>
                    <a:pt x="16" y="59"/>
                  </a:moveTo>
                  <a:lnTo>
                    <a:pt x="7" y="57"/>
                  </a:lnTo>
                  <a:lnTo>
                    <a:pt x="0" y="49"/>
                  </a:lnTo>
                  <a:lnTo>
                    <a:pt x="7" y="39"/>
                  </a:lnTo>
                  <a:lnTo>
                    <a:pt x="15" y="26"/>
                  </a:lnTo>
                  <a:lnTo>
                    <a:pt x="20" y="22"/>
                  </a:lnTo>
                  <a:lnTo>
                    <a:pt x="36" y="27"/>
                  </a:lnTo>
                  <a:lnTo>
                    <a:pt x="31" y="17"/>
                  </a:lnTo>
                  <a:lnTo>
                    <a:pt x="35" y="16"/>
                  </a:lnTo>
                  <a:lnTo>
                    <a:pt x="44" y="9"/>
                  </a:lnTo>
                  <a:lnTo>
                    <a:pt x="44" y="0"/>
                  </a:lnTo>
                  <a:lnTo>
                    <a:pt x="59" y="9"/>
                  </a:lnTo>
                  <a:lnTo>
                    <a:pt x="61" y="12"/>
                  </a:lnTo>
                  <a:lnTo>
                    <a:pt x="55" y="21"/>
                  </a:lnTo>
                  <a:lnTo>
                    <a:pt x="60" y="37"/>
                  </a:lnTo>
                  <a:lnTo>
                    <a:pt x="52" y="48"/>
                  </a:lnTo>
                  <a:lnTo>
                    <a:pt x="45" y="57"/>
                  </a:lnTo>
                  <a:lnTo>
                    <a:pt x="48" y="65"/>
                  </a:lnTo>
                  <a:lnTo>
                    <a:pt x="63" y="74"/>
                  </a:lnTo>
                  <a:lnTo>
                    <a:pt x="58" y="79"/>
                  </a:lnTo>
                  <a:lnTo>
                    <a:pt x="47" y="85"/>
                  </a:lnTo>
                  <a:lnTo>
                    <a:pt x="47" y="88"/>
                  </a:lnTo>
                  <a:lnTo>
                    <a:pt x="34" y="86"/>
                  </a:lnTo>
                  <a:lnTo>
                    <a:pt x="31" y="88"/>
                  </a:lnTo>
                  <a:lnTo>
                    <a:pt x="25" y="85"/>
                  </a:lnTo>
                  <a:lnTo>
                    <a:pt x="20" y="81"/>
                  </a:lnTo>
                  <a:lnTo>
                    <a:pt x="23" y="73"/>
                  </a:lnTo>
                  <a:lnTo>
                    <a:pt x="25" y="72"/>
                  </a:lnTo>
                  <a:lnTo>
                    <a:pt x="19" y="68"/>
                  </a:lnTo>
                  <a:lnTo>
                    <a:pt x="16" y="59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14" name="Freeform 312"/>
            <p:cNvSpPr>
              <a:spLocks/>
            </p:cNvSpPr>
            <p:nvPr/>
          </p:nvSpPr>
          <p:spPr bwMode="auto">
            <a:xfrm>
              <a:off x="4608808" y="2612677"/>
              <a:ext cx="102010" cy="121006"/>
            </a:xfrm>
            <a:custGeom>
              <a:avLst/>
              <a:gdLst/>
              <a:ahLst/>
              <a:cxnLst>
                <a:cxn ang="0">
                  <a:pos x="30" y="71"/>
                </a:cxn>
                <a:cxn ang="0">
                  <a:pos x="30" y="67"/>
                </a:cxn>
                <a:cxn ang="0">
                  <a:pos x="26" y="70"/>
                </a:cxn>
                <a:cxn ang="0">
                  <a:pos x="22" y="72"/>
                </a:cxn>
                <a:cxn ang="0">
                  <a:pos x="19" y="68"/>
                </a:cxn>
                <a:cxn ang="0">
                  <a:pos x="20" y="67"/>
                </a:cxn>
                <a:cxn ang="0">
                  <a:pos x="19" y="65"/>
                </a:cxn>
                <a:cxn ang="0">
                  <a:pos x="17" y="62"/>
                </a:cxn>
                <a:cxn ang="0">
                  <a:pos x="14" y="52"/>
                </a:cxn>
                <a:cxn ang="0">
                  <a:pos x="14" y="46"/>
                </a:cxn>
                <a:cxn ang="0">
                  <a:pos x="14" y="45"/>
                </a:cxn>
                <a:cxn ang="0">
                  <a:pos x="4" y="34"/>
                </a:cxn>
                <a:cxn ang="0">
                  <a:pos x="2" y="31"/>
                </a:cxn>
                <a:cxn ang="0">
                  <a:pos x="4" y="29"/>
                </a:cxn>
                <a:cxn ang="0">
                  <a:pos x="10" y="31"/>
                </a:cxn>
                <a:cxn ang="0">
                  <a:pos x="10" y="29"/>
                </a:cxn>
                <a:cxn ang="0">
                  <a:pos x="1" y="16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11" y="5"/>
                </a:cxn>
                <a:cxn ang="0">
                  <a:pos x="16" y="0"/>
                </a:cxn>
                <a:cxn ang="0">
                  <a:pos x="30" y="16"/>
                </a:cxn>
                <a:cxn ang="0">
                  <a:pos x="45" y="34"/>
                </a:cxn>
                <a:cxn ang="0">
                  <a:pos x="54" y="57"/>
                </a:cxn>
                <a:cxn ang="0">
                  <a:pos x="47" y="60"/>
                </a:cxn>
                <a:cxn ang="0">
                  <a:pos x="41" y="64"/>
                </a:cxn>
                <a:cxn ang="0">
                  <a:pos x="38" y="63"/>
                </a:cxn>
                <a:cxn ang="0">
                  <a:pos x="37" y="65"/>
                </a:cxn>
                <a:cxn ang="0">
                  <a:pos x="34" y="66"/>
                </a:cxn>
                <a:cxn ang="0">
                  <a:pos x="32" y="67"/>
                </a:cxn>
                <a:cxn ang="0">
                  <a:pos x="30" y="71"/>
                </a:cxn>
              </a:cxnLst>
              <a:rect l="0" t="0" r="r" b="b"/>
              <a:pathLst>
                <a:path w="54" h="72">
                  <a:moveTo>
                    <a:pt x="30" y="71"/>
                  </a:moveTo>
                  <a:lnTo>
                    <a:pt x="30" y="67"/>
                  </a:lnTo>
                  <a:lnTo>
                    <a:pt x="26" y="70"/>
                  </a:lnTo>
                  <a:lnTo>
                    <a:pt x="22" y="72"/>
                  </a:lnTo>
                  <a:lnTo>
                    <a:pt x="19" y="68"/>
                  </a:lnTo>
                  <a:lnTo>
                    <a:pt x="20" y="67"/>
                  </a:lnTo>
                  <a:lnTo>
                    <a:pt x="19" y="65"/>
                  </a:lnTo>
                  <a:lnTo>
                    <a:pt x="17" y="62"/>
                  </a:lnTo>
                  <a:lnTo>
                    <a:pt x="14" y="52"/>
                  </a:lnTo>
                  <a:lnTo>
                    <a:pt x="14" y="46"/>
                  </a:lnTo>
                  <a:lnTo>
                    <a:pt x="14" y="45"/>
                  </a:lnTo>
                  <a:lnTo>
                    <a:pt x="4" y="34"/>
                  </a:lnTo>
                  <a:lnTo>
                    <a:pt x="2" y="31"/>
                  </a:lnTo>
                  <a:lnTo>
                    <a:pt x="4" y="29"/>
                  </a:lnTo>
                  <a:lnTo>
                    <a:pt x="10" y="31"/>
                  </a:lnTo>
                  <a:lnTo>
                    <a:pt x="10" y="2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1" y="5"/>
                  </a:lnTo>
                  <a:lnTo>
                    <a:pt x="16" y="0"/>
                  </a:lnTo>
                  <a:lnTo>
                    <a:pt x="30" y="16"/>
                  </a:lnTo>
                  <a:lnTo>
                    <a:pt x="45" y="34"/>
                  </a:lnTo>
                  <a:lnTo>
                    <a:pt x="54" y="57"/>
                  </a:lnTo>
                  <a:lnTo>
                    <a:pt x="47" y="60"/>
                  </a:lnTo>
                  <a:lnTo>
                    <a:pt x="41" y="64"/>
                  </a:lnTo>
                  <a:lnTo>
                    <a:pt x="38" y="63"/>
                  </a:lnTo>
                  <a:lnTo>
                    <a:pt x="37" y="65"/>
                  </a:lnTo>
                  <a:lnTo>
                    <a:pt x="34" y="66"/>
                  </a:lnTo>
                  <a:lnTo>
                    <a:pt x="32" y="67"/>
                  </a:lnTo>
                  <a:lnTo>
                    <a:pt x="30" y="71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15" name="Freeform 313"/>
            <p:cNvSpPr>
              <a:spLocks/>
            </p:cNvSpPr>
            <p:nvPr/>
          </p:nvSpPr>
          <p:spPr bwMode="auto">
            <a:xfrm>
              <a:off x="4594235" y="2999596"/>
              <a:ext cx="34611" cy="89634"/>
            </a:xfrm>
            <a:custGeom>
              <a:avLst/>
              <a:gdLst/>
              <a:ahLst/>
              <a:cxnLst>
                <a:cxn ang="0">
                  <a:pos x="12" y="54"/>
                </a:cxn>
                <a:cxn ang="0">
                  <a:pos x="2" y="40"/>
                </a:cxn>
                <a:cxn ang="0">
                  <a:pos x="0" y="22"/>
                </a:cxn>
                <a:cxn ang="0">
                  <a:pos x="5" y="10"/>
                </a:cxn>
                <a:cxn ang="0">
                  <a:pos x="10" y="0"/>
                </a:cxn>
                <a:cxn ang="0">
                  <a:pos x="19" y="3"/>
                </a:cxn>
                <a:cxn ang="0">
                  <a:pos x="18" y="16"/>
                </a:cxn>
                <a:cxn ang="0">
                  <a:pos x="16" y="29"/>
                </a:cxn>
                <a:cxn ang="0">
                  <a:pos x="15" y="41"/>
                </a:cxn>
                <a:cxn ang="0">
                  <a:pos x="12" y="54"/>
                </a:cxn>
              </a:cxnLst>
              <a:rect l="0" t="0" r="r" b="b"/>
              <a:pathLst>
                <a:path w="19" h="54">
                  <a:moveTo>
                    <a:pt x="12" y="54"/>
                  </a:moveTo>
                  <a:lnTo>
                    <a:pt x="2" y="40"/>
                  </a:lnTo>
                  <a:lnTo>
                    <a:pt x="0" y="22"/>
                  </a:lnTo>
                  <a:lnTo>
                    <a:pt x="5" y="10"/>
                  </a:lnTo>
                  <a:lnTo>
                    <a:pt x="10" y="0"/>
                  </a:lnTo>
                  <a:lnTo>
                    <a:pt x="19" y="3"/>
                  </a:lnTo>
                  <a:lnTo>
                    <a:pt x="18" y="16"/>
                  </a:lnTo>
                  <a:lnTo>
                    <a:pt x="16" y="29"/>
                  </a:lnTo>
                  <a:lnTo>
                    <a:pt x="15" y="41"/>
                  </a:lnTo>
                  <a:lnTo>
                    <a:pt x="12" y="54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16" name="Freeform 314"/>
            <p:cNvSpPr>
              <a:spLocks/>
            </p:cNvSpPr>
            <p:nvPr/>
          </p:nvSpPr>
          <p:spPr bwMode="auto">
            <a:xfrm>
              <a:off x="3515842" y="2234720"/>
              <a:ext cx="781470" cy="294298"/>
            </a:xfrm>
            <a:custGeom>
              <a:avLst/>
              <a:gdLst/>
              <a:ahLst/>
              <a:cxnLst>
                <a:cxn ang="0">
                  <a:pos x="243" y="168"/>
                </a:cxn>
                <a:cxn ang="0">
                  <a:pos x="223" y="160"/>
                </a:cxn>
                <a:cxn ang="0">
                  <a:pos x="188" y="158"/>
                </a:cxn>
                <a:cxn ang="0">
                  <a:pos x="152" y="156"/>
                </a:cxn>
                <a:cxn ang="0">
                  <a:pos x="129" y="130"/>
                </a:cxn>
                <a:cxn ang="0">
                  <a:pos x="92" y="117"/>
                </a:cxn>
                <a:cxn ang="0">
                  <a:pos x="62" y="113"/>
                </a:cxn>
                <a:cxn ang="0">
                  <a:pos x="54" y="85"/>
                </a:cxn>
                <a:cxn ang="0">
                  <a:pos x="25" y="69"/>
                </a:cxn>
                <a:cxn ang="0">
                  <a:pos x="1" y="50"/>
                </a:cxn>
                <a:cxn ang="0">
                  <a:pos x="6" y="42"/>
                </a:cxn>
                <a:cxn ang="0">
                  <a:pos x="30" y="29"/>
                </a:cxn>
                <a:cxn ang="0">
                  <a:pos x="67" y="25"/>
                </a:cxn>
                <a:cxn ang="0">
                  <a:pos x="90" y="34"/>
                </a:cxn>
                <a:cxn ang="0">
                  <a:pos x="118" y="29"/>
                </a:cxn>
                <a:cxn ang="0">
                  <a:pos x="109" y="0"/>
                </a:cxn>
                <a:cxn ang="0">
                  <a:pos x="152" y="11"/>
                </a:cxn>
                <a:cxn ang="0">
                  <a:pos x="180" y="30"/>
                </a:cxn>
                <a:cxn ang="0">
                  <a:pos x="219" y="30"/>
                </a:cxn>
                <a:cxn ang="0">
                  <a:pos x="243" y="41"/>
                </a:cxn>
                <a:cxn ang="0">
                  <a:pos x="284" y="44"/>
                </a:cxn>
                <a:cxn ang="0">
                  <a:pos x="312" y="29"/>
                </a:cxn>
                <a:cxn ang="0">
                  <a:pos x="347" y="36"/>
                </a:cxn>
                <a:cxn ang="0">
                  <a:pos x="351" y="63"/>
                </a:cxn>
                <a:cxn ang="0">
                  <a:pos x="358" y="71"/>
                </a:cxn>
                <a:cxn ang="0">
                  <a:pos x="376" y="73"/>
                </a:cxn>
                <a:cxn ang="0">
                  <a:pos x="411" y="83"/>
                </a:cxn>
                <a:cxn ang="0">
                  <a:pos x="391" y="91"/>
                </a:cxn>
                <a:cxn ang="0">
                  <a:pos x="375" y="110"/>
                </a:cxn>
                <a:cxn ang="0">
                  <a:pos x="350" y="121"/>
                </a:cxn>
                <a:cxn ang="0">
                  <a:pos x="333" y="131"/>
                </a:cxn>
                <a:cxn ang="0">
                  <a:pos x="330" y="151"/>
                </a:cxn>
                <a:cxn ang="0">
                  <a:pos x="303" y="162"/>
                </a:cxn>
                <a:cxn ang="0">
                  <a:pos x="279" y="171"/>
                </a:cxn>
                <a:cxn ang="0">
                  <a:pos x="259" y="172"/>
                </a:cxn>
              </a:cxnLst>
              <a:rect l="0" t="0" r="r" b="b"/>
              <a:pathLst>
                <a:path w="414" h="176">
                  <a:moveTo>
                    <a:pt x="259" y="172"/>
                  </a:moveTo>
                  <a:lnTo>
                    <a:pt x="243" y="168"/>
                  </a:lnTo>
                  <a:lnTo>
                    <a:pt x="228" y="165"/>
                  </a:lnTo>
                  <a:lnTo>
                    <a:pt x="223" y="160"/>
                  </a:lnTo>
                  <a:lnTo>
                    <a:pt x="205" y="159"/>
                  </a:lnTo>
                  <a:lnTo>
                    <a:pt x="188" y="158"/>
                  </a:lnTo>
                  <a:lnTo>
                    <a:pt x="169" y="157"/>
                  </a:lnTo>
                  <a:lnTo>
                    <a:pt x="152" y="156"/>
                  </a:lnTo>
                  <a:lnTo>
                    <a:pt x="140" y="143"/>
                  </a:lnTo>
                  <a:lnTo>
                    <a:pt x="129" y="130"/>
                  </a:lnTo>
                  <a:lnTo>
                    <a:pt x="110" y="124"/>
                  </a:lnTo>
                  <a:lnTo>
                    <a:pt x="92" y="117"/>
                  </a:lnTo>
                  <a:lnTo>
                    <a:pt x="77" y="115"/>
                  </a:lnTo>
                  <a:lnTo>
                    <a:pt x="62" y="113"/>
                  </a:lnTo>
                  <a:lnTo>
                    <a:pt x="58" y="99"/>
                  </a:lnTo>
                  <a:lnTo>
                    <a:pt x="54" y="85"/>
                  </a:lnTo>
                  <a:lnTo>
                    <a:pt x="34" y="71"/>
                  </a:lnTo>
                  <a:lnTo>
                    <a:pt x="25" y="69"/>
                  </a:lnTo>
                  <a:lnTo>
                    <a:pt x="6" y="56"/>
                  </a:lnTo>
                  <a:lnTo>
                    <a:pt x="1" y="50"/>
                  </a:lnTo>
                  <a:lnTo>
                    <a:pt x="0" y="48"/>
                  </a:lnTo>
                  <a:lnTo>
                    <a:pt x="6" y="42"/>
                  </a:lnTo>
                  <a:lnTo>
                    <a:pt x="17" y="37"/>
                  </a:lnTo>
                  <a:lnTo>
                    <a:pt x="30" y="29"/>
                  </a:lnTo>
                  <a:lnTo>
                    <a:pt x="42" y="21"/>
                  </a:lnTo>
                  <a:lnTo>
                    <a:pt x="67" y="25"/>
                  </a:lnTo>
                  <a:lnTo>
                    <a:pt x="72" y="30"/>
                  </a:lnTo>
                  <a:lnTo>
                    <a:pt x="90" y="34"/>
                  </a:lnTo>
                  <a:lnTo>
                    <a:pt x="108" y="37"/>
                  </a:lnTo>
                  <a:lnTo>
                    <a:pt x="118" y="29"/>
                  </a:lnTo>
                  <a:lnTo>
                    <a:pt x="106" y="18"/>
                  </a:lnTo>
                  <a:lnTo>
                    <a:pt x="109" y="0"/>
                  </a:lnTo>
                  <a:lnTo>
                    <a:pt x="131" y="6"/>
                  </a:lnTo>
                  <a:lnTo>
                    <a:pt x="152" y="11"/>
                  </a:lnTo>
                  <a:lnTo>
                    <a:pt x="161" y="20"/>
                  </a:lnTo>
                  <a:lnTo>
                    <a:pt x="180" y="30"/>
                  </a:lnTo>
                  <a:lnTo>
                    <a:pt x="202" y="26"/>
                  </a:lnTo>
                  <a:lnTo>
                    <a:pt x="219" y="30"/>
                  </a:lnTo>
                  <a:lnTo>
                    <a:pt x="237" y="34"/>
                  </a:lnTo>
                  <a:lnTo>
                    <a:pt x="243" y="41"/>
                  </a:lnTo>
                  <a:lnTo>
                    <a:pt x="269" y="48"/>
                  </a:lnTo>
                  <a:lnTo>
                    <a:pt x="284" y="44"/>
                  </a:lnTo>
                  <a:lnTo>
                    <a:pt x="298" y="42"/>
                  </a:lnTo>
                  <a:lnTo>
                    <a:pt x="312" y="29"/>
                  </a:lnTo>
                  <a:lnTo>
                    <a:pt x="336" y="35"/>
                  </a:lnTo>
                  <a:lnTo>
                    <a:pt x="347" y="36"/>
                  </a:lnTo>
                  <a:lnTo>
                    <a:pt x="350" y="50"/>
                  </a:lnTo>
                  <a:lnTo>
                    <a:pt x="351" y="63"/>
                  </a:lnTo>
                  <a:lnTo>
                    <a:pt x="347" y="64"/>
                  </a:lnTo>
                  <a:lnTo>
                    <a:pt x="358" y="71"/>
                  </a:lnTo>
                  <a:lnTo>
                    <a:pt x="371" y="71"/>
                  </a:lnTo>
                  <a:lnTo>
                    <a:pt x="376" y="73"/>
                  </a:lnTo>
                  <a:lnTo>
                    <a:pt x="383" y="66"/>
                  </a:lnTo>
                  <a:lnTo>
                    <a:pt x="411" y="83"/>
                  </a:lnTo>
                  <a:lnTo>
                    <a:pt x="414" y="91"/>
                  </a:lnTo>
                  <a:lnTo>
                    <a:pt x="391" y="91"/>
                  </a:lnTo>
                  <a:lnTo>
                    <a:pt x="377" y="99"/>
                  </a:lnTo>
                  <a:lnTo>
                    <a:pt x="375" y="110"/>
                  </a:lnTo>
                  <a:lnTo>
                    <a:pt x="361" y="114"/>
                  </a:lnTo>
                  <a:lnTo>
                    <a:pt x="350" y="121"/>
                  </a:lnTo>
                  <a:lnTo>
                    <a:pt x="331" y="116"/>
                  </a:lnTo>
                  <a:lnTo>
                    <a:pt x="333" y="131"/>
                  </a:lnTo>
                  <a:lnTo>
                    <a:pt x="342" y="140"/>
                  </a:lnTo>
                  <a:lnTo>
                    <a:pt x="330" y="151"/>
                  </a:lnTo>
                  <a:lnTo>
                    <a:pt x="318" y="161"/>
                  </a:lnTo>
                  <a:lnTo>
                    <a:pt x="303" y="162"/>
                  </a:lnTo>
                  <a:lnTo>
                    <a:pt x="288" y="164"/>
                  </a:lnTo>
                  <a:lnTo>
                    <a:pt x="279" y="171"/>
                  </a:lnTo>
                  <a:lnTo>
                    <a:pt x="270" y="176"/>
                  </a:lnTo>
                  <a:lnTo>
                    <a:pt x="259" y="172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17" name="Freeform 315"/>
            <p:cNvSpPr>
              <a:spLocks/>
            </p:cNvSpPr>
            <p:nvPr/>
          </p:nvSpPr>
          <p:spPr bwMode="auto">
            <a:xfrm>
              <a:off x="2568606" y="2142099"/>
              <a:ext cx="929020" cy="392895"/>
            </a:xfrm>
            <a:custGeom>
              <a:avLst/>
              <a:gdLst/>
              <a:ahLst/>
              <a:cxnLst>
                <a:cxn ang="0">
                  <a:pos x="57" y="139"/>
                </a:cxn>
                <a:cxn ang="0">
                  <a:pos x="40" y="148"/>
                </a:cxn>
                <a:cxn ang="0">
                  <a:pos x="15" y="119"/>
                </a:cxn>
                <a:cxn ang="0">
                  <a:pos x="2" y="88"/>
                </a:cxn>
                <a:cxn ang="0">
                  <a:pos x="18" y="76"/>
                </a:cxn>
                <a:cxn ang="0">
                  <a:pos x="30" y="62"/>
                </a:cxn>
                <a:cxn ang="0">
                  <a:pos x="57" y="54"/>
                </a:cxn>
                <a:cxn ang="0">
                  <a:pos x="90" y="70"/>
                </a:cxn>
                <a:cxn ang="0">
                  <a:pos x="133" y="68"/>
                </a:cxn>
                <a:cxn ang="0">
                  <a:pos x="160" y="68"/>
                </a:cxn>
                <a:cxn ang="0">
                  <a:pos x="152" y="32"/>
                </a:cxn>
                <a:cxn ang="0">
                  <a:pos x="148" y="25"/>
                </a:cxn>
                <a:cxn ang="0">
                  <a:pos x="180" y="19"/>
                </a:cxn>
                <a:cxn ang="0">
                  <a:pos x="209" y="10"/>
                </a:cxn>
                <a:cxn ang="0">
                  <a:pos x="238" y="1"/>
                </a:cxn>
                <a:cxn ang="0">
                  <a:pos x="258" y="10"/>
                </a:cxn>
                <a:cxn ang="0">
                  <a:pos x="292" y="24"/>
                </a:cxn>
                <a:cxn ang="0">
                  <a:pos x="316" y="19"/>
                </a:cxn>
                <a:cxn ang="0">
                  <a:pos x="336" y="16"/>
                </a:cxn>
                <a:cxn ang="0">
                  <a:pos x="350" y="36"/>
                </a:cxn>
                <a:cxn ang="0">
                  <a:pos x="383" y="61"/>
                </a:cxn>
                <a:cxn ang="0">
                  <a:pos x="403" y="69"/>
                </a:cxn>
                <a:cxn ang="0">
                  <a:pos x="428" y="70"/>
                </a:cxn>
                <a:cxn ang="0">
                  <a:pos x="461" y="92"/>
                </a:cxn>
                <a:cxn ang="0">
                  <a:pos x="492" y="104"/>
                </a:cxn>
                <a:cxn ang="0">
                  <a:pos x="482" y="120"/>
                </a:cxn>
                <a:cxn ang="0">
                  <a:pos x="476" y="140"/>
                </a:cxn>
                <a:cxn ang="0">
                  <a:pos x="457" y="150"/>
                </a:cxn>
                <a:cxn ang="0">
                  <a:pos x="463" y="170"/>
                </a:cxn>
                <a:cxn ang="0">
                  <a:pos x="431" y="175"/>
                </a:cxn>
                <a:cxn ang="0">
                  <a:pos x="445" y="192"/>
                </a:cxn>
                <a:cxn ang="0">
                  <a:pos x="450" y="208"/>
                </a:cxn>
                <a:cxn ang="0">
                  <a:pos x="431" y="200"/>
                </a:cxn>
                <a:cxn ang="0">
                  <a:pos x="398" y="204"/>
                </a:cxn>
                <a:cxn ang="0">
                  <a:pos x="368" y="202"/>
                </a:cxn>
                <a:cxn ang="0">
                  <a:pos x="347" y="211"/>
                </a:cxn>
                <a:cxn ang="0">
                  <a:pos x="326" y="216"/>
                </a:cxn>
                <a:cxn ang="0">
                  <a:pos x="301" y="235"/>
                </a:cxn>
                <a:cxn ang="0">
                  <a:pos x="277" y="221"/>
                </a:cxn>
                <a:cxn ang="0">
                  <a:pos x="262" y="197"/>
                </a:cxn>
                <a:cxn ang="0">
                  <a:pos x="235" y="195"/>
                </a:cxn>
                <a:cxn ang="0">
                  <a:pos x="208" y="193"/>
                </a:cxn>
                <a:cxn ang="0">
                  <a:pos x="178" y="167"/>
                </a:cxn>
                <a:cxn ang="0">
                  <a:pos x="146" y="164"/>
                </a:cxn>
                <a:cxn ang="0">
                  <a:pos x="133" y="185"/>
                </a:cxn>
                <a:cxn ang="0">
                  <a:pos x="140" y="216"/>
                </a:cxn>
                <a:cxn ang="0">
                  <a:pos x="129" y="226"/>
                </a:cxn>
                <a:cxn ang="0">
                  <a:pos x="116" y="209"/>
                </a:cxn>
                <a:cxn ang="0">
                  <a:pos x="83" y="205"/>
                </a:cxn>
                <a:cxn ang="0">
                  <a:pos x="65" y="185"/>
                </a:cxn>
                <a:cxn ang="0">
                  <a:pos x="74" y="179"/>
                </a:cxn>
                <a:cxn ang="0">
                  <a:pos x="75" y="165"/>
                </a:cxn>
                <a:cxn ang="0">
                  <a:pos x="87" y="160"/>
                </a:cxn>
                <a:cxn ang="0">
                  <a:pos x="67" y="140"/>
                </a:cxn>
              </a:cxnLst>
              <a:rect l="0" t="0" r="r" b="b"/>
              <a:pathLst>
                <a:path w="492" h="235">
                  <a:moveTo>
                    <a:pt x="67" y="140"/>
                  </a:moveTo>
                  <a:lnTo>
                    <a:pt x="57" y="139"/>
                  </a:lnTo>
                  <a:lnTo>
                    <a:pt x="41" y="147"/>
                  </a:lnTo>
                  <a:lnTo>
                    <a:pt x="40" y="148"/>
                  </a:lnTo>
                  <a:lnTo>
                    <a:pt x="30" y="132"/>
                  </a:lnTo>
                  <a:lnTo>
                    <a:pt x="15" y="119"/>
                  </a:lnTo>
                  <a:lnTo>
                    <a:pt x="0" y="106"/>
                  </a:lnTo>
                  <a:lnTo>
                    <a:pt x="2" y="88"/>
                  </a:lnTo>
                  <a:lnTo>
                    <a:pt x="3" y="69"/>
                  </a:lnTo>
                  <a:lnTo>
                    <a:pt x="18" y="76"/>
                  </a:lnTo>
                  <a:lnTo>
                    <a:pt x="21" y="69"/>
                  </a:lnTo>
                  <a:lnTo>
                    <a:pt x="30" y="62"/>
                  </a:lnTo>
                  <a:lnTo>
                    <a:pt x="40" y="54"/>
                  </a:lnTo>
                  <a:lnTo>
                    <a:pt x="57" y="54"/>
                  </a:lnTo>
                  <a:lnTo>
                    <a:pt x="74" y="62"/>
                  </a:lnTo>
                  <a:lnTo>
                    <a:pt x="90" y="70"/>
                  </a:lnTo>
                  <a:lnTo>
                    <a:pt x="109" y="69"/>
                  </a:lnTo>
                  <a:lnTo>
                    <a:pt x="133" y="68"/>
                  </a:lnTo>
                  <a:lnTo>
                    <a:pt x="158" y="73"/>
                  </a:lnTo>
                  <a:lnTo>
                    <a:pt x="160" y="68"/>
                  </a:lnTo>
                  <a:lnTo>
                    <a:pt x="146" y="51"/>
                  </a:lnTo>
                  <a:lnTo>
                    <a:pt x="152" y="32"/>
                  </a:lnTo>
                  <a:lnTo>
                    <a:pt x="163" y="33"/>
                  </a:lnTo>
                  <a:lnTo>
                    <a:pt x="148" y="25"/>
                  </a:lnTo>
                  <a:lnTo>
                    <a:pt x="164" y="22"/>
                  </a:lnTo>
                  <a:lnTo>
                    <a:pt x="180" y="19"/>
                  </a:lnTo>
                  <a:lnTo>
                    <a:pt x="194" y="15"/>
                  </a:lnTo>
                  <a:lnTo>
                    <a:pt x="209" y="10"/>
                  </a:lnTo>
                  <a:lnTo>
                    <a:pt x="224" y="6"/>
                  </a:lnTo>
                  <a:lnTo>
                    <a:pt x="238" y="1"/>
                  </a:lnTo>
                  <a:lnTo>
                    <a:pt x="250" y="0"/>
                  </a:lnTo>
                  <a:lnTo>
                    <a:pt x="258" y="10"/>
                  </a:lnTo>
                  <a:lnTo>
                    <a:pt x="282" y="19"/>
                  </a:lnTo>
                  <a:lnTo>
                    <a:pt x="292" y="24"/>
                  </a:lnTo>
                  <a:lnTo>
                    <a:pt x="301" y="26"/>
                  </a:lnTo>
                  <a:lnTo>
                    <a:pt x="316" y="19"/>
                  </a:lnTo>
                  <a:lnTo>
                    <a:pt x="332" y="14"/>
                  </a:lnTo>
                  <a:lnTo>
                    <a:pt x="336" y="16"/>
                  </a:lnTo>
                  <a:lnTo>
                    <a:pt x="333" y="24"/>
                  </a:lnTo>
                  <a:lnTo>
                    <a:pt x="350" y="36"/>
                  </a:lnTo>
                  <a:lnTo>
                    <a:pt x="367" y="48"/>
                  </a:lnTo>
                  <a:lnTo>
                    <a:pt x="383" y="61"/>
                  </a:lnTo>
                  <a:lnTo>
                    <a:pt x="400" y="73"/>
                  </a:lnTo>
                  <a:lnTo>
                    <a:pt x="403" y="69"/>
                  </a:lnTo>
                  <a:lnTo>
                    <a:pt x="412" y="73"/>
                  </a:lnTo>
                  <a:lnTo>
                    <a:pt x="428" y="70"/>
                  </a:lnTo>
                  <a:lnTo>
                    <a:pt x="445" y="81"/>
                  </a:lnTo>
                  <a:lnTo>
                    <a:pt x="461" y="92"/>
                  </a:lnTo>
                  <a:lnTo>
                    <a:pt x="478" y="88"/>
                  </a:lnTo>
                  <a:lnTo>
                    <a:pt x="492" y="104"/>
                  </a:lnTo>
                  <a:lnTo>
                    <a:pt x="487" y="116"/>
                  </a:lnTo>
                  <a:lnTo>
                    <a:pt x="482" y="120"/>
                  </a:lnTo>
                  <a:lnTo>
                    <a:pt x="487" y="138"/>
                  </a:lnTo>
                  <a:lnTo>
                    <a:pt x="476" y="140"/>
                  </a:lnTo>
                  <a:lnTo>
                    <a:pt x="456" y="135"/>
                  </a:lnTo>
                  <a:lnTo>
                    <a:pt x="457" y="150"/>
                  </a:lnTo>
                  <a:lnTo>
                    <a:pt x="458" y="164"/>
                  </a:lnTo>
                  <a:lnTo>
                    <a:pt x="463" y="170"/>
                  </a:lnTo>
                  <a:lnTo>
                    <a:pt x="446" y="169"/>
                  </a:lnTo>
                  <a:lnTo>
                    <a:pt x="431" y="175"/>
                  </a:lnTo>
                  <a:lnTo>
                    <a:pt x="440" y="179"/>
                  </a:lnTo>
                  <a:lnTo>
                    <a:pt x="445" y="192"/>
                  </a:lnTo>
                  <a:lnTo>
                    <a:pt x="450" y="205"/>
                  </a:lnTo>
                  <a:lnTo>
                    <a:pt x="450" y="208"/>
                  </a:lnTo>
                  <a:lnTo>
                    <a:pt x="448" y="211"/>
                  </a:lnTo>
                  <a:lnTo>
                    <a:pt x="431" y="200"/>
                  </a:lnTo>
                  <a:lnTo>
                    <a:pt x="415" y="202"/>
                  </a:lnTo>
                  <a:lnTo>
                    <a:pt x="398" y="204"/>
                  </a:lnTo>
                  <a:lnTo>
                    <a:pt x="380" y="205"/>
                  </a:lnTo>
                  <a:lnTo>
                    <a:pt x="368" y="202"/>
                  </a:lnTo>
                  <a:lnTo>
                    <a:pt x="361" y="213"/>
                  </a:lnTo>
                  <a:lnTo>
                    <a:pt x="347" y="211"/>
                  </a:lnTo>
                  <a:lnTo>
                    <a:pt x="333" y="208"/>
                  </a:lnTo>
                  <a:lnTo>
                    <a:pt x="326" y="216"/>
                  </a:lnTo>
                  <a:lnTo>
                    <a:pt x="313" y="226"/>
                  </a:lnTo>
                  <a:lnTo>
                    <a:pt x="301" y="235"/>
                  </a:lnTo>
                  <a:lnTo>
                    <a:pt x="290" y="228"/>
                  </a:lnTo>
                  <a:lnTo>
                    <a:pt x="277" y="221"/>
                  </a:lnTo>
                  <a:lnTo>
                    <a:pt x="276" y="208"/>
                  </a:lnTo>
                  <a:lnTo>
                    <a:pt x="262" y="197"/>
                  </a:lnTo>
                  <a:lnTo>
                    <a:pt x="248" y="195"/>
                  </a:lnTo>
                  <a:lnTo>
                    <a:pt x="235" y="195"/>
                  </a:lnTo>
                  <a:lnTo>
                    <a:pt x="221" y="194"/>
                  </a:lnTo>
                  <a:lnTo>
                    <a:pt x="208" y="193"/>
                  </a:lnTo>
                  <a:lnTo>
                    <a:pt x="195" y="176"/>
                  </a:lnTo>
                  <a:lnTo>
                    <a:pt x="178" y="167"/>
                  </a:lnTo>
                  <a:lnTo>
                    <a:pt x="161" y="157"/>
                  </a:lnTo>
                  <a:lnTo>
                    <a:pt x="146" y="164"/>
                  </a:lnTo>
                  <a:lnTo>
                    <a:pt x="130" y="170"/>
                  </a:lnTo>
                  <a:lnTo>
                    <a:pt x="133" y="185"/>
                  </a:lnTo>
                  <a:lnTo>
                    <a:pt x="137" y="200"/>
                  </a:lnTo>
                  <a:lnTo>
                    <a:pt x="140" y="216"/>
                  </a:lnTo>
                  <a:lnTo>
                    <a:pt x="144" y="231"/>
                  </a:lnTo>
                  <a:lnTo>
                    <a:pt x="129" y="226"/>
                  </a:lnTo>
                  <a:lnTo>
                    <a:pt x="114" y="221"/>
                  </a:lnTo>
                  <a:lnTo>
                    <a:pt x="116" y="209"/>
                  </a:lnTo>
                  <a:lnTo>
                    <a:pt x="93" y="209"/>
                  </a:lnTo>
                  <a:lnTo>
                    <a:pt x="83" y="205"/>
                  </a:lnTo>
                  <a:lnTo>
                    <a:pt x="77" y="201"/>
                  </a:lnTo>
                  <a:lnTo>
                    <a:pt x="65" y="185"/>
                  </a:lnTo>
                  <a:lnTo>
                    <a:pt x="59" y="180"/>
                  </a:lnTo>
                  <a:lnTo>
                    <a:pt x="74" y="179"/>
                  </a:lnTo>
                  <a:lnTo>
                    <a:pt x="67" y="173"/>
                  </a:lnTo>
                  <a:lnTo>
                    <a:pt x="75" y="165"/>
                  </a:lnTo>
                  <a:lnTo>
                    <a:pt x="91" y="165"/>
                  </a:lnTo>
                  <a:lnTo>
                    <a:pt x="87" y="160"/>
                  </a:lnTo>
                  <a:lnTo>
                    <a:pt x="84" y="141"/>
                  </a:lnTo>
                  <a:lnTo>
                    <a:pt x="67" y="14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18" name="Freeform 316"/>
            <p:cNvSpPr>
              <a:spLocks/>
            </p:cNvSpPr>
            <p:nvPr/>
          </p:nvSpPr>
          <p:spPr bwMode="auto">
            <a:xfrm>
              <a:off x="2424699" y="2460299"/>
              <a:ext cx="202199" cy="73201"/>
            </a:xfrm>
            <a:custGeom>
              <a:avLst/>
              <a:gdLst/>
              <a:ahLst/>
              <a:cxnLst>
                <a:cxn ang="0">
                  <a:pos x="21" y="15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6" y="1"/>
                </a:cxn>
                <a:cxn ang="0">
                  <a:pos x="30" y="2"/>
                </a:cxn>
                <a:cxn ang="0">
                  <a:pos x="49" y="10"/>
                </a:cxn>
                <a:cxn ang="0">
                  <a:pos x="68" y="18"/>
                </a:cxn>
                <a:cxn ang="0">
                  <a:pos x="87" y="26"/>
                </a:cxn>
                <a:cxn ang="0">
                  <a:pos x="107" y="34"/>
                </a:cxn>
                <a:cxn ang="0">
                  <a:pos x="102" y="44"/>
                </a:cxn>
                <a:cxn ang="0">
                  <a:pos x="90" y="41"/>
                </a:cxn>
                <a:cxn ang="0">
                  <a:pos x="70" y="41"/>
                </a:cxn>
                <a:cxn ang="0">
                  <a:pos x="51" y="40"/>
                </a:cxn>
                <a:cxn ang="0">
                  <a:pos x="35" y="43"/>
                </a:cxn>
                <a:cxn ang="0">
                  <a:pos x="34" y="29"/>
                </a:cxn>
                <a:cxn ang="0">
                  <a:pos x="21" y="15"/>
                </a:cxn>
              </a:cxnLst>
              <a:rect l="0" t="0" r="r" b="b"/>
              <a:pathLst>
                <a:path w="107" h="44">
                  <a:moveTo>
                    <a:pt x="21" y="15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6" y="1"/>
                  </a:lnTo>
                  <a:lnTo>
                    <a:pt x="30" y="2"/>
                  </a:lnTo>
                  <a:lnTo>
                    <a:pt x="49" y="10"/>
                  </a:lnTo>
                  <a:lnTo>
                    <a:pt x="68" y="18"/>
                  </a:lnTo>
                  <a:lnTo>
                    <a:pt x="87" y="26"/>
                  </a:lnTo>
                  <a:lnTo>
                    <a:pt x="107" y="34"/>
                  </a:lnTo>
                  <a:lnTo>
                    <a:pt x="102" y="44"/>
                  </a:lnTo>
                  <a:lnTo>
                    <a:pt x="90" y="41"/>
                  </a:lnTo>
                  <a:lnTo>
                    <a:pt x="70" y="41"/>
                  </a:lnTo>
                  <a:lnTo>
                    <a:pt x="51" y="40"/>
                  </a:lnTo>
                  <a:lnTo>
                    <a:pt x="35" y="43"/>
                  </a:lnTo>
                  <a:lnTo>
                    <a:pt x="34" y="29"/>
                  </a:lnTo>
                  <a:lnTo>
                    <a:pt x="21" y="15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19" name="Freeform 317"/>
            <p:cNvSpPr>
              <a:spLocks/>
            </p:cNvSpPr>
            <p:nvPr/>
          </p:nvSpPr>
          <p:spPr bwMode="auto">
            <a:xfrm>
              <a:off x="3184310" y="2476732"/>
              <a:ext cx="236809" cy="113536"/>
            </a:xfrm>
            <a:custGeom>
              <a:avLst/>
              <a:gdLst/>
              <a:ahLst/>
              <a:cxnLst>
                <a:cxn ang="0">
                  <a:pos x="41" y="39"/>
                </a:cxn>
                <a:cxn ang="0">
                  <a:pos x="27" y="30"/>
                </a:cxn>
                <a:cxn ang="0">
                  <a:pos x="10" y="29"/>
                </a:cxn>
                <a:cxn ang="0">
                  <a:pos x="0" y="16"/>
                </a:cxn>
                <a:cxn ang="0">
                  <a:pos x="7" y="8"/>
                </a:cxn>
                <a:cxn ang="0">
                  <a:pos x="21" y="11"/>
                </a:cxn>
                <a:cxn ang="0">
                  <a:pos x="35" y="13"/>
                </a:cxn>
                <a:cxn ang="0">
                  <a:pos x="42" y="2"/>
                </a:cxn>
                <a:cxn ang="0">
                  <a:pos x="54" y="5"/>
                </a:cxn>
                <a:cxn ang="0">
                  <a:pos x="72" y="4"/>
                </a:cxn>
                <a:cxn ang="0">
                  <a:pos x="89" y="2"/>
                </a:cxn>
                <a:cxn ang="0">
                  <a:pos x="105" y="0"/>
                </a:cxn>
                <a:cxn ang="0">
                  <a:pos x="122" y="11"/>
                </a:cxn>
                <a:cxn ang="0">
                  <a:pos x="125" y="20"/>
                </a:cxn>
                <a:cxn ang="0">
                  <a:pos x="116" y="28"/>
                </a:cxn>
                <a:cxn ang="0">
                  <a:pos x="105" y="36"/>
                </a:cxn>
                <a:cxn ang="0">
                  <a:pos x="92" y="41"/>
                </a:cxn>
                <a:cxn ang="0">
                  <a:pos x="84" y="51"/>
                </a:cxn>
                <a:cxn ang="0">
                  <a:pos x="75" y="49"/>
                </a:cxn>
                <a:cxn ang="0">
                  <a:pos x="70" y="50"/>
                </a:cxn>
                <a:cxn ang="0">
                  <a:pos x="60" y="56"/>
                </a:cxn>
                <a:cxn ang="0">
                  <a:pos x="56" y="68"/>
                </a:cxn>
                <a:cxn ang="0">
                  <a:pos x="32" y="65"/>
                </a:cxn>
                <a:cxn ang="0">
                  <a:pos x="10" y="63"/>
                </a:cxn>
                <a:cxn ang="0">
                  <a:pos x="9" y="51"/>
                </a:cxn>
                <a:cxn ang="0">
                  <a:pos x="25" y="45"/>
                </a:cxn>
                <a:cxn ang="0">
                  <a:pos x="41" y="39"/>
                </a:cxn>
              </a:cxnLst>
              <a:rect l="0" t="0" r="r" b="b"/>
              <a:pathLst>
                <a:path w="125" h="68">
                  <a:moveTo>
                    <a:pt x="41" y="39"/>
                  </a:moveTo>
                  <a:lnTo>
                    <a:pt x="27" y="30"/>
                  </a:lnTo>
                  <a:lnTo>
                    <a:pt x="10" y="29"/>
                  </a:lnTo>
                  <a:lnTo>
                    <a:pt x="0" y="16"/>
                  </a:lnTo>
                  <a:lnTo>
                    <a:pt x="7" y="8"/>
                  </a:lnTo>
                  <a:lnTo>
                    <a:pt x="21" y="11"/>
                  </a:lnTo>
                  <a:lnTo>
                    <a:pt x="35" y="13"/>
                  </a:lnTo>
                  <a:lnTo>
                    <a:pt x="42" y="2"/>
                  </a:lnTo>
                  <a:lnTo>
                    <a:pt x="54" y="5"/>
                  </a:lnTo>
                  <a:lnTo>
                    <a:pt x="72" y="4"/>
                  </a:lnTo>
                  <a:lnTo>
                    <a:pt x="89" y="2"/>
                  </a:lnTo>
                  <a:lnTo>
                    <a:pt x="105" y="0"/>
                  </a:lnTo>
                  <a:lnTo>
                    <a:pt x="122" y="11"/>
                  </a:lnTo>
                  <a:lnTo>
                    <a:pt x="125" y="20"/>
                  </a:lnTo>
                  <a:lnTo>
                    <a:pt x="116" y="28"/>
                  </a:lnTo>
                  <a:lnTo>
                    <a:pt x="105" y="36"/>
                  </a:lnTo>
                  <a:lnTo>
                    <a:pt x="92" y="41"/>
                  </a:lnTo>
                  <a:lnTo>
                    <a:pt x="84" y="51"/>
                  </a:lnTo>
                  <a:lnTo>
                    <a:pt x="75" y="49"/>
                  </a:lnTo>
                  <a:lnTo>
                    <a:pt x="70" y="50"/>
                  </a:lnTo>
                  <a:lnTo>
                    <a:pt x="60" y="56"/>
                  </a:lnTo>
                  <a:lnTo>
                    <a:pt x="56" y="68"/>
                  </a:lnTo>
                  <a:lnTo>
                    <a:pt x="32" y="65"/>
                  </a:lnTo>
                  <a:lnTo>
                    <a:pt x="10" y="63"/>
                  </a:lnTo>
                  <a:lnTo>
                    <a:pt x="9" y="51"/>
                  </a:lnTo>
                  <a:lnTo>
                    <a:pt x="25" y="45"/>
                  </a:lnTo>
                  <a:lnTo>
                    <a:pt x="41" y="39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20" name="Freeform 318"/>
            <p:cNvSpPr>
              <a:spLocks/>
            </p:cNvSpPr>
            <p:nvPr/>
          </p:nvSpPr>
          <p:spPr bwMode="auto">
            <a:xfrm>
              <a:off x="2745302" y="2491671"/>
              <a:ext cx="362500" cy="218109"/>
            </a:xfrm>
            <a:custGeom>
              <a:avLst/>
              <a:gdLst/>
              <a:ahLst/>
              <a:cxnLst>
                <a:cxn ang="0">
                  <a:pos x="183" y="101"/>
                </a:cxn>
                <a:cxn ang="0">
                  <a:pos x="177" y="114"/>
                </a:cxn>
                <a:cxn ang="0">
                  <a:pos x="165" y="121"/>
                </a:cxn>
                <a:cxn ang="0">
                  <a:pos x="161" y="130"/>
                </a:cxn>
                <a:cxn ang="0">
                  <a:pos x="154" y="128"/>
                </a:cxn>
                <a:cxn ang="0">
                  <a:pos x="141" y="124"/>
                </a:cxn>
                <a:cxn ang="0">
                  <a:pos x="135" y="106"/>
                </a:cxn>
                <a:cxn ang="0">
                  <a:pos x="124" y="105"/>
                </a:cxn>
                <a:cxn ang="0">
                  <a:pos x="113" y="96"/>
                </a:cxn>
                <a:cxn ang="0">
                  <a:pos x="101" y="88"/>
                </a:cxn>
                <a:cxn ang="0">
                  <a:pos x="80" y="80"/>
                </a:cxn>
                <a:cxn ang="0">
                  <a:pos x="68" y="81"/>
                </a:cxn>
                <a:cxn ang="0">
                  <a:pos x="53" y="84"/>
                </a:cxn>
                <a:cxn ang="0">
                  <a:pos x="42" y="94"/>
                </a:cxn>
                <a:cxn ang="0">
                  <a:pos x="38" y="94"/>
                </a:cxn>
                <a:cxn ang="0">
                  <a:pos x="35" y="79"/>
                </a:cxn>
                <a:cxn ang="0">
                  <a:pos x="31" y="65"/>
                </a:cxn>
                <a:cxn ang="0">
                  <a:pos x="23" y="59"/>
                </a:cxn>
                <a:cxn ang="0">
                  <a:pos x="22" y="61"/>
                </a:cxn>
                <a:cxn ang="0">
                  <a:pos x="25" y="56"/>
                </a:cxn>
                <a:cxn ang="0">
                  <a:pos x="27" y="55"/>
                </a:cxn>
                <a:cxn ang="0">
                  <a:pos x="23" y="49"/>
                </a:cxn>
                <a:cxn ang="0">
                  <a:pos x="17" y="50"/>
                </a:cxn>
                <a:cxn ang="0">
                  <a:pos x="13" y="34"/>
                </a:cxn>
                <a:cxn ang="0">
                  <a:pos x="14" y="33"/>
                </a:cxn>
                <a:cxn ang="0">
                  <a:pos x="22" y="34"/>
                </a:cxn>
                <a:cxn ang="0">
                  <a:pos x="29" y="37"/>
                </a:cxn>
                <a:cxn ang="0">
                  <a:pos x="32" y="36"/>
                </a:cxn>
                <a:cxn ang="0">
                  <a:pos x="33" y="35"/>
                </a:cxn>
                <a:cxn ang="0">
                  <a:pos x="35" y="29"/>
                </a:cxn>
                <a:cxn ang="0">
                  <a:pos x="22" y="15"/>
                </a:cxn>
                <a:cxn ang="0">
                  <a:pos x="11" y="14"/>
                </a:cxn>
                <a:cxn ang="0">
                  <a:pos x="11" y="27"/>
                </a:cxn>
                <a:cxn ang="0">
                  <a:pos x="12" y="29"/>
                </a:cxn>
                <a:cxn ang="0">
                  <a:pos x="3" y="12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23" y="0"/>
                </a:cxn>
                <a:cxn ang="0">
                  <a:pos x="21" y="12"/>
                </a:cxn>
                <a:cxn ang="0">
                  <a:pos x="36" y="17"/>
                </a:cxn>
                <a:cxn ang="0">
                  <a:pos x="51" y="22"/>
                </a:cxn>
                <a:cxn ang="0">
                  <a:pos x="69" y="26"/>
                </a:cxn>
                <a:cxn ang="0">
                  <a:pos x="67" y="17"/>
                </a:cxn>
                <a:cxn ang="0">
                  <a:pos x="73" y="13"/>
                </a:cxn>
                <a:cxn ang="0">
                  <a:pos x="83" y="0"/>
                </a:cxn>
                <a:cxn ang="0">
                  <a:pos x="100" y="13"/>
                </a:cxn>
                <a:cxn ang="0">
                  <a:pos x="111" y="30"/>
                </a:cxn>
                <a:cxn ang="0">
                  <a:pos x="128" y="37"/>
                </a:cxn>
                <a:cxn ang="0">
                  <a:pos x="139" y="44"/>
                </a:cxn>
                <a:cxn ang="0">
                  <a:pos x="161" y="59"/>
                </a:cxn>
                <a:cxn ang="0">
                  <a:pos x="184" y="74"/>
                </a:cxn>
                <a:cxn ang="0">
                  <a:pos x="192" y="91"/>
                </a:cxn>
                <a:cxn ang="0">
                  <a:pos x="187" y="95"/>
                </a:cxn>
                <a:cxn ang="0">
                  <a:pos x="183" y="101"/>
                </a:cxn>
              </a:cxnLst>
              <a:rect l="0" t="0" r="r" b="b"/>
              <a:pathLst>
                <a:path w="192" h="130">
                  <a:moveTo>
                    <a:pt x="183" y="101"/>
                  </a:moveTo>
                  <a:lnTo>
                    <a:pt x="177" y="114"/>
                  </a:lnTo>
                  <a:lnTo>
                    <a:pt x="165" y="121"/>
                  </a:lnTo>
                  <a:lnTo>
                    <a:pt x="161" y="130"/>
                  </a:lnTo>
                  <a:lnTo>
                    <a:pt x="154" y="128"/>
                  </a:lnTo>
                  <a:lnTo>
                    <a:pt x="141" y="124"/>
                  </a:lnTo>
                  <a:lnTo>
                    <a:pt x="135" y="106"/>
                  </a:lnTo>
                  <a:lnTo>
                    <a:pt x="124" y="105"/>
                  </a:lnTo>
                  <a:lnTo>
                    <a:pt x="113" y="96"/>
                  </a:lnTo>
                  <a:lnTo>
                    <a:pt x="101" y="88"/>
                  </a:lnTo>
                  <a:lnTo>
                    <a:pt x="80" y="80"/>
                  </a:lnTo>
                  <a:lnTo>
                    <a:pt x="68" y="81"/>
                  </a:lnTo>
                  <a:lnTo>
                    <a:pt x="53" y="84"/>
                  </a:lnTo>
                  <a:lnTo>
                    <a:pt x="42" y="94"/>
                  </a:lnTo>
                  <a:lnTo>
                    <a:pt x="38" y="94"/>
                  </a:lnTo>
                  <a:lnTo>
                    <a:pt x="35" y="79"/>
                  </a:lnTo>
                  <a:lnTo>
                    <a:pt x="31" y="65"/>
                  </a:lnTo>
                  <a:lnTo>
                    <a:pt x="23" y="59"/>
                  </a:lnTo>
                  <a:lnTo>
                    <a:pt x="22" y="61"/>
                  </a:lnTo>
                  <a:lnTo>
                    <a:pt x="25" y="56"/>
                  </a:lnTo>
                  <a:lnTo>
                    <a:pt x="27" y="55"/>
                  </a:lnTo>
                  <a:lnTo>
                    <a:pt x="23" y="49"/>
                  </a:lnTo>
                  <a:lnTo>
                    <a:pt x="17" y="50"/>
                  </a:lnTo>
                  <a:lnTo>
                    <a:pt x="13" y="34"/>
                  </a:lnTo>
                  <a:lnTo>
                    <a:pt x="14" y="33"/>
                  </a:lnTo>
                  <a:lnTo>
                    <a:pt x="22" y="34"/>
                  </a:lnTo>
                  <a:lnTo>
                    <a:pt x="29" y="37"/>
                  </a:lnTo>
                  <a:lnTo>
                    <a:pt x="32" y="36"/>
                  </a:lnTo>
                  <a:lnTo>
                    <a:pt x="33" y="35"/>
                  </a:lnTo>
                  <a:lnTo>
                    <a:pt x="35" y="29"/>
                  </a:lnTo>
                  <a:lnTo>
                    <a:pt x="22" y="15"/>
                  </a:lnTo>
                  <a:lnTo>
                    <a:pt x="11" y="14"/>
                  </a:lnTo>
                  <a:lnTo>
                    <a:pt x="11" y="27"/>
                  </a:lnTo>
                  <a:lnTo>
                    <a:pt x="12" y="29"/>
                  </a:lnTo>
                  <a:lnTo>
                    <a:pt x="3" y="12"/>
                  </a:lnTo>
                  <a:lnTo>
                    <a:pt x="3" y="4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1" y="12"/>
                  </a:lnTo>
                  <a:lnTo>
                    <a:pt x="36" y="17"/>
                  </a:lnTo>
                  <a:lnTo>
                    <a:pt x="51" y="22"/>
                  </a:lnTo>
                  <a:lnTo>
                    <a:pt x="69" y="26"/>
                  </a:lnTo>
                  <a:lnTo>
                    <a:pt x="67" y="17"/>
                  </a:lnTo>
                  <a:lnTo>
                    <a:pt x="73" y="13"/>
                  </a:lnTo>
                  <a:lnTo>
                    <a:pt x="83" y="0"/>
                  </a:lnTo>
                  <a:lnTo>
                    <a:pt x="100" y="13"/>
                  </a:lnTo>
                  <a:lnTo>
                    <a:pt x="111" y="30"/>
                  </a:lnTo>
                  <a:lnTo>
                    <a:pt x="128" y="37"/>
                  </a:lnTo>
                  <a:lnTo>
                    <a:pt x="139" y="44"/>
                  </a:lnTo>
                  <a:lnTo>
                    <a:pt x="161" y="59"/>
                  </a:lnTo>
                  <a:lnTo>
                    <a:pt x="184" y="74"/>
                  </a:lnTo>
                  <a:lnTo>
                    <a:pt x="192" y="91"/>
                  </a:lnTo>
                  <a:lnTo>
                    <a:pt x="187" y="95"/>
                  </a:lnTo>
                  <a:lnTo>
                    <a:pt x="183" y="101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21" name="Freeform 319"/>
            <p:cNvSpPr>
              <a:spLocks/>
            </p:cNvSpPr>
            <p:nvPr/>
          </p:nvSpPr>
          <p:spPr bwMode="auto">
            <a:xfrm>
              <a:off x="3005792" y="2620146"/>
              <a:ext cx="329711" cy="256950"/>
            </a:xfrm>
            <a:custGeom>
              <a:avLst/>
              <a:gdLst/>
              <a:ahLst/>
              <a:cxnLst>
                <a:cxn ang="0">
                  <a:pos x="1" y="67"/>
                </a:cxn>
                <a:cxn ang="0">
                  <a:pos x="0" y="69"/>
                </a:cxn>
                <a:cxn ang="0">
                  <a:pos x="0" y="78"/>
                </a:cxn>
                <a:cxn ang="0">
                  <a:pos x="5" y="83"/>
                </a:cxn>
                <a:cxn ang="0">
                  <a:pos x="4" y="86"/>
                </a:cxn>
                <a:cxn ang="0">
                  <a:pos x="6" y="100"/>
                </a:cxn>
                <a:cxn ang="0">
                  <a:pos x="9" y="115"/>
                </a:cxn>
                <a:cxn ang="0">
                  <a:pos x="22" y="120"/>
                </a:cxn>
                <a:cxn ang="0">
                  <a:pos x="25" y="126"/>
                </a:cxn>
                <a:cxn ang="0">
                  <a:pos x="15" y="146"/>
                </a:cxn>
                <a:cxn ang="0">
                  <a:pos x="26" y="150"/>
                </a:cxn>
                <a:cxn ang="0">
                  <a:pos x="38" y="154"/>
                </a:cxn>
                <a:cxn ang="0">
                  <a:pos x="59" y="154"/>
                </a:cxn>
                <a:cxn ang="0">
                  <a:pos x="74" y="150"/>
                </a:cxn>
                <a:cxn ang="0">
                  <a:pos x="87" y="147"/>
                </a:cxn>
                <a:cxn ang="0">
                  <a:pos x="87" y="139"/>
                </a:cxn>
                <a:cxn ang="0">
                  <a:pos x="90" y="125"/>
                </a:cxn>
                <a:cxn ang="0">
                  <a:pos x="102" y="119"/>
                </a:cxn>
                <a:cxn ang="0">
                  <a:pos x="106" y="114"/>
                </a:cxn>
                <a:cxn ang="0">
                  <a:pos x="120" y="115"/>
                </a:cxn>
                <a:cxn ang="0">
                  <a:pos x="121" y="96"/>
                </a:cxn>
                <a:cxn ang="0">
                  <a:pos x="130" y="86"/>
                </a:cxn>
                <a:cxn ang="0">
                  <a:pos x="123" y="77"/>
                </a:cxn>
                <a:cxn ang="0">
                  <a:pos x="135" y="76"/>
                </a:cxn>
                <a:cxn ang="0">
                  <a:pos x="137" y="69"/>
                </a:cxn>
                <a:cxn ang="0">
                  <a:pos x="141" y="56"/>
                </a:cxn>
                <a:cxn ang="0">
                  <a:pos x="134" y="41"/>
                </a:cxn>
                <a:cxn ang="0">
                  <a:pos x="141" y="31"/>
                </a:cxn>
                <a:cxn ang="0">
                  <a:pos x="156" y="27"/>
                </a:cxn>
                <a:cxn ang="0">
                  <a:pos x="172" y="23"/>
                </a:cxn>
                <a:cxn ang="0">
                  <a:pos x="172" y="19"/>
                </a:cxn>
                <a:cxn ang="0">
                  <a:pos x="175" y="19"/>
                </a:cxn>
                <a:cxn ang="0">
                  <a:pos x="165" y="18"/>
                </a:cxn>
                <a:cxn ang="0">
                  <a:pos x="160" y="18"/>
                </a:cxn>
                <a:cxn ang="0">
                  <a:pos x="151" y="18"/>
                </a:cxn>
                <a:cxn ang="0">
                  <a:pos x="134" y="27"/>
                </a:cxn>
                <a:cxn ang="0">
                  <a:pos x="128" y="8"/>
                </a:cxn>
                <a:cxn ang="0">
                  <a:pos x="125" y="7"/>
                </a:cxn>
                <a:cxn ang="0">
                  <a:pos x="121" y="0"/>
                </a:cxn>
                <a:cxn ang="0">
                  <a:pos x="114" y="2"/>
                </a:cxn>
                <a:cxn ang="0">
                  <a:pos x="113" y="12"/>
                </a:cxn>
                <a:cxn ang="0">
                  <a:pos x="102" y="18"/>
                </a:cxn>
                <a:cxn ang="0">
                  <a:pos x="100" y="20"/>
                </a:cxn>
                <a:cxn ang="0">
                  <a:pos x="91" y="22"/>
                </a:cxn>
                <a:cxn ang="0">
                  <a:pos x="84" y="23"/>
                </a:cxn>
                <a:cxn ang="0">
                  <a:pos x="80" y="19"/>
                </a:cxn>
                <a:cxn ang="0">
                  <a:pos x="67" y="17"/>
                </a:cxn>
                <a:cxn ang="0">
                  <a:pos x="54" y="15"/>
                </a:cxn>
                <a:cxn ang="0">
                  <a:pos x="49" y="19"/>
                </a:cxn>
                <a:cxn ang="0">
                  <a:pos x="45" y="25"/>
                </a:cxn>
                <a:cxn ang="0">
                  <a:pos x="39" y="38"/>
                </a:cxn>
                <a:cxn ang="0">
                  <a:pos x="27" y="45"/>
                </a:cxn>
                <a:cxn ang="0">
                  <a:pos x="23" y="54"/>
                </a:cxn>
                <a:cxn ang="0">
                  <a:pos x="16" y="52"/>
                </a:cxn>
                <a:cxn ang="0">
                  <a:pos x="3" y="48"/>
                </a:cxn>
                <a:cxn ang="0">
                  <a:pos x="1" y="67"/>
                </a:cxn>
              </a:cxnLst>
              <a:rect l="0" t="0" r="r" b="b"/>
              <a:pathLst>
                <a:path w="175" h="154">
                  <a:moveTo>
                    <a:pt x="1" y="67"/>
                  </a:moveTo>
                  <a:lnTo>
                    <a:pt x="0" y="69"/>
                  </a:lnTo>
                  <a:lnTo>
                    <a:pt x="0" y="78"/>
                  </a:lnTo>
                  <a:lnTo>
                    <a:pt x="5" y="83"/>
                  </a:lnTo>
                  <a:lnTo>
                    <a:pt x="4" y="86"/>
                  </a:lnTo>
                  <a:lnTo>
                    <a:pt x="6" y="100"/>
                  </a:lnTo>
                  <a:lnTo>
                    <a:pt x="9" y="115"/>
                  </a:lnTo>
                  <a:lnTo>
                    <a:pt x="22" y="120"/>
                  </a:lnTo>
                  <a:lnTo>
                    <a:pt x="25" y="126"/>
                  </a:lnTo>
                  <a:lnTo>
                    <a:pt x="15" y="146"/>
                  </a:lnTo>
                  <a:lnTo>
                    <a:pt x="26" y="150"/>
                  </a:lnTo>
                  <a:lnTo>
                    <a:pt x="38" y="154"/>
                  </a:lnTo>
                  <a:lnTo>
                    <a:pt x="59" y="154"/>
                  </a:lnTo>
                  <a:lnTo>
                    <a:pt x="74" y="150"/>
                  </a:lnTo>
                  <a:lnTo>
                    <a:pt x="87" y="147"/>
                  </a:lnTo>
                  <a:lnTo>
                    <a:pt x="87" y="139"/>
                  </a:lnTo>
                  <a:lnTo>
                    <a:pt x="90" y="125"/>
                  </a:lnTo>
                  <a:lnTo>
                    <a:pt x="102" y="119"/>
                  </a:lnTo>
                  <a:lnTo>
                    <a:pt x="106" y="114"/>
                  </a:lnTo>
                  <a:lnTo>
                    <a:pt x="120" y="115"/>
                  </a:lnTo>
                  <a:lnTo>
                    <a:pt x="121" y="96"/>
                  </a:lnTo>
                  <a:lnTo>
                    <a:pt x="130" y="86"/>
                  </a:lnTo>
                  <a:lnTo>
                    <a:pt x="123" y="77"/>
                  </a:lnTo>
                  <a:lnTo>
                    <a:pt x="135" y="76"/>
                  </a:lnTo>
                  <a:lnTo>
                    <a:pt x="137" y="69"/>
                  </a:lnTo>
                  <a:lnTo>
                    <a:pt x="141" y="56"/>
                  </a:lnTo>
                  <a:lnTo>
                    <a:pt x="134" y="41"/>
                  </a:lnTo>
                  <a:lnTo>
                    <a:pt x="141" y="31"/>
                  </a:lnTo>
                  <a:lnTo>
                    <a:pt x="156" y="27"/>
                  </a:lnTo>
                  <a:lnTo>
                    <a:pt x="172" y="23"/>
                  </a:lnTo>
                  <a:lnTo>
                    <a:pt x="172" y="19"/>
                  </a:lnTo>
                  <a:lnTo>
                    <a:pt x="175" y="19"/>
                  </a:lnTo>
                  <a:lnTo>
                    <a:pt x="165" y="18"/>
                  </a:lnTo>
                  <a:lnTo>
                    <a:pt x="160" y="18"/>
                  </a:lnTo>
                  <a:lnTo>
                    <a:pt x="151" y="18"/>
                  </a:lnTo>
                  <a:lnTo>
                    <a:pt x="134" y="27"/>
                  </a:lnTo>
                  <a:lnTo>
                    <a:pt x="128" y="8"/>
                  </a:lnTo>
                  <a:lnTo>
                    <a:pt x="125" y="7"/>
                  </a:lnTo>
                  <a:lnTo>
                    <a:pt x="121" y="0"/>
                  </a:lnTo>
                  <a:lnTo>
                    <a:pt x="114" y="2"/>
                  </a:lnTo>
                  <a:lnTo>
                    <a:pt x="113" y="12"/>
                  </a:lnTo>
                  <a:lnTo>
                    <a:pt x="102" y="18"/>
                  </a:lnTo>
                  <a:lnTo>
                    <a:pt x="100" y="20"/>
                  </a:lnTo>
                  <a:lnTo>
                    <a:pt x="91" y="22"/>
                  </a:lnTo>
                  <a:lnTo>
                    <a:pt x="84" y="23"/>
                  </a:lnTo>
                  <a:lnTo>
                    <a:pt x="80" y="19"/>
                  </a:lnTo>
                  <a:lnTo>
                    <a:pt x="67" y="17"/>
                  </a:lnTo>
                  <a:lnTo>
                    <a:pt x="54" y="15"/>
                  </a:lnTo>
                  <a:lnTo>
                    <a:pt x="49" y="19"/>
                  </a:lnTo>
                  <a:lnTo>
                    <a:pt x="45" y="25"/>
                  </a:lnTo>
                  <a:lnTo>
                    <a:pt x="39" y="38"/>
                  </a:lnTo>
                  <a:lnTo>
                    <a:pt x="27" y="45"/>
                  </a:lnTo>
                  <a:lnTo>
                    <a:pt x="23" y="54"/>
                  </a:lnTo>
                  <a:lnTo>
                    <a:pt x="16" y="52"/>
                  </a:lnTo>
                  <a:lnTo>
                    <a:pt x="3" y="48"/>
                  </a:lnTo>
                  <a:lnTo>
                    <a:pt x="1" y="67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22" name="Freeform 320"/>
            <p:cNvSpPr>
              <a:spLocks/>
            </p:cNvSpPr>
            <p:nvPr/>
          </p:nvSpPr>
          <p:spPr bwMode="auto">
            <a:xfrm>
              <a:off x="2293543" y="2697829"/>
              <a:ext cx="52827" cy="28384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1" y="5"/>
                </a:cxn>
                <a:cxn ang="0">
                  <a:pos x="0" y="11"/>
                </a:cxn>
                <a:cxn ang="0">
                  <a:pos x="4" y="17"/>
                </a:cxn>
                <a:cxn ang="0">
                  <a:pos x="19" y="12"/>
                </a:cxn>
                <a:cxn ang="0">
                  <a:pos x="19" y="8"/>
                </a:cxn>
                <a:cxn ang="0">
                  <a:pos x="28" y="0"/>
                </a:cxn>
              </a:cxnLst>
              <a:rect l="0" t="0" r="r" b="b"/>
              <a:pathLst>
                <a:path w="28" h="17">
                  <a:moveTo>
                    <a:pt x="28" y="0"/>
                  </a:moveTo>
                  <a:lnTo>
                    <a:pt x="11" y="5"/>
                  </a:lnTo>
                  <a:lnTo>
                    <a:pt x="0" y="11"/>
                  </a:lnTo>
                  <a:lnTo>
                    <a:pt x="4" y="17"/>
                  </a:lnTo>
                  <a:lnTo>
                    <a:pt x="19" y="12"/>
                  </a:lnTo>
                  <a:lnTo>
                    <a:pt x="19" y="8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23" name="Line 321"/>
            <p:cNvSpPr>
              <a:spLocks noChangeShapeType="1"/>
            </p:cNvSpPr>
            <p:nvPr/>
          </p:nvSpPr>
          <p:spPr bwMode="auto">
            <a:xfrm>
              <a:off x="3320930" y="2661975"/>
              <a:ext cx="5465" cy="2988"/>
            </a:xfrm>
            <a:prstGeom prst="line">
              <a:avLst/>
            </a:prstGeom>
            <a:grpFill/>
            <a:ln w="1588">
              <a:noFill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24" name="Line 322"/>
            <p:cNvSpPr>
              <a:spLocks noChangeShapeType="1"/>
            </p:cNvSpPr>
            <p:nvPr/>
          </p:nvSpPr>
          <p:spPr bwMode="auto">
            <a:xfrm>
              <a:off x="3324573" y="2663469"/>
              <a:ext cx="1822" cy="7469"/>
            </a:xfrm>
            <a:prstGeom prst="line">
              <a:avLst/>
            </a:prstGeom>
            <a:grpFill/>
            <a:ln w="1588">
              <a:noFill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25" name="Line 323"/>
            <p:cNvSpPr>
              <a:spLocks noChangeShapeType="1"/>
            </p:cNvSpPr>
            <p:nvPr/>
          </p:nvSpPr>
          <p:spPr bwMode="auto">
            <a:xfrm flipH="1">
              <a:off x="3317287" y="2669445"/>
              <a:ext cx="7286" cy="1494"/>
            </a:xfrm>
            <a:prstGeom prst="line">
              <a:avLst/>
            </a:prstGeom>
            <a:grpFill/>
            <a:ln w="1588">
              <a:noFill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26" name="Line 324"/>
            <p:cNvSpPr>
              <a:spLocks noChangeShapeType="1"/>
            </p:cNvSpPr>
            <p:nvPr/>
          </p:nvSpPr>
          <p:spPr bwMode="auto">
            <a:xfrm flipH="1">
              <a:off x="3308179" y="2670939"/>
              <a:ext cx="10930" cy="8963"/>
            </a:xfrm>
            <a:prstGeom prst="line">
              <a:avLst/>
            </a:prstGeom>
            <a:grpFill/>
            <a:ln w="1588">
              <a:noFill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27" name="Line 325"/>
            <p:cNvSpPr>
              <a:spLocks noChangeShapeType="1"/>
            </p:cNvSpPr>
            <p:nvPr/>
          </p:nvSpPr>
          <p:spPr bwMode="auto">
            <a:xfrm flipH="1">
              <a:off x="3302714" y="2676914"/>
              <a:ext cx="10930" cy="5976"/>
            </a:xfrm>
            <a:prstGeom prst="line">
              <a:avLst/>
            </a:prstGeom>
            <a:grpFill/>
            <a:ln w="1588">
              <a:noFill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28" name="Line 326"/>
            <p:cNvSpPr>
              <a:spLocks noChangeShapeType="1"/>
            </p:cNvSpPr>
            <p:nvPr/>
          </p:nvSpPr>
          <p:spPr bwMode="auto">
            <a:xfrm flipH="1">
              <a:off x="3302714" y="2681396"/>
              <a:ext cx="1822" cy="5976"/>
            </a:xfrm>
            <a:prstGeom prst="line">
              <a:avLst/>
            </a:prstGeom>
            <a:grpFill/>
            <a:ln w="1588">
              <a:noFill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29" name="Line 327"/>
            <p:cNvSpPr>
              <a:spLocks noChangeShapeType="1"/>
            </p:cNvSpPr>
            <p:nvPr/>
          </p:nvSpPr>
          <p:spPr bwMode="auto">
            <a:xfrm flipH="1">
              <a:off x="3300893" y="2685878"/>
              <a:ext cx="1822" cy="10457"/>
            </a:xfrm>
            <a:prstGeom prst="line">
              <a:avLst/>
            </a:prstGeom>
            <a:grpFill/>
            <a:ln w="1588">
              <a:noFill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30" name="Line 328"/>
            <p:cNvSpPr>
              <a:spLocks noChangeShapeType="1"/>
            </p:cNvSpPr>
            <p:nvPr/>
          </p:nvSpPr>
          <p:spPr bwMode="auto">
            <a:xfrm>
              <a:off x="3300893" y="2694841"/>
              <a:ext cx="1822" cy="10457"/>
            </a:xfrm>
            <a:prstGeom prst="line">
              <a:avLst/>
            </a:prstGeom>
            <a:grpFill/>
            <a:ln w="1588">
              <a:noFill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31" name="Line 329"/>
            <p:cNvSpPr>
              <a:spLocks noChangeShapeType="1"/>
            </p:cNvSpPr>
            <p:nvPr/>
          </p:nvSpPr>
          <p:spPr bwMode="auto">
            <a:xfrm>
              <a:off x="3302714" y="2700816"/>
              <a:ext cx="5465" cy="8963"/>
            </a:xfrm>
            <a:prstGeom prst="line">
              <a:avLst/>
            </a:prstGeom>
            <a:grpFill/>
            <a:ln w="1588">
              <a:noFill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32" name="Line 330"/>
            <p:cNvSpPr>
              <a:spLocks noChangeShapeType="1"/>
            </p:cNvSpPr>
            <p:nvPr/>
          </p:nvSpPr>
          <p:spPr bwMode="auto">
            <a:xfrm>
              <a:off x="3306357" y="2708286"/>
              <a:ext cx="1822" cy="4482"/>
            </a:xfrm>
            <a:prstGeom prst="line">
              <a:avLst/>
            </a:prstGeom>
            <a:grpFill/>
            <a:ln w="1588">
              <a:noFill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33" name="Line 331"/>
            <p:cNvSpPr>
              <a:spLocks noChangeShapeType="1"/>
            </p:cNvSpPr>
            <p:nvPr/>
          </p:nvSpPr>
          <p:spPr bwMode="auto">
            <a:xfrm>
              <a:off x="3326395" y="2747127"/>
              <a:ext cx="1822" cy="1494"/>
            </a:xfrm>
            <a:prstGeom prst="line">
              <a:avLst/>
            </a:prstGeom>
            <a:grpFill/>
            <a:ln w="1588">
              <a:noFill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34" name="Line 332"/>
            <p:cNvSpPr>
              <a:spLocks noChangeShapeType="1"/>
            </p:cNvSpPr>
            <p:nvPr/>
          </p:nvSpPr>
          <p:spPr bwMode="auto">
            <a:xfrm>
              <a:off x="3326395" y="2747127"/>
              <a:ext cx="12751" cy="7469"/>
            </a:xfrm>
            <a:prstGeom prst="line">
              <a:avLst/>
            </a:prstGeom>
            <a:grpFill/>
            <a:ln w="1588">
              <a:noFill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35" name="Line 333"/>
            <p:cNvSpPr>
              <a:spLocks noChangeShapeType="1"/>
            </p:cNvSpPr>
            <p:nvPr/>
          </p:nvSpPr>
          <p:spPr bwMode="auto">
            <a:xfrm>
              <a:off x="3335503" y="2753103"/>
              <a:ext cx="1822" cy="8963"/>
            </a:xfrm>
            <a:prstGeom prst="line">
              <a:avLst/>
            </a:prstGeom>
            <a:grpFill/>
            <a:ln w="1588">
              <a:noFill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36" name="Line 334"/>
            <p:cNvSpPr>
              <a:spLocks noChangeShapeType="1"/>
            </p:cNvSpPr>
            <p:nvPr/>
          </p:nvSpPr>
          <p:spPr bwMode="auto">
            <a:xfrm>
              <a:off x="3335503" y="2760572"/>
              <a:ext cx="3643" cy="8963"/>
            </a:xfrm>
            <a:prstGeom prst="line">
              <a:avLst/>
            </a:prstGeom>
            <a:grpFill/>
            <a:ln w="1588">
              <a:noFill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37" name="Line 335"/>
            <p:cNvSpPr>
              <a:spLocks noChangeShapeType="1"/>
            </p:cNvSpPr>
            <p:nvPr/>
          </p:nvSpPr>
          <p:spPr bwMode="auto">
            <a:xfrm>
              <a:off x="3339146" y="2768042"/>
              <a:ext cx="9108" cy="5976"/>
            </a:xfrm>
            <a:prstGeom prst="line">
              <a:avLst/>
            </a:prstGeom>
            <a:grpFill/>
            <a:ln w="1588">
              <a:noFill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38" name="Line 336"/>
            <p:cNvSpPr>
              <a:spLocks noChangeShapeType="1"/>
            </p:cNvSpPr>
            <p:nvPr/>
          </p:nvSpPr>
          <p:spPr bwMode="auto">
            <a:xfrm>
              <a:off x="3346433" y="2771030"/>
              <a:ext cx="7286" cy="2988"/>
            </a:xfrm>
            <a:prstGeom prst="line">
              <a:avLst/>
            </a:prstGeom>
            <a:grpFill/>
            <a:ln w="1588">
              <a:noFill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39" name="Line 337"/>
            <p:cNvSpPr>
              <a:spLocks noChangeShapeType="1"/>
            </p:cNvSpPr>
            <p:nvPr/>
          </p:nvSpPr>
          <p:spPr bwMode="auto">
            <a:xfrm flipV="1">
              <a:off x="3466659" y="2736670"/>
              <a:ext cx="14573" cy="8963"/>
            </a:xfrm>
            <a:prstGeom prst="line">
              <a:avLst/>
            </a:prstGeom>
            <a:grpFill/>
            <a:ln w="1588">
              <a:noFill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40" name="Line 338"/>
            <p:cNvSpPr>
              <a:spLocks noChangeShapeType="1"/>
            </p:cNvSpPr>
            <p:nvPr/>
          </p:nvSpPr>
          <p:spPr bwMode="auto">
            <a:xfrm flipV="1">
              <a:off x="3479410" y="2723225"/>
              <a:ext cx="3643" cy="14939"/>
            </a:xfrm>
            <a:prstGeom prst="line">
              <a:avLst/>
            </a:prstGeom>
            <a:grpFill/>
            <a:ln w="1588">
              <a:noFill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41" name="Line 339"/>
            <p:cNvSpPr>
              <a:spLocks noChangeShapeType="1"/>
            </p:cNvSpPr>
            <p:nvPr/>
          </p:nvSpPr>
          <p:spPr bwMode="auto">
            <a:xfrm flipV="1">
              <a:off x="3483053" y="2699323"/>
              <a:ext cx="3643" cy="25396"/>
            </a:xfrm>
            <a:prstGeom prst="line">
              <a:avLst/>
            </a:prstGeom>
            <a:grpFill/>
            <a:ln w="1588">
              <a:noFill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42" name="Line 340"/>
            <p:cNvSpPr>
              <a:spLocks noChangeShapeType="1"/>
            </p:cNvSpPr>
            <p:nvPr/>
          </p:nvSpPr>
          <p:spPr bwMode="auto">
            <a:xfrm flipH="1" flipV="1">
              <a:off x="3464837" y="2694841"/>
              <a:ext cx="21859" cy="5976"/>
            </a:xfrm>
            <a:prstGeom prst="line">
              <a:avLst/>
            </a:prstGeom>
            <a:grpFill/>
            <a:ln w="1588">
              <a:noFill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43" name="Line 341"/>
            <p:cNvSpPr>
              <a:spLocks noChangeShapeType="1"/>
            </p:cNvSpPr>
            <p:nvPr/>
          </p:nvSpPr>
          <p:spPr bwMode="auto">
            <a:xfrm flipH="1" flipV="1">
              <a:off x="3461194" y="2693347"/>
              <a:ext cx="5465" cy="1494"/>
            </a:xfrm>
            <a:prstGeom prst="line">
              <a:avLst/>
            </a:prstGeom>
            <a:grpFill/>
            <a:ln w="1588">
              <a:noFill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44" name="Line 342"/>
            <p:cNvSpPr>
              <a:spLocks noChangeShapeType="1"/>
            </p:cNvSpPr>
            <p:nvPr/>
          </p:nvSpPr>
          <p:spPr bwMode="auto">
            <a:xfrm flipH="1">
              <a:off x="3421119" y="2700816"/>
              <a:ext cx="3643" cy="4482"/>
            </a:xfrm>
            <a:prstGeom prst="line">
              <a:avLst/>
            </a:prstGeom>
            <a:grpFill/>
            <a:ln w="1588">
              <a:noFill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45" name="Freeform 343"/>
            <p:cNvSpPr>
              <a:spLocks/>
            </p:cNvSpPr>
            <p:nvPr/>
          </p:nvSpPr>
          <p:spPr bwMode="auto">
            <a:xfrm>
              <a:off x="2368229" y="2726213"/>
              <a:ext cx="30967" cy="44817"/>
            </a:xfrm>
            <a:custGeom>
              <a:avLst/>
              <a:gdLst/>
              <a:ahLst/>
              <a:cxnLst>
                <a:cxn ang="0">
                  <a:pos x="15" y="14"/>
                </a:cxn>
                <a:cxn ang="0">
                  <a:pos x="6" y="24"/>
                </a:cxn>
                <a:cxn ang="0">
                  <a:pos x="0" y="27"/>
                </a:cxn>
                <a:cxn ang="0">
                  <a:pos x="4" y="13"/>
                </a:cxn>
                <a:cxn ang="0">
                  <a:pos x="9" y="0"/>
                </a:cxn>
                <a:cxn ang="0">
                  <a:pos x="17" y="4"/>
                </a:cxn>
                <a:cxn ang="0">
                  <a:pos x="15" y="14"/>
                </a:cxn>
              </a:cxnLst>
              <a:rect l="0" t="0" r="r" b="b"/>
              <a:pathLst>
                <a:path w="17" h="27">
                  <a:moveTo>
                    <a:pt x="15" y="14"/>
                  </a:moveTo>
                  <a:lnTo>
                    <a:pt x="6" y="24"/>
                  </a:lnTo>
                  <a:lnTo>
                    <a:pt x="0" y="27"/>
                  </a:lnTo>
                  <a:lnTo>
                    <a:pt x="4" y="13"/>
                  </a:lnTo>
                  <a:lnTo>
                    <a:pt x="9" y="0"/>
                  </a:lnTo>
                  <a:lnTo>
                    <a:pt x="17" y="4"/>
                  </a:lnTo>
                  <a:lnTo>
                    <a:pt x="15" y="14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46" name="Freeform 344"/>
            <p:cNvSpPr>
              <a:spLocks/>
            </p:cNvSpPr>
            <p:nvPr/>
          </p:nvSpPr>
          <p:spPr bwMode="auto">
            <a:xfrm>
              <a:off x="2377337" y="2653012"/>
              <a:ext cx="156658" cy="140426"/>
            </a:xfrm>
            <a:custGeom>
              <a:avLst/>
              <a:gdLst/>
              <a:ahLst/>
              <a:cxnLst>
                <a:cxn ang="0">
                  <a:pos x="53" y="7"/>
                </a:cxn>
                <a:cxn ang="0">
                  <a:pos x="32" y="6"/>
                </a:cxn>
                <a:cxn ang="0">
                  <a:pos x="13" y="9"/>
                </a:cxn>
                <a:cxn ang="0">
                  <a:pos x="8" y="10"/>
                </a:cxn>
                <a:cxn ang="0">
                  <a:pos x="8" y="18"/>
                </a:cxn>
                <a:cxn ang="0">
                  <a:pos x="2" y="22"/>
                </a:cxn>
                <a:cxn ang="0">
                  <a:pos x="0" y="22"/>
                </a:cxn>
                <a:cxn ang="0">
                  <a:pos x="4" y="44"/>
                </a:cxn>
                <a:cxn ang="0">
                  <a:pos x="12" y="48"/>
                </a:cxn>
                <a:cxn ang="0">
                  <a:pos x="10" y="58"/>
                </a:cxn>
                <a:cxn ang="0">
                  <a:pos x="1" y="68"/>
                </a:cxn>
                <a:cxn ang="0">
                  <a:pos x="2" y="77"/>
                </a:cxn>
                <a:cxn ang="0">
                  <a:pos x="19" y="84"/>
                </a:cxn>
                <a:cxn ang="0">
                  <a:pos x="31" y="75"/>
                </a:cxn>
                <a:cxn ang="0">
                  <a:pos x="44" y="65"/>
                </a:cxn>
                <a:cxn ang="0">
                  <a:pos x="57" y="57"/>
                </a:cxn>
                <a:cxn ang="0">
                  <a:pos x="71" y="48"/>
                </a:cxn>
                <a:cxn ang="0">
                  <a:pos x="71" y="32"/>
                </a:cxn>
                <a:cxn ang="0">
                  <a:pos x="70" y="14"/>
                </a:cxn>
                <a:cxn ang="0">
                  <a:pos x="83" y="2"/>
                </a:cxn>
                <a:cxn ang="0">
                  <a:pos x="78" y="0"/>
                </a:cxn>
                <a:cxn ang="0">
                  <a:pos x="65" y="4"/>
                </a:cxn>
                <a:cxn ang="0">
                  <a:pos x="53" y="7"/>
                </a:cxn>
              </a:cxnLst>
              <a:rect l="0" t="0" r="r" b="b"/>
              <a:pathLst>
                <a:path w="83" h="84">
                  <a:moveTo>
                    <a:pt x="53" y="7"/>
                  </a:moveTo>
                  <a:lnTo>
                    <a:pt x="32" y="6"/>
                  </a:lnTo>
                  <a:lnTo>
                    <a:pt x="13" y="9"/>
                  </a:lnTo>
                  <a:lnTo>
                    <a:pt x="8" y="10"/>
                  </a:lnTo>
                  <a:lnTo>
                    <a:pt x="8" y="18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4" y="44"/>
                  </a:lnTo>
                  <a:lnTo>
                    <a:pt x="12" y="48"/>
                  </a:lnTo>
                  <a:lnTo>
                    <a:pt x="10" y="58"/>
                  </a:lnTo>
                  <a:lnTo>
                    <a:pt x="1" y="68"/>
                  </a:lnTo>
                  <a:lnTo>
                    <a:pt x="2" y="77"/>
                  </a:lnTo>
                  <a:lnTo>
                    <a:pt x="19" y="84"/>
                  </a:lnTo>
                  <a:lnTo>
                    <a:pt x="31" y="75"/>
                  </a:lnTo>
                  <a:lnTo>
                    <a:pt x="44" y="65"/>
                  </a:lnTo>
                  <a:lnTo>
                    <a:pt x="57" y="57"/>
                  </a:lnTo>
                  <a:lnTo>
                    <a:pt x="71" y="48"/>
                  </a:lnTo>
                  <a:lnTo>
                    <a:pt x="71" y="32"/>
                  </a:lnTo>
                  <a:lnTo>
                    <a:pt x="70" y="14"/>
                  </a:lnTo>
                  <a:lnTo>
                    <a:pt x="83" y="2"/>
                  </a:lnTo>
                  <a:lnTo>
                    <a:pt x="78" y="0"/>
                  </a:lnTo>
                  <a:lnTo>
                    <a:pt x="65" y="4"/>
                  </a:lnTo>
                  <a:lnTo>
                    <a:pt x="53" y="7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47" name="Freeform 345"/>
            <p:cNvSpPr>
              <a:spLocks/>
            </p:cNvSpPr>
            <p:nvPr/>
          </p:nvSpPr>
          <p:spPr bwMode="auto">
            <a:xfrm>
              <a:off x="3131483" y="2526030"/>
              <a:ext cx="209485" cy="138932"/>
            </a:xfrm>
            <a:custGeom>
              <a:avLst/>
              <a:gdLst/>
              <a:ahLst/>
              <a:cxnLst>
                <a:cxn ang="0">
                  <a:pos x="93" y="74"/>
                </a:cxn>
                <a:cxn ang="0">
                  <a:pos x="84" y="74"/>
                </a:cxn>
                <a:cxn ang="0">
                  <a:pos x="67" y="83"/>
                </a:cxn>
                <a:cxn ang="0">
                  <a:pos x="61" y="64"/>
                </a:cxn>
                <a:cxn ang="0">
                  <a:pos x="58" y="63"/>
                </a:cxn>
                <a:cxn ang="0">
                  <a:pos x="54" y="56"/>
                </a:cxn>
                <a:cxn ang="0">
                  <a:pos x="47" y="58"/>
                </a:cxn>
                <a:cxn ang="0">
                  <a:pos x="46" y="68"/>
                </a:cxn>
                <a:cxn ang="0">
                  <a:pos x="35" y="74"/>
                </a:cxn>
                <a:cxn ang="0">
                  <a:pos x="33" y="76"/>
                </a:cxn>
                <a:cxn ang="0">
                  <a:pos x="24" y="78"/>
                </a:cxn>
                <a:cxn ang="0">
                  <a:pos x="17" y="79"/>
                </a:cxn>
                <a:cxn ang="0">
                  <a:pos x="13" y="75"/>
                </a:cxn>
                <a:cxn ang="0">
                  <a:pos x="16" y="65"/>
                </a:cxn>
                <a:cxn ang="0">
                  <a:pos x="19" y="53"/>
                </a:cxn>
                <a:cxn ang="0">
                  <a:pos x="16" y="46"/>
                </a:cxn>
                <a:cxn ang="0">
                  <a:pos x="7" y="41"/>
                </a:cxn>
                <a:cxn ang="0">
                  <a:pos x="0" y="34"/>
                </a:cxn>
                <a:cxn ang="0">
                  <a:pos x="14" y="21"/>
                </a:cxn>
                <a:cxn ang="0">
                  <a:pos x="27" y="8"/>
                </a:cxn>
                <a:cxn ang="0">
                  <a:pos x="38" y="0"/>
                </a:cxn>
                <a:cxn ang="0">
                  <a:pos x="55" y="1"/>
                </a:cxn>
                <a:cxn ang="0">
                  <a:pos x="69" y="10"/>
                </a:cxn>
                <a:cxn ang="0">
                  <a:pos x="53" y="16"/>
                </a:cxn>
                <a:cxn ang="0">
                  <a:pos x="37" y="22"/>
                </a:cxn>
                <a:cxn ang="0">
                  <a:pos x="38" y="34"/>
                </a:cxn>
                <a:cxn ang="0">
                  <a:pos x="60" y="36"/>
                </a:cxn>
                <a:cxn ang="0">
                  <a:pos x="84" y="39"/>
                </a:cxn>
                <a:cxn ang="0">
                  <a:pos x="90" y="53"/>
                </a:cxn>
                <a:cxn ang="0">
                  <a:pos x="103" y="54"/>
                </a:cxn>
                <a:cxn ang="0">
                  <a:pos x="111" y="74"/>
                </a:cxn>
                <a:cxn ang="0">
                  <a:pos x="110" y="75"/>
                </a:cxn>
                <a:cxn ang="0">
                  <a:pos x="108" y="75"/>
                </a:cxn>
                <a:cxn ang="0">
                  <a:pos x="98" y="74"/>
                </a:cxn>
                <a:cxn ang="0">
                  <a:pos x="93" y="74"/>
                </a:cxn>
              </a:cxnLst>
              <a:rect l="0" t="0" r="r" b="b"/>
              <a:pathLst>
                <a:path w="111" h="83">
                  <a:moveTo>
                    <a:pt x="93" y="74"/>
                  </a:moveTo>
                  <a:lnTo>
                    <a:pt x="84" y="74"/>
                  </a:lnTo>
                  <a:lnTo>
                    <a:pt x="67" y="83"/>
                  </a:lnTo>
                  <a:lnTo>
                    <a:pt x="61" y="64"/>
                  </a:lnTo>
                  <a:lnTo>
                    <a:pt x="58" y="63"/>
                  </a:lnTo>
                  <a:lnTo>
                    <a:pt x="54" y="56"/>
                  </a:lnTo>
                  <a:lnTo>
                    <a:pt x="47" y="58"/>
                  </a:lnTo>
                  <a:lnTo>
                    <a:pt x="46" y="68"/>
                  </a:lnTo>
                  <a:lnTo>
                    <a:pt x="35" y="74"/>
                  </a:lnTo>
                  <a:lnTo>
                    <a:pt x="33" y="76"/>
                  </a:lnTo>
                  <a:lnTo>
                    <a:pt x="24" y="78"/>
                  </a:lnTo>
                  <a:lnTo>
                    <a:pt x="17" y="79"/>
                  </a:lnTo>
                  <a:lnTo>
                    <a:pt x="13" y="75"/>
                  </a:lnTo>
                  <a:lnTo>
                    <a:pt x="16" y="65"/>
                  </a:lnTo>
                  <a:lnTo>
                    <a:pt x="19" y="53"/>
                  </a:lnTo>
                  <a:lnTo>
                    <a:pt x="16" y="46"/>
                  </a:lnTo>
                  <a:lnTo>
                    <a:pt x="7" y="41"/>
                  </a:lnTo>
                  <a:lnTo>
                    <a:pt x="0" y="34"/>
                  </a:lnTo>
                  <a:lnTo>
                    <a:pt x="14" y="21"/>
                  </a:lnTo>
                  <a:lnTo>
                    <a:pt x="27" y="8"/>
                  </a:lnTo>
                  <a:lnTo>
                    <a:pt x="38" y="0"/>
                  </a:lnTo>
                  <a:lnTo>
                    <a:pt x="55" y="1"/>
                  </a:lnTo>
                  <a:lnTo>
                    <a:pt x="69" y="10"/>
                  </a:lnTo>
                  <a:lnTo>
                    <a:pt x="53" y="16"/>
                  </a:lnTo>
                  <a:lnTo>
                    <a:pt x="37" y="22"/>
                  </a:lnTo>
                  <a:lnTo>
                    <a:pt x="38" y="34"/>
                  </a:lnTo>
                  <a:lnTo>
                    <a:pt x="60" y="36"/>
                  </a:lnTo>
                  <a:lnTo>
                    <a:pt x="84" y="39"/>
                  </a:lnTo>
                  <a:lnTo>
                    <a:pt x="90" y="53"/>
                  </a:lnTo>
                  <a:lnTo>
                    <a:pt x="103" y="54"/>
                  </a:lnTo>
                  <a:lnTo>
                    <a:pt x="111" y="74"/>
                  </a:lnTo>
                  <a:lnTo>
                    <a:pt x="110" y="75"/>
                  </a:lnTo>
                  <a:lnTo>
                    <a:pt x="108" y="75"/>
                  </a:lnTo>
                  <a:lnTo>
                    <a:pt x="98" y="74"/>
                  </a:lnTo>
                  <a:lnTo>
                    <a:pt x="93" y="74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48" name="Freeform 346"/>
            <p:cNvSpPr>
              <a:spLocks/>
            </p:cNvSpPr>
            <p:nvPr/>
          </p:nvSpPr>
          <p:spPr bwMode="auto">
            <a:xfrm>
              <a:off x="2814523" y="2405025"/>
              <a:ext cx="388003" cy="246493"/>
            </a:xfrm>
            <a:custGeom>
              <a:avLst/>
              <a:gdLst/>
              <a:ahLst/>
              <a:cxnLst>
                <a:cxn ang="0">
                  <a:pos x="147" y="126"/>
                </a:cxn>
                <a:cxn ang="0">
                  <a:pos x="124" y="111"/>
                </a:cxn>
                <a:cxn ang="0">
                  <a:pos x="102" y="96"/>
                </a:cxn>
                <a:cxn ang="0">
                  <a:pos x="91" y="89"/>
                </a:cxn>
                <a:cxn ang="0">
                  <a:pos x="74" y="82"/>
                </a:cxn>
                <a:cxn ang="0">
                  <a:pos x="63" y="65"/>
                </a:cxn>
                <a:cxn ang="0">
                  <a:pos x="46" y="52"/>
                </a:cxn>
                <a:cxn ang="0">
                  <a:pos x="36" y="65"/>
                </a:cxn>
                <a:cxn ang="0">
                  <a:pos x="30" y="69"/>
                </a:cxn>
                <a:cxn ang="0">
                  <a:pos x="32" y="78"/>
                </a:cxn>
                <a:cxn ang="0">
                  <a:pos x="14" y="74"/>
                </a:cxn>
                <a:cxn ang="0">
                  <a:pos x="10" y="59"/>
                </a:cxn>
                <a:cxn ang="0">
                  <a:pos x="7" y="43"/>
                </a:cxn>
                <a:cxn ang="0">
                  <a:pos x="3" y="28"/>
                </a:cxn>
                <a:cxn ang="0">
                  <a:pos x="0" y="13"/>
                </a:cxn>
                <a:cxn ang="0">
                  <a:pos x="16" y="7"/>
                </a:cxn>
                <a:cxn ang="0">
                  <a:pos x="31" y="0"/>
                </a:cxn>
                <a:cxn ang="0">
                  <a:pos x="48" y="10"/>
                </a:cxn>
                <a:cxn ang="0">
                  <a:pos x="65" y="19"/>
                </a:cxn>
                <a:cxn ang="0">
                  <a:pos x="78" y="36"/>
                </a:cxn>
                <a:cxn ang="0">
                  <a:pos x="91" y="37"/>
                </a:cxn>
                <a:cxn ang="0">
                  <a:pos x="105" y="38"/>
                </a:cxn>
                <a:cxn ang="0">
                  <a:pos x="118" y="38"/>
                </a:cxn>
                <a:cxn ang="0">
                  <a:pos x="132" y="40"/>
                </a:cxn>
                <a:cxn ang="0">
                  <a:pos x="146" y="51"/>
                </a:cxn>
                <a:cxn ang="0">
                  <a:pos x="147" y="64"/>
                </a:cxn>
                <a:cxn ang="0">
                  <a:pos x="160" y="71"/>
                </a:cxn>
                <a:cxn ang="0">
                  <a:pos x="171" y="78"/>
                </a:cxn>
                <a:cxn ang="0">
                  <a:pos x="183" y="69"/>
                </a:cxn>
                <a:cxn ang="0">
                  <a:pos x="196" y="59"/>
                </a:cxn>
                <a:cxn ang="0">
                  <a:pos x="206" y="72"/>
                </a:cxn>
                <a:cxn ang="0">
                  <a:pos x="195" y="80"/>
                </a:cxn>
                <a:cxn ang="0">
                  <a:pos x="182" y="93"/>
                </a:cxn>
                <a:cxn ang="0">
                  <a:pos x="168" y="106"/>
                </a:cxn>
                <a:cxn ang="0">
                  <a:pos x="175" y="113"/>
                </a:cxn>
                <a:cxn ang="0">
                  <a:pos x="184" y="118"/>
                </a:cxn>
                <a:cxn ang="0">
                  <a:pos x="187" y="125"/>
                </a:cxn>
                <a:cxn ang="0">
                  <a:pos x="184" y="137"/>
                </a:cxn>
                <a:cxn ang="0">
                  <a:pos x="181" y="147"/>
                </a:cxn>
                <a:cxn ang="0">
                  <a:pos x="168" y="145"/>
                </a:cxn>
                <a:cxn ang="0">
                  <a:pos x="155" y="143"/>
                </a:cxn>
                <a:cxn ang="0">
                  <a:pos x="147" y="126"/>
                </a:cxn>
              </a:cxnLst>
              <a:rect l="0" t="0" r="r" b="b"/>
              <a:pathLst>
                <a:path w="206" h="147">
                  <a:moveTo>
                    <a:pt x="147" y="126"/>
                  </a:moveTo>
                  <a:lnTo>
                    <a:pt x="124" y="111"/>
                  </a:lnTo>
                  <a:lnTo>
                    <a:pt x="102" y="96"/>
                  </a:lnTo>
                  <a:lnTo>
                    <a:pt x="91" y="89"/>
                  </a:lnTo>
                  <a:lnTo>
                    <a:pt x="74" y="82"/>
                  </a:lnTo>
                  <a:lnTo>
                    <a:pt x="63" y="65"/>
                  </a:lnTo>
                  <a:lnTo>
                    <a:pt x="46" y="52"/>
                  </a:lnTo>
                  <a:lnTo>
                    <a:pt x="36" y="65"/>
                  </a:lnTo>
                  <a:lnTo>
                    <a:pt x="30" y="69"/>
                  </a:lnTo>
                  <a:lnTo>
                    <a:pt x="32" y="78"/>
                  </a:lnTo>
                  <a:lnTo>
                    <a:pt x="14" y="74"/>
                  </a:lnTo>
                  <a:lnTo>
                    <a:pt x="10" y="59"/>
                  </a:lnTo>
                  <a:lnTo>
                    <a:pt x="7" y="43"/>
                  </a:lnTo>
                  <a:lnTo>
                    <a:pt x="3" y="28"/>
                  </a:lnTo>
                  <a:lnTo>
                    <a:pt x="0" y="13"/>
                  </a:lnTo>
                  <a:lnTo>
                    <a:pt x="16" y="7"/>
                  </a:lnTo>
                  <a:lnTo>
                    <a:pt x="31" y="0"/>
                  </a:lnTo>
                  <a:lnTo>
                    <a:pt x="48" y="10"/>
                  </a:lnTo>
                  <a:lnTo>
                    <a:pt x="65" y="19"/>
                  </a:lnTo>
                  <a:lnTo>
                    <a:pt x="78" y="36"/>
                  </a:lnTo>
                  <a:lnTo>
                    <a:pt x="91" y="37"/>
                  </a:lnTo>
                  <a:lnTo>
                    <a:pt x="105" y="38"/>
                  </a:lnTo>
                  <a:lnTo>
                    <a:pt x="118" y="38"/>
                  </a:lnTo>
                  <a:lnTo>
                    <a:pt x="132" y="40"/>
                  </a:lnTo>
                  <a:lnTo>
                    <a:pt x="146" y="51"/>
                  </a:lnTo>
                  <a:lnTo>
                    <a:pt x="147" y="64"/>
                  </a:lnTo>
                  <a:lnTo>
                    <a:pt x="160" y="71"/>
                  </a:lnTo>
                  <a:lnTo>
                    <a:pt x="171" y="78"/>
                  </a:lnTo>
                  <a:lnTo>
                    <a:pt x="183" y="69"/>
                  </a:lnTo>
                  <a:lnTo>
                    <a:pt x="196" y="59"/>
                  </a:lnTo>
                  <a:lnTo>
                    <a:pt x="206" y="72"/>
                  </a:lnTo>
                  <a:lnTo>
                    <a:pt x="195" y="80"/>
                  </a:lnTo>
                  <a:lnTo>
                    <a:pt x="182" y="93"/>
                  </a:lnTo>
                  <a:lnTo>
                    <a:pt x="168" y="106"/>
                  </a:lnTo>
                  <a:lnTo>
                    <a:pt x="175" y="113"/>
                  </a:lnTo>
                  <a:lnTo>
                    <a:pt x="184" y="118"/>
                  </a:lnTo>
                  <a:lnTo>
                    <a:pt x="187" y="125"/>
                  </a:lnTo>
                  <a:lnTo>
                    <a:pt x="184" y="137"/>
                  </a:lnTo>
                  <a:lnTo>
                    <a:pt x="181" y="147"/>
                  </a:lnTo>
                  <a:lnTo>
                    <a:pt x="168" y="145"/>
                  </a:lnTo>
                  <a:lnTo>
                    <a:pt x="155" y="143"/>
                  </a:lnTo>
                  <a:lnTo>
                    <a:pt x="147" y="126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49" name="Freeform 347"/>
            <p:cNvSpPr>
              <a:spLocks/>
            </p:cNvSpPr>
            <p:nvPr/>
          </p:nvSpPr>
          <p:spPr bwMode="auto">
            <a:xfrm>
              <a:off x="1978405" y="2505116"/>
              <a:ext cx="60113" cy="43323"/>
            </a:xfrm>
            <a:custGeom>
              <a:avLst/>
              <a:gdLst/>
              <a:ahLst/>
              <a:cxnLst>
                <a:cxn ang="0">
                  <a:pos x="8" y="26"/>
                </a:cxn>
                <a:cxn ang="0">
                  <a:pos x="0" y="9"/>
                </a:cxn>
                <a:cxn ang="0">
                  <a:pos x="3" y="7"/>
                </a:cxn>
                <a:cxn ang="0">
                  <a:pos x="3" y="6"/>
                </a:cxn>
                <a:cxn ang="0">
                  <a:pos x="7" y="4"/>
                </a:cxn>
                <a:cxn ang="0">
                  <a:pos x="10" y="5"/>
                </a:cxn>
                <a:cxn ang="0">
                  <a:pos x="12" y="2"/>
                </a:cxn>
                <a:cxn ang="0">
                  <a:pos x="14" y="3"/>
                </a:cxn>
                <a:cxn ang="0">
                  <a:pos x="17" y="3"/>
                </a:cxn>
                <a:cxn ang="0">
                  <a:pos x="18" y="2"/>
                </a:cxn>
                <a:cxn ang="0">
                  <a:pos x="22" y="0"/>
                </a:cxn>
                <a:cxn ang="0">
                  <a:pos x="25" y="5"/>
                </a:cxn>
                <a:cxn ang="0">
                  <a:pos x="28" y="3"/>
                </a:cxn>
                <a:cxn ang="0">
                  <a:pos x="30" y="6"/>
                </a:cxn>
                <a:cxn ang="0">
                  <a:pos x="32" y="18"/>
                </a:cxn>
                <a:cxn ang="0">
                  <a:pos x="8" y="26"/>
                </a:cxn>
              </a:cxnLst>
              <a:rect l="0" t="0" r="r" b="b"/>
              <a:pathLst>
                <a:path w="32" h="26">
                  <a:moveTo>
                    <a:pt x="8" y="26"/>
                  </a:moveTo>
                  <a:lnTo>
                    <a:pt x="0" y="9"/>
                  </a:lnTo>
                  <a:lnTo>
                    <a:pt x="3" y="7"/>
                  </a:lnTo>
                  <a:lnTo>
                    <a:pt x="3" y="6"/>
                  </a:lnTo>
                  <a:lnTo>
                    <a:pt x="7" y="4"/>
                  </a:lnTo>
                  <a:lnTo>
                    <a:pt x="10" y="5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25" y="5"/>
                  </a:lnTo>
                  <a:lnTo>
                    <a:pt x="28" y="3"/>
                  </a:lnTo>
                  <a:lnTo>
                    <a:pt x="30" y="6"/>
                  </a:lnTo>
                  <a:lnTo>
                    <a:pt x="32" y="18"/>
                  </a:lnTo>
                  <a:lnTo>
                    <a:pt x="8" y="26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50" name="Freeform 348"/>
            <p:cNvSpPr>
              <a:spLocks/>
            </p:cNvSpPr>
            <p:nvPr/>
          </p:nvSpPr>
          <p:spPr bwMode="auto">
            <a:xfrm>
              <a:off x="2022123" y="2451336"/>
              <a:ext cx="147550" cy="83658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1" y="0"/>
                </a:cxn>
                <a:cxn ang="0">
                  <a:pos x="0" y="12"/>
                </a:cxn>
                <a:cxn ang="0">
                  <a:pos x="7" y="21"/>
                </a:cxn>
                <a:cxn ang="0">
                  <a:pos x="1" y="29"/>
                </a:cxn>
                <a:cxn ang="0">
                  <a:pos x="5" y="35"/>
                </a:cxn>
                <a:cxn ang="0">
                  <a:pos x="7" y="38"/>
                </a:cxn>
                <a:cxn ang="0">
                  <a:pos x="9" y="50"/>
                </a:cxn>
                <a:cxn ang="0">
                  <a:pos x="23" y="48"/>
                </a:cxn>
                <a:cxn ang="0">
                  <a:pos x="45" y="50"/>
                </a:cxn>
                <a:cxn ang="0">
                  <a:pos x="51" y="46"/>
                </a:cxn>
                <a:cxn ang="0">
                  <a:pos x="53" y="43"/>
                </a:cxn>
                <a:cxn ang="0">
                  <a:pos x="55" y="39"/>
                </a:cxn>
                <a:cxn ang="0">
                  <a:pos x="73" y="38"/>
                </a:cxn>
                <a:cxn ang="0">
                  <a:pos x="68" y="31"/>
                </a:cxn>
                <a:cxn ang="0">
                  <a:pos x="71" y="26"/>
                </a:cxn>
                <a:cxn ang="0">
                  <a:pos x="73" y="15"/>
                </a:cxn>
                <a:cxn ang="0">
                  <a:pos x="78" y="9"/>
                </a:cxn>
                <a:cxn ang="0">
                  <a:pos x="53" y="4"/>
                </a:cxn>
                <a:cxn ang="0">
                  <a:pos x="34" y="10"/>
                </a:cxn>
                <a:cxn ang="0">
                  <a:pos x="19" y="7"/>
                </a:cxn>
                <a:cxn ang="0">
                  <a:pos x="5" y="5"/>
                </a:cxn>
              </a:cxnLst>
              <a:rect l="0" t="0" r="r" b="b"/>
              <a:pathLst>
                <a:path w="78" h="50">
                  <a:moveTo>
                    <a:pt x="5" y="5"/>
                  </a:moveTo>
                  <a:lnTo>
                    <a:pt x="1" y="0"/>
                  </a:lnTo>
                  <a:lnTo>
                    <a:pt x="0" y="12"/>
                  </a:lnTo>
                  <a:lnTo>
                    <a:pt x="7" y="21"/>
                  </a:lnTo>
                  <a:lnTo>
                    <a:pt x="1" y="29"/>
                  </a:lnTo>
                  <a:lnTo>
                    <a:pt x="5" y="35"/>
                  </a:lnTo>
                  <a:lnTo>
                    <a:pt x="7" y="38"/>
                  </a:lnTo>
                  <a:lnTo>
                    <a:pt x="9" y="50"/>
                  </a:lnTo>
                  <a:lnTo>
                    <a:pt x="23" y="48"/>
                  </a:lnTo>
                  <a:lnTo>
                    <a:pt x="45" y="50"/>
                  </a:lnTo>
                  <a:lnTo>
                    <a:pt x="51" y="46"/>
                  </a:lnTo>
                  <a:lnTo>
                    <a:pt x="53" y="43"/>
                  </a:lnTo>
                  <a:lnTo>
                    <a:pt x="55" y="39"/>
                  </a:lnTo>
                  <a:lnTo>
                    <a:pt x="73" y="38"/>
                  </a:lnTo>
                  <a:lnTo>
                    <a:pt x="68" y="31"/>
                  </a:lnTo>
                  <a:lnTo>
                    <a:pt x="71" y="26"/>
                  </a:lnTo>
                  <a:lnTo>
                    <a:pt x="73" y="15"/>
                  </a:lnTo>
                  <a:lnTo>
                    <a:pt x="78" y="9"/>
                  </a:lnTo>
                  <a:lnTo>
                    <a:pt x="53" y="4"/>
                  </a:lnTo>
                  <a:lnTo>
                    <a:pt x="34" y="10"/>
                  </a:lnTo>
                  <a:lnTo>
                    <a:pt x="19" y="7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51" name="Freeform 349"/>
            <p:cNvSpPr>
              <a:spLocks/>
            </p:cNvSpPr>
            <p:nvPr/>
          </p:nvSpPr>
          <p:spPr bwMode="auto">
            <a:xfrm>
              <a:off x="1952902" y="2500634"/>
              <a:ext cx="41897" cy="82164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3" y="35"/>
                </a:cxn>
                <a:cxn ang="0">
                  <a:pos x="12" y="49"/>
                </a:cxn>
                <a:cxn ang="0">
                  <a:pos x="15" y="44"/>
                </a:cxn>
                <a:cxn ang="0">
                  <a:pos x="22" y="30"/>
                </a:cxn>
                <a:cxn ang="0">
                  <a:pos x="22" y="29"/>
                </a:cxn>
                <a:cxn ang="0">
                  <a:pos x="14" y="12"/>
                </a:cxn>
                <a:cxn ang="0">
                  <a:pos x="10" y="2"/>
                </a:cxn>
                <a:cxn ang="0">
                  <a:pos x="2" y="0"/>
                </a:cxn>
                <a:cxn ang="0">
                  <a:pos x="0" y="12"/>
                </a:cxn>
              </a:cxnLst>
              <a:rect l="0" t="0" r="r" b="b"/>
              <a:pathLst>
                <a:path w="22" h="49">
                  <a:moveTo>
                    <a:pt x="0" y="12"/>
                  </a:moveTo>
                  <a:lnTo>
                    <a:pt x="3" y="35"/>
                  </a:lnTo>
                  <a:lnTo>
                    <a:pt x="12" y="49"/>
                  </a:lnTo>
                  <a:lnTo>
                    <a:pt x="15" y="44"/>
                  </a:lnTo>
                  <a:lnTo>
                    <a:pt x="22" y="30"/>
                  </a:lnTo>
                  <a:lnTo>
                    <a:pt x="22" y="29"/>
                  </a:lnTo>
                  <a:lnTo>
                    <a:pt x="14" y="12"/>
                  </a:lnTo>
                  <a:lnTo>
                    <a:pt x="10" y="2"/>
                  </a:lnTo>
                  <a:lnTo>
                    <a:pt x="2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52" name="Freeform 350"/>
            <p:cNvSpPr>
              <a:spLocks/>
            </p:cNvSpPr>
            <p:nvPr/>
          </p:nvSpPr>
          <p:spPr bwMode="auto">
            <a:xfrm>
              <a:off x="2521244" y="2527524"/>
              <a:ext cx="112940" cy="73201"/>
            </a:xfrm>
            <a:custGeom>
              <a:avLst/>
              <a:gdLst/>
              <a:ahLst/>
              <a:cxnLst>
                <a:cxn ang="0">
                  <a:pos x="9" y="7"/>
                </a:cxn>
                <a:cxn ang="0">
                  <a:pos x="0" y="0"/>
                </a:cxn>
                <a:cxn ang="0">
                  <a:pos x="19" y="1"/>
                </a:cxn>
                <a:cxn ang="0">
                  <a:pos x="39" y="1"/>
                </a:cxn>
                <a:cxn ang="0">
                  <a:pos x="51" y="4"/>
                </a:cxn>
                <a:cxn ang="0">
                  <a:pos x="51" y="19"/>
                </a:cxn>
                <a:cxn ang="0">
                  <a:pos x="56" y="21"/>
                </a:cxn>
                <a:cxn ang="0">
                  <a:pos x="51" y="27"/>
                </a:cxn>
                <a:cxn ang="0">
                  <a:pos x="60" y="42"/>
                </a:cxn>
                <a:cxn ang="0">
                  <a:pos x="55" y="44"/>
                </a:cxn>
                <a:cxn ang="0">
                  <a:pos x="51" y="41"/>
                </a:cxn>
                <a:cxn ang="0">
                  <a:pos x="50" y="38"/>
                </a:cxn>
                <a:cxn ang="0">
                  <a:pos x="46" y="36"/>
                </a:cxn>
                <a:cxn ang="0">
                  <a:pos x="43" y="36"/>
                </a:cxn>
                <a:cxn ang="0">
                  <a:pos x="40" y="35"/>
                </a:cxn>
                <a:cxn ang="0">
                  <a:pos x="36" y="33"/>
                </a:cxn>
                <a:cxn ang="0">
                  <a:pos x="31" y="33"/>
                </a:cxn>
                <a:cxn ang="0">
                  <a:pos x="19" y="27"/>
                </a:cxn>
                <a:cxn ang="0">
                  <a:pos x="14" y="18"/>
                </a:cxn>
                <a:cxn ang="0">
                  <a:pos x="9" y="7"/>
                </a:cxn>
              </a:cxnLst>
              <a:rect l="0" t="0" r="r" b="b"/>
              <a:pathLst>
                <a:path w="60" h="44">
                  <a:moveTo>
                    <a:pt x="9" y="7"/>
                  </a:moveTo>
                  <a:lnTo>
                    <a:pt x="0" y="0"/>
                  </a:lnTo>
                  <a:lnTo>
                    <a:pt x="19" y="1"/>
                  </a:lnTo>
                  <a:lnTo>
                    <a:pt x="39" y="1"/>
                  </a:lnTo>
                  <a:lnTo>
                    <a:pt x="51" y="4"/>
                  </a:lnTo>
                  <a:lnTo>
                    <a:pt x="51" y="19"/>
                  </a:lnTo>
                  <a:lnTo>
                    <a:pt x="56" y="21"/>
                  </a:lnTo>
                  <a:lnTo>
                    <a:pt x="51" y="27"/>
                  </a:lnTo>
                  <a:lnTo>
                    <a:pt x="60" y="42"/>
                  </a:lnTo>
                  <a:lnTo>
                    <a:pt x="55" y="44"/>
                  </a:lnTo>
                  <a:lnTo>
                    <a:pt x="51" y="41"/>
                  </a:lnTo>
                  <a:lnTo>
                    <a:pt x="50" y="38"/>
                  </a:lnTo>
                  <a:lnTo>
                    <a:pt x="46" y="36"/>
                  </a:lnTo>
                  <a:lnTo>
                    <a:pt x="43" y="36"/>
                  </a:lnTo>
                  <a:lnTo>
                    <a:pt x="40" y="35"/>
                  </a:lnTo>
                  <a:lnTo>
                    <a:pt x="36" y="33"/>
                  </a:lnTo>
                  <a:lnTo>
                    <a:pt x="31" y="33"/>
                  </a:lnTo>
                  <a:lnTo>
                    <a:pt x="19" y="27"/>
                  </a:lnTo>
                  <a:lnTo>
                    <a:pt x="14" y="18"/>
                  </a:lnTo>
                  <a:lnTo>
                    <a:pt x="9" y="7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53" name="Freeform 351"/>
            <p:cNvSpPr>
              <a:spLocks/>
            </p:cNvSpPr>
            <p:nvPr/>
          </p:nvSpPr>
          <p:spPr bwMode="auto">
            <a:xfrm>
              <a:off x="2615968" y="2517067"/>
              <a:ext cx="96545" cy="98597"/>
            </a:xfrm>
            <a:custGeom>
              <a:avLst/>
              <a:gdLst/>
              <a:ahLst/>
              <a:cxnLst>
                <a:cxn ang="0">
                  <a:pos x="9" y="48"/>
                </a:cxn>
                <a:cxn ang="0">
                  <a:pos x="0" y="33"/>
                </a:cxn>
                <a:cxn ang="0">
                  <a:pos x="5" y="27"/>
                </a:cxn>
                <a:cxn ang="0">
                  <a:pos x="0" y="25"/>
                </a:cxn>
                <a:cxn ang="0">
                  <a:pos x="0" y="10"/>
                </a:cxn>
                <a:cxn ang="0">
                  <a:pos x="5" y="0"/>
                </a:cxn>
                <a:cxn ang="0">
                  <a:pos x="25" y="5"/>
                </a:cxn>
                <a:cxn ang="0">
                  <a:pos x="34" y="15"/>
                </a:cxn>
                <a:cxn ang="0">
                  <a:pos x="51" y="27"/>
                </a:cxn>
                <a:cxn ang="0">
                  <a:pos x="42" y="29"/>
                </a:cxn>
                <a:cxn ang="0">
                  <a:pos x="39" y="49"/>
                </a:cxn>
                <a:cxn ang="0">
                  <a:pos x="37" y="59"/>
                </a:cxn>
                <a:cxn ang="0">
                  <a:pos x="25" y="51"/>
                </a:cxn>
                <a:cxn ang="0">
                  <a:pos x="26" y="48"/>
                </a:cxn>
                <a:cxn ang="0">
                  <a:pos x="23" y="39"/>
                </a:cxn>
                <a:cxn ang="0">
                  <a:pos x="9" y="48"/>
                </a:cxn>
              </a:cxnLst>
              <a:rect l="0" t="0" r="r" b="b"/>
              <a:pathLst>
                <a:path w="51" h="59">
                  <a:moveTo>
                    <a:pt x="9" y="48"/>
                  </a:moveTo>
                  <a:lnTo>
                    <a:pt x="0" y="33"/>
                  </a:lnTo>
                  <a:lnTo>
                    <a:pt x="5" y="27"/>
                  </a:lnTo>
                  <a:lnTo>
                    <a:pt x="0" y="25"/>
                  </a:lnTo>
                  <a:lnTo>
                    <a:pt x="0" y="10"/>
                  </a:lnTo>
                  <a:lnTo>
                    <a:pt x="5" y="0"/>
                  </a:lnTo>
                  <a:lnTo>
                    <a:pt x="25" y="5"/>
                  </a:lnTo>
                  <a:lnTo>
                    <a:pt x="34" y="15"/>
                  </a:lnTo>
                  <a:lnTo>
                    <a:pt x="51" y="27"/>
                  </a:lnTo>
                  <a:lnTo>
                    <a:pt x="42" y="29"/>
                  </a:lnTo>
                  <a:lnTo>
                    <a:pt x="39" y="49"/>
                  </a:lnTo>
                  <a:lnTo>
                    <a:pt x="37" y="59"/>
                  </a:lnTo>
                  <a:lnTo>
                    <a:pt x="25" y="51"/>
                  </a:lnTo>
                  <a:lnTo>
                    <a:pt x="26" y="48"/>
                  </a:lnTo>
                  <a:lnTo>
                    <a:pt x="23" y="39"/>
                  </a:lnTo>
                  <a:lnTo>
                    <a:pt x="9" y="48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54" name="Freeform 352"/>
            <p:cNvSpPr>
              <a:spLocks/>
            </p:cNvSpPr>
            <p:nvPr/>
          </p:nvSpPr>
          <p:spPr bwMode="auto">
            <a:xfrm>
              <a:off x="2579536" y="2582799"/>
              <a:ext cx="43719" cy="23902"/>
            </a:xfrm>
            <a:custGeom>
              <a:avLst/>
              <a:gdLst/>
              <a:ahLst/>
              <a:cxnLst>
                <a:cxn ang="0">
                  <a:pos x="24" y="11"/>
                </a:cxn>
                <a:cxn ang="0">
                  <a:pos x="20" y="14"/>
                </a:cxn>
                <a:cxn ang="0">
                  <a:pos x="3" y="4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9" y="2"/>
                </a:cxn>
                <a:cxn ang="0">
                  <a:pos x="12" y="3"/>
                </a:cxn>
                <a:cxn ang="0">
                  <a:pos x="15" y="3"/>
                </a:cxn>
                <a:cxn ang="0">
                  <a:pos x="19" y="5"/>
                </a:cxn>
                <a:cxn ang="0">
                  <a:pos x="20" y="8"/>
                </a:cxn>
                <a:cxn ang="0">
                  <a:pos x="24" y="11"/>
                </a:cxn>
              </a:cxnLst>
              <a:rect l="0" t="0" r="r" b="b"/>
              <a:pathLst>
                <a:path w="24" h="14">
                  <a:moveTo>
                    <a:pt x="24" y="11"/>
                  </a:moveTo>
                  <a:lnTo>
                    <a:pt x="20" y="14"/>
                  </a:lnTo>
                  <a:lnTo>
                    <a:pt x="3" y="4"/>
                  </a:lnTo>
                  <a:lnTo>
                    <a:pt x="1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9" y="2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9" y="5"/>
                  </a:lnTo>
                  <a:lnTo>
                    <a:pt x="20" y="8"/>
                  </a:lnTo>
                  <a:lnTo>
                    <a:pt x="24" y="11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55" name="Freeform 353"/>
            <p:cNvSpPr>
              <a:spLocks/>
            </p:cNvSpPr>
            <p:nvPr/>
          </p:nvSpPr>
          <p:spPr bwMode="auto">
            <a:xfrm>
              <a:off x="1974762" y="2524537"/>
              <a:ext cx="153015" cy="147896"/>
            </a:xfrm>
            <a:custGeom>
              <a:avLst/>
              <a:gdLst/>
              <a:ahLst/>
              <a:cxnLst>
                <a:cxn ang="0">
                  <a:pos x="16" y="47"/>
                </a:cxn>
                <a:cxn ang="0">
                  <a:pos x="6" y="43"/>
                </a:cxn>
                <a:cxn ang="0">
                  <a:pos x="0" y="35"/>
                </a:cxn>
                <a:cxn ang="0">
                  <a:pos x="3" y="30"/>
                </a:cxn>
                <a:cxn ang="0">
                  <a:pos x="10" y="16"/>
                </a:cxn>
                <a:cxn ang="0">
                  <a:pos x="10" y="15"/>
                </a:cxn>
                <a:cxn ang="0">
                  <a:pos x="34" y="7"/>
                </a:cxn>
                <a:cxn ang="0">
                  <a:pos x="48" y="5"/>
                </a:cxn>
                <a:cxn ang="0">
                  <a:pos x="70" y="7"/>
                </a:cxn>
                <a:cxn ang="0">
                  <a:pos x="76" y="3"/>
                </a:cxn>
                <a:cxn ang="0">
                  <a:pos x="78" y="0"/>
                </a:cxn>
                <a:cxn ang="0">
                  <a:pos x="81" y="7"/>
                </a:cxn>
                <a:cxn ang="0">
                  <a:pos x="76" y="17"/>
                </a:cxn>
                <a:cxn ang="0">
                  <a:pos x="61" y="14"/>
                </a:cxn>
                <a:cxn ang="0">
                  <a:pos x="47" y="18"/>
                </a:cxn>
                <a:cxn ang="0">
                  <a:pos x="53" y="25"/>
                </a:cxn>
                <a:cxn ang="0">
                  <a:pos x="47" y="27"/>
                </a:cxn>
                <a:cxn ang="0">
                  <a:pos x="48" y="29"/>
                </a:cxn>
                <a:cxn ang="0">
                  <a:pos x="42" y="28"/>
                </a:cxn>
                <a:cxn ang="0">
                  <a:pos x="46" y="31"/>
                </a:cxn>
                <a:cxn ang="0">
                  <a:pos x="37" y="21"/>
                </a:cxn>
                <a:cxn ang="0">
                  <a:pos x="33" y="23"/>
                </a:cxn>
                <a:cxn ang="0">
                  <a:pos x="38" y="37"/>
                </a:cxn>
                <a:cxn ang="0">
                  <a:pos x="41" y="45"/>
                </a:cxn>
                <a:cxn ang="0">
                  <a:pos x="36" y="42"/>
                </a:cxn>
                <a:cxn ang="0">
                  <a:pos x="38" y="49"/>
                </a:cxn>
                <a:cxn ang="0">
                  <a:pos x="35" y="50"/>
                </a:cxn>
                <a:cxn ang="0">
                  <a:pos x="53" y="62"/>
                </a:cxn>
                <a:cxn ang="0">
                  <a:pos x="52" y="68"/>
                </a:cxn>
                <a:cxn ang="0">
                  <a:pos x="46" y="65"/>
                </a:cxn>
                <a:cxn ang="0">
                  <a:pos x="42" y="66"/>
                </a:cxn>
                <a:cxn ang="0">
                  <a:pos x="46" y="74"/>
                </a:cxn>
                <a:cxn ang="0">
                  <a:pos x="38" y="74"/>
                </a:cxn>
                <a:cxn ang="0">
                  <a:pos x="44" y="89"/>
                </a:cxn>
                <a:cxn ang="0">
                  <a:pos x="36" y="86"/>
                </a:cxn>
                <a:cxn ang="0">
                  <a:pos x="34" y="89"/>
                </a:cxn>
                <a:cxn ang="0">
                  <a:pos x="27" y="81"/>
                </a:cxn>
                <a:cxn ang="0">
                  <a:pos x="26" y="84"/>
                </a:cxn>
                <a:cxn ang="0">
                  <a:pos x="19" y="69"/>
                </a:cxn>
                <a:cxn ang="0">
                  <a:pos x="18" y="64"/>
                </a:cxn>
                <a:cxn ang="0">
                  <a:pos x="29" y="59"/>
                </a:cxn>
                <a:cxn ang="0">
                  <a:pos x="41" y="62"/>
                </a:cxn>
                <a:cxn ang="0">
                  <a:pos x="40" y="60"/>
                </a:cxn>
                <a:cxn ang="0">
                  <a:pos x="33" y="57"/>
                </a:cxn>
                <a:cxn ang="0">
                  <a:pos x="19" y="55"/>
                </a:cxn>
                <a:cxn ang="0">
                  <a:pos x="15" y="57"/>
                </a:cxn>
                <a:cxn ang="0">
                  <a:pos x="11" y="49"/>
                </a:cxn>
                <a:cxn ang="0">
                  <a:pos x="16" y="47"/>
                </a:cxn>
              </a:cxnLst>
              <a:rect l="0" t="0" r="r" b="b"/>
              <a:pathLst>
                <a:path w="81" h="89">
                  <a:moveTo>
                    <a:pt x="16" y="47"/>
                  </a:moveTo>
                  <a:lnTo>
                    <a:pt x="6" y="43"/>
                  </a:lnTo>
                  <a:lnTo>
                    <a:pt x="0" y="35"/>
                  </a:lnTo>
                  <a:lnTo>
                    <a:pt x="3" y="30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34" y="7"/>
                  </a:lnTo>
                  <a:lnTo>
                    <a:pt x="48" y="5"/>
                  </a:lnTo>
                  <a:lnTo>
                    <a:pt x="70" y="7"/>
                  </a:lnTo>
                  <a:lnTo>
                    <a:pt x="76" y="3"/>
                  </a:lnTo>
                  <a:lnTo>
                    <a:pt x="78" y="0"/>
                  </a:lnTo>
                  <a:lnTo>
                    <a:pt x="81" y="7"/>
                  </a:lnTo>
                  <a:lnTo>
                    <a:pt x="76" y="17"/>
                  </a:lnTo>
                  <a:lnTo>
                    <a:pt x="61" y="14"/>
                  </a:lnTo>
                  <a:lnTo>
                    <a:pt x="47" y="18"/>
                  </a:lnTo>
                  <a:lnTo>
                    <a:pt x="53" y="25"/>
                  </a:lnTo>
                  <a:lnTo>
                    <a:pt x="47" y="27"/>
                  </a:lnTo>
                  <a:lnTo>
                    <a:pt x="48" y="29"/>
                  </a:lnTo>
                  <a:lnTo>
                    <a:pt x="42" y="28"/>
                  </a:lnTo>
                  <a:lnTo>
                    <a:pt x="46" y="31"/>
                  </a:lnTo>
                  <a:lnTo>
                    <a:pt x="37" y="21"/>
                  </a:lnTo>
                  <a:lnTo>
                    <a:pt x="33" y="23"/>
                  </a:lnTo>
                  <a:lnTo>
                    <a:pt x="38" y="37"/>
                  </a:lnTo>
                  <a:lnTo>
                    <a:pt x="41" y="45"/>
                  </a:lnTo>
                  <a:lnTo>
                    <a:pt x="36" y="42"/>
                  </a:lnTo>
                  <a:lnTo>
                    <a:pt x="38" y="49"/>
                  </a:lnTo>
                  <a:lnTo>
                    <a:pt x="35" y="50"/>
                  </a:lnTo>
                  <a:lnTo>
                    <a:pt x="53" y="62"/>
                  </a:lnTo>
                  <a:lnTo>
                    <a:pt x="52" y="68"/>
                  </a:lnTo>
                  <a:lnTo>
                    <a:pt x="46" y="65"/>
                  </a:lnTo>
                  <a:lnTo>
                    <a:pt x="42" y="66"/>
                  </a:lnTo>
                  <a:lnTo>
                    <a:pt x="46" y="74"/>
                  </a:lnTo>
                  <a:lnTo>
                    <a:pt x="38" y="74"/>
                  </a:lnTo>
                  <a:lnTo>
                    <a:pt x="44" y="89"/>
                  </a:lnTo>
                  <a:lnTo>
                    <a:pt x="36" y="86"/>
                  </a:lnTo>
                  <a:lnTo>
                    <a:pt x="34" y="89"/>
                  </a:lnTo>
                  <a:lnTo>
                    <a:pt x="27" y="81"/>
                  </a:lnTo>
                  <a:lnTo>
                    <a:pt x="26" y="84"/>
                  </a:lnTo>
                  <a:lnTo>
                    <a:pt x="19" y="69"/>
                  </a:lnTo>
                  <a:lnTo>
                    <a:pt x="18" y="64"/>
                  </a:lnTo>
                  <a:lnTo>
                    <a:pt x="29" y="59"/>
                  </a:lnTo>
                  <a:lnTo>
                    <a:pt x="41" y="62"/>
                  </a:lnTo>
                  <a:lnTo>
                    <a:pt x="40" y="60"/>
                  </a:lnTo>
                  <a:lnTo>
                    <a:pt x="33" y="57"/>
                  </a:lnTo>
                  <a:lnTo>
                    <a:pt x="19" y="55"/>
                  </a:lnTo>
                  <a:lnTo>
                    <a:pt x="15" y="57"/>
                  </a:lnTo>
                  <a:lnTo>
                    <a:pt x="11" y="49"/>
                  </a:lnTo>
                  <a:lnTo>
                    <a:pt x="16" y="47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56" name="Freeform 354"/>
            <p:cNvSpPr>
              <a:spLocks/>
            </p:cNvSpPr>
            <p:nvPr/>
          </p:nvSpPr>
          <p:spPr bwMode="auto">
            <a:xfrm>
              <a:off x="2073128" y="2700816"/>
              <a:ext cx="69221" cy="17927"/>
            </a:xfrm>
            <a:custGeom>
              <a:avLst/>
              <a:gdLst/>
              <a:ahLst/>
              <a:cxnLst>
                <a:cxn ang="0">
                  <a:pos x="28" y="4"/>
                </a:cxn>
                <a:cxn ang="0">
                  <a:pos x="8" y="0"/>
                </a:cxn>
                <a:cxn ang="0">
                  <a:pos x="1" y="0"/>
                </a:cxn>
                <a:cxn ang="0">
                  <a:pos x="0" y="5"/>
                </a:cxn>
                <a:cxn ang="0">
                  <a:pos x="13" y="7"/>
                </a:cxn>
                <a:cxn ang="0">
                  <a:pos x="26" y="10"/>
                </a:cxn>
                <a:cxn ang="0">
                  <a:pos x="37" y="6"/>
                </a:cxn>
                <a:cxn ang="0">
                  <a:pos x="28" y="4"/>
                </a:cxn>
              </a:cxnLst>
              <a:rect l="0" t="0" r="r" b="b"/>
              <a:pathLst>
                <a:path w="37" h="10">
                  <a:moveTo>
                    <a:pt x="28" y="4"/>
                  </a:moveTo>
                  <a:lnTo>
                    <a:pt x="8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13" y="7"/>
                  </a:lnTo>
                  <a:lnTo>
                    <a:pt x="26" y="10"/>
                  </a:lnTo>
                  <a:lnTo>
                    <a:pt x="37" y="6"/>
                  </a:lnTo>
                  <a:lnTo>
                    <a:pt x="28" y="4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57" name="Freeform 355"/>
            <p:cNvSpPr>
              <a:spLocks/>
            </p:cNvSpPr>
            <p:nvPr/>
          </p:nvSpPr>
          <p:spPr bwMode="auto">
            <a:xfrm>
              <a:off x="2049447" y="2600725"/>
              <a:ext cx="40075" cy="26890"/>
            </a:xfrm>
            <a:custGeom>
              <a:avLst/>
              <a:gdLst/>
              <a:ahLst/>
              <a:cxnLst>
                <a:cxn ang="0">
                  <a:pos x="22" y="16"/>
                </a:cxn>
                <a:cxn ang="0">
                  <a:pos x="10" y="5"/>
                </a:cxn>
                <a:cxn ang="0">
                  <a:pos x="0" y="0"/>
                </a:cxn>
                <a:cxn ang="0">
                  <a:pos x="11" y="8"/>
                </a:cxn>
                <a:cxn ang="0">
                  <a:pos x="22" y="16"/>
                </a:cxn>
              </a:cxnLst>
              <a:rect l="0" t="0" r="r" b="b"/>
              <a:pathLst>
                <a:path w="22" h="16">
                  <a:moveTo>
                    <a:pt x="22" y="16"/>
                  </a:moveTo>
                  <a:lnTo>
                    <a:pt x="10" y="5"/>
                  </a:lnTo>
                  <a:lnTo>
                    <a:pt x="0" y="0"/>
                  </a:lnTo>
                  <a:lnTo>
                    <a:pt x="11" y="8"/>
                  </a:lnTo>
                  <a:lnTo>
                    <a:pt x="22" y="16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58" name="Freeform 356"/>
            <p:cNvSpPr>
              <a:spLocks/>
            </p:cNvSpPr>
            <p:nvPr/>
          </p:nvSpPr>
          <p:spPr bwMode="auto">
            <a:xfrm>
              <a:off x="2120490" y="2594750"/>
              <a:ext cx="14573" cy="448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7" y="1"/>
                </a:cxn>
                <a:cxn ang="0">
                  <a:pos x="8" y="3"/>
                </a:cxn>
              </a:cxnLst>
              <a:rect l="0" t="0" r="r" b="b"/>
              <a:pathLst>
                <a:path w="8" h="3">
                  <a:moveTo>
                    <a:pt x="8" y="3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7" y="1"/>
                  </a:lnTo>
                  <a:lnTo>
                    <a:pt x="8" y="3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59" name="Freeform 357"/>
            <p:cNvSpPr>
              <a:spLocks/>
            </p:cNvSpPr>
            <p:nvPr/>
          </p:nvSpPr>
          <p:spPr bwMode="auto">
            <a:xfrm>
              <a:off x="1987513" y="2620146"/>
              <a:ext cx="9108" cy="59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1" y="4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4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60" name="Freeform 358"/>
            <p:cNvSpPr>
              <a:spLocks/>
            </p:cNvSpPr>
            <p:nvPr/>
          </p:nvSpPr>
          <p:spPr bwMode="auto">
            <a:xfrm>
              <a:off x="2122312" y="2612677"/>
              <a:ext cx="5465" cy="1045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3" y="0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2" y="6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61" name="Freeform 359"/>
            <p:cNvSpPr>
              <a:spLocks/>
            </p:cNvSpPr>
            <p:nvPr/>
          </p:nvSpPr>
          <p:spPr bwMode="auto">
            <a:xfrm>
              <a:off x="1646872" y="2376641"/>
              <a:ext cx="285993" cy="255456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44" y="1"/>
                </a:cxn>
                <a:cxn ang="0">
                  <a:pos x="42" y="6"/>
                </a:cxn>
                <a:cxn ang="0">
                  <a:pos x="30" y="10"/>
                </a:cxn>
                <a:cxn ang="0">
                  <a:pos x="17" y="10"/>
                </a:cxn>
                <a:cxn ang="0">
                  <a:pos x="2" y="17"/>
                </a:cxn>
                <a:cxn ang="0">
                  <a:pos x="0" y="30"/>
                </a:cxn>
                <a:cxn ang="0">
                  <a:pos x="1" y="42"/>
                </a:cxn>
                <a:cxn ang="0">
                  <a:pos x="9" y="53"/>
                </a:cxn>
                <a:cxn ang="0">
                  <a:pos x="38" y="47"/>
                </a:cxn>
                <a:cxn ang="0">
                  <a:pos x="60" y="76"/>
                </a:cxn>
                <a:cxn ang="0">
                  <a:pos x="75" y="90"/>
                </a:cxn>
                <a:cxn ang="0">
                  <a:pos x="85" y="95"/>
                </a:cxn>
                <a:cxn ang="0">
                  <a:pos x="108" y="111"/>
                </a:cxn>
                <a:cxn ang="0">
                  <a:pos x="123" y="134"/>
                </a:cxn>
                <a:cxn ang="0">
                  <a:pos x="124" y="153"/>
                </a:cxn>
                <a:cxn ang="0">
                  <a:pos x="135" y="135"/>
                </a:cxn>
                <a:cxn ang="0">
                  <a:pos x="130" y="124"/>
                </a:cxn>
                <a:cxn ang="0">
                  <a:pos x="140" y="112"/>
                </a:cxn>
                <a:cxn ang="0">
                  <a:pos x="152" y="112"/>
                </a:cxn>
                <a:cxn ang="0">
                  <a:pos x="119" y="94"/>
                </a:cxn>
                <a:cxn ang="0">
                  <a:pos x="117" y="84"/>
                </a:cxn>
                <a:cxn ang="0">
                  <a:pos x="93" y="69"/>
                </a:cxn>
                <a:cxn ang="0">
                  <a:pos x="75" y="50"/>
                </a:cxn>
                <a:cxn ang="0">
                  <a:pos x="67" y="28"/>
                </a:cxn>
                <a:cxn ang="0">
                  <a:pos x="86" y="23"/>
                </a:cxn>
                <a:cxn ang="0">
                  <a:pos x="85" y="7"/>
                </a:cxn>
                <a:cxn ang="0">
                  <a:pos x="73" y="50"/>
                </a:cxn>
                <a:cxn ang="0">
                  <a:pos x="72" y="51"/>
                </a:cxn>
                <a:cxn ang="0">
                  <a:pos x="72" y="51"/>
                </a:cxn>
                <a:cxn ang="0">
                  <a:pos x="85" y="7"/>
                </a:cxn>
                <a:cxn ang="0">
                  <a:pos x="85" y="7"/>
                </a:cxn>
              </a:cxnLst>
              <a:rect l="0" t="0" r="r" b="b"/>
              <a:pathLst>
                <a:path w="152" h="153">
                  <a:moveTo>
                    <a:pt x="85" y="7"/>
                  </a:moveTo>
                  <a:lnTo>
                    <a:pt x="65" y="0"/>
                  </a:lnTo>
                  <a:lnTo>
                    <a:pt x="51" y="2"/>
                  </a:lnTo>
                  <a:lnTo>
                    <a:pt x="44" y="1"/>
                  </a:lnTo>
                  <a:lnTo>
                    <a:pt x="44" y="2"/>
                  </a:lnTo>
                  <a:lnTo>
                    <a:pt x="42" y="6"/>
                  </a:lnTo>
                  <a:lnTo>
                    <a:pt x="38" y="10"/>
                  </a:lnTo>
                  <a:lnTo>
                    <a:pt x="30" y="10"/>
                  </a:lnTo>
                  <a:lnTo>
                    <a:pt x="26" y="17"/>
                  </a:lnTo>
                  <a:lnTo>
                    <a:pt x="17" y="10"/>
                  </a:lnTo>
                  <a:lnTo>
                    <a:pt x="9" y="16"/>
                  </a:lnTo>
                  <a:lnTo>
                    <a:pt x="2" y="17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1" y="42"/>
                  </a:lnTo>
                  <a:lnTo>
                    <a:pt x="9" y="46"/>
                  </a:lnTo>
                  <a:lnTo>
                    <a:pt x="9" y="53"/>
                  </a:lnTo>
                  <a:lnTo>
                    <a:pt x="21" y="44"/>
                  </a:lnTo>
                  <a:lnTo>
                    <a:pt x="38" y="47"/>
                  </a:lnTo>
                  <a:lnTo>
                    <a:pt x="48" y="66"/>
                  </a:lnTo>
                  <a:lnTo>
                    <a:pt x="60" y="76"/>
                  </a:lnTo>
                  <a:lnTo>
                    <a:pt x="71" y="88"/>
                  </a:lnTo>
                  <a:lnTo>
                    <a:pt x="75" y="90"/>
                  </a:lnTo>
                  <a:lnTo>
                    <a:pt x="76" y="90"/>
                  </a:lnTo>
                  <a:lnTo>
                    <a:pt x="85" y="95"/>
                  </a:lnTo>
                  <a:lnTo>
                    <a:pt x="101" y="106"/>
                  </a:lnTo>
                  <a:lnTo>
                    <a:pt x="108" y="111"/>
                  </a:lnTo>
                  <a:lnTo>
                    <a:pt x="115" y="117"/>
                  </a:lnTo>
                  <a:lnTo>
                    <a:pt x="123" y="134"/>
                  </a:lnTo>
                  <a:lnTo>
                    <a:pt x="118" y="149"/>
                  </a:lnTo>
                  <a:lnTo>
                    <a:pt x="124" y="153"/>
                  </a:lnTo>
                  <a:lnTo>
                    <a:pt x="130" y="142"/>
                  </a:lnTo>
                  <a:lnTo>
                    <a:pt x="135" y="135"/>
                  </a:lnTo>
                  <a:lnTo>
                    <a:pt x="137" y="131"/>
                  </a:lnTo>
                  <a:lnTo>
                    <a:pt x="130" y="124"/>
                  </a:lnTo>
                  <a:lnTo>
                    <a:pt x="133" y="110"/>
                  </a:lnTo>
                  <a:lnTo>
                    <a:pt x="140" y="112"/>
                  </a:lnTo>
                  <a:lnTo>
                    <a:pt x="150" y="120"/>
                  </a:lnTo>
                  <a:lnTo>
                    <a:pt x="152" y="112"/>
                  </a:lnTo>
                  <a:lnTo>
                    <a:pt x="136" y="103"/>
                  </a:lnTo>
                  <a:lnTo>
                    <a:pt x="119" y="94"/>
                  </a:lnTo>
                  <a:lnTo>
                    <a:pt x="121" y="87"/>
                  </a:lnTo>
                  <a:lnTo>
                    <a:pt x="117" y="84"/>
                  </a:lnTo>
                  <a:lnTo>
                    <a:pt x="101" y="80"/>
                  </a:lnTo>
                  <a:lnTo>
                    <a:pt x="93" y="69"/>
                  </a:lnTo>
                  <a:lnTo>
                    <a:pt x="87" y="58"/>
                  </a:lnTo>
                  <a:lnTo>
                    <a:pt x="75" y="50"/>
                  </a:lnTo>
                  <a:lnTo>
                    <a:pt x="70" y="36"/>
                  </a:lnTo>
                  <a:lnTo>
                    <a:pt x="67" y="28"/>
                  </a:lnTo>
                  <a:lnTo>
                    <a:pt x="79" y="21"/>
                  </a:lnTo>
                  <a:lnTo>
                    <a:pt x="86" y="23"/>
                  </a:lnTo>
                  <a:lnTo>
                    <a:pt x="82" y="13"/>
                  </a:lnTo>
                  <a:lnTo>
                    <a:pt x="85" y="7"/>
                  </a:lnTo>
                  <a:lnTo>
                    <a:pt x="73" y="51"/>
                  </a:lnTo>
                  <a:lnTo>
                    <a:pt x="73" y="50"/>
                  </a:lnTo>
                  <a:lnTo>
                    <a:pt x="72" y="50"/>
                  </a:lnTo>
                  <a:lnTo>
                    <a:pt x="72" y="51"/>
                  </a:lnTo>
                  <a:lnTo>
                    <a:pt x="71" y="51"/>
                  </a:lnTo>
                  <a:lnTo>
                    <a:pt x="72" y="51"/>
                  </a:lnTo>
                  <a:lnTo>
                    <a:pt x="73" y="51"/>
                  </a:lnTo>
                  <a:lnTo>
                    <a:pt x="85" y="7"/>
                  </a:lnTo>
                  <a:lnTo>
                    <a:pt x="76" y="89"/>
                  </a:lnTo>
                  <a:lnTo>
                    <a:pt x="85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62" name="Freeform 360"/>
            <p:cNvSpPr>
              <a:spLocks/>
            </p:cNvSpPr>
            <p:nvPr/>
          </p:nvSpPr>
          <p:spPr bwMode="auto">
            <a:xfrm>
              <a:off x="1646872" y="2376641"/>
              <a:ext cx="285993" cy="255456"/>
            </a:xfrm>
            <a:custGeom>
              <a:avLst/>
              <a:gdLst/>
              <a:ahLst/>
              <a:cxnLst>
                <a:cxn ang="0">
                  <a:pos x="85" y="7"/>
                </a:cxn>
                <a:cxn ang="0">
                  <a:pos x="65" y="0"/>
                </a:cxn>
                <a:cxn ang="0">
                  <a:pos x="51" y="2"/>
                </a:cxn>
                <a:cxn ang="0">
                  <a:pos x="44" y="1"/>
                </a:cxn>
                <a:cxn ang="0">
                  <a:pos x="44" y="2"/>
                </a:cxn>
                <a:cxn ang="0">
                  <a:pos x="42" y="6"/>
                </a:cxn>
                <a:cxn ang="0">
                  <a:pos x="38" y="10"/>
                </a:cxn>
                <a:cxn ang="0">
                  <a:pos x="30" y="10"/>
                </a:cxn>
                <a:cxn ang="0">
                  <a:pos x="26" y="17"/>
                </a:cxn>
                <a:cxn ang="0">
                  <a:pos x="17" y="10"/>
                </a:cxn>
                <a:cxn ang="0">
                  <a:pos x="9" y="16"/>
                </a:cxn>
                <a:cxn ang="0">
                  <a:pos x="2" y="17"/>
                </a:cxn>
                <a:cxn ang="0">
                  <a:pos x="2" y="24"/>
                </a:cxn>
                <a:cxn ang="0">
                  <a:pos x="0" y="30"/>
                </a:cxn>
                <a:cxn ang="0">
                  <a:pos x="0" y="35"/>
                </a:cxn>
                <a:cxn ang="0">
                  <a:pos x="1" y="42"/>
                </a:cxn>
                <a:cxn ang="0">
                  <a:pos x="9" y="46"/>
                </a:cxn>
                <a:cxn ang="0">
                  <a:pos x="9" y="53"/>
                </a:cxn>
                <a:cxn ang="0">
                  <a:pos x="21" y="44"/>
                </a:cxn>
                <a:cxn ang="0">
                  <a:pos x="38" y="47"/>
                </a:cxn>
                <a:cxn ang="0">
                  <a:pos x="48" y="66"/>
                </a:cxn>
                <a:cxn ang="0">
                  <a:pos x="60" y="76"/>
                </a:cxn>
                <a:cxn ang="0">
                  <a:pos x="71" y="88"/>
                </a:cxn>
                <a:cxn ang="0">
                  <a:pos x="75" y="90"/>
                </a:cxn>
                <a:cxn ang="0">
                  <a:pos x="76" y="90"/>
                </a:cxn>
                <a:cxn ang="0">
                  <a:pos x="85" y="95"/>
                </a:cxn>
                <a:cxn ang="0">
                  <a:pos x="101" y="106"/>
                </a:cxn>
                <a:cxn ang="0">
                  <a:pos x="108" y="111"/>
                </a:cxn>
                <a:cxn ang="0">
                  <a:pos x="115" y="117"/>
                </a:cxn>
                <a:cxn ang="0">
                  <a:pos x="123" y="134"/>
                </a:cxn>
                <a:cxn ang="0">
                  <a:pos x="118" y="149"/>
                </a:cxn>
                <a:cxn ang="0">
                  <a:pos x="124" y="153"/>
                </a:cxn>
                <a:cxn ang="0">
                  <a:pos x="130" y="142"/>
                </a:cxn>
                <a:cxn ang="0">
                  <a:pos x="135" y="135"/>
                </a:cxn>
                <a:cxn ang="0">
                  <a:pos x="137" y="131"/>
                </a:cxn>
                <a:cxn ang="0">
                  <a:pos x="130" y="124"/>
                </a:cxn>
                <a:cxn ang="0">
                  <a:pos x="133" y="110"/>
                </a:cxn>
                <a:cxn ang="0">
                  <a:pos x="140" y="112"/>
                </a:cxn>
                <a:cxn ang="0">
                  <a:pos x="150" y="120"/>
                </a:cxn>
                <a:cxn ang="0">
                  <a:pos x="152" y="112"/>
                </a:cxn>
                <a:cxn ang="0">
                  <a:pos x="136" y="103"/>
                </a:cxn>
                <a:cxn ang="0">
                  <a:pos x="119" y="94"/>
                </a:cxn>
                <a:cxn ang="0">
                  <a:pos x="121" y="87"/>
                </a:cxn>
                <a:cxn ang="0">
                  <a:pos x="117" y="84"/>
                </a:cxn>
                <a:cxn ang="0">
                  <a:pos x="101" y="80"/>
                </a:cxn>
                <a:cxn ang="0">
                  <a:pos x="93" y="69"/>
                </a:cxn>
                <a:cxn ang="0">
                  <a:pos x="87" y="58"/>
                </a:cxn>
                <a:cxn ang="0">
                  <a:pos x="75" y="50"/>
                </a:cxn>
                <a:cxn ang="0">
                  <a:pos x="70" y="36"/>
                </a:cxn>
                <a:cxn ang="0">
                  <a:pos x="67" y="28"/>
                </a:cxn>
                <a:cxn ang="0">
                  <a:pos x="79" y="21"/>
                </a:cxn>
                <a:cxn ang="0">
                  <a:pos x="86" y="23"/>
                </a:cxn>
                <a:cxn ang="0">
                  <a:pos x="82" y="13"/>
                </a:cxn>
                <a:cxn ang="0">
                  <a:pos x="85" y="7"/>
                </a:cxn>
              </a:cxnLst>
              <a:rect l="0" t="0" r="r" b="b"/>
              <a:pathLst>
                <a:path w="152" h="153">
                  <a:moveTo>
                    <a:pt x="85" y="7"/>
                  </a:moveTo>
                  <a:lnTo>
                    <a:pt x="65" y="0"/>
                  </a:lnTo>
                  <a:lnTo>
                    <a:pt x="51" y="2"/>
                  </a:lnTo>
                  <a:lnTo>
                    <a:pt x="44" y="1"/>
                  </a:lnTo>
                  <a:lnTo>
                    <a:pt x="44" y="2"/>
                  </a:lnTo>
                  <a:lnTo>
                    <a:pt x="42" y="6"/>
                  </a:lnTo>
                  <a:lnTo>
                    <a:pt x="38" y="10"/>
                  </a:lnTo>
                  <a:lnTo>
                    <a:pt x="30" y="10"/>
                  </a:lnTo>
                  <a:lnTo>
                    <a:pt x="26" y="17"/>
                  </a:lnTo>
                  <a:lnTo>
                    <a:pt x="17" y="10"/>
                  </a:lnTo>
                  <a:lnTo>
                    <a:pt x="9" y="16"/>
                  </a:lnTo>
                  <a:lnTo>
                    <a:pt x="2" y="17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1" y="42"/>
                  </a:lnTo>
                  <a:lnTo>
                    <a:pt x="9" y="46"/>
                  </a:lnTo>
                  <a:lnTo>
                    <a:pt x="9" y="53"/>
                  </a:lnTo>
                  <a:lnTo>
                    <a:pt x="21" y="44"/>
                  </a:lnTo>
                  <a:lnTo>
                    <a:pt x="38" y="47"/>
                  </a:lnTo>
                  <a:lnTo>
                    <a:pt x="48" y="66"/>
                  </a:lnTo>
                  <a:lnTo>
                    <a:pt x="60" y="76"/>
                  </a:lnTo>
                  <a:lnTo>
                    <a:pt x="71" y="88"/>
                  </a:lnTo>
                  <a:lnTo>
                    <a:pt x="75" y="90"/>
                  </a:lnTo>
                  <a:lnTo>
                    <a:pt x="76" y="90"/>
                  </a:lnTo>
                  <a:lnTo>
                    <a:pt x="85" y="95"/>
                  </a:lnTo>
                  <a:lnTo>
                    <a:pt x="101" y="106"/>
                  </a:lnTo>
                  <a:lnTo>
                    <a:pt x="108" y="111"/>
                  </a:lnTo>
                  <a:lnTo>
                    <a:pt x="115" y="117"/>
                  </a:lnTo>
                  <a:lnTo>
                    <a:pt x="123" y="134"/>
                  </a:lnTo>
                  <a:lnTo>
                    <a:pt x="118" y="149"/>
                  </a:lnTo>
                  <a:lnTo>
                    <a:pt x="124" y="153"/>
                  </a:lnTo>
                  <a:lnTo>
                    <a:pt x="130" y="142"/>
                  </a:lnTo>
                  <a:lnTo>
                    <a:pt x="135" y="135"/>
                  </a:lnTo>
                  <a:lnTo>
                    <a:pt x="137" y="131"/>
                  </a:lnTo>
                  <a:lnTo>
                    <a:pt x="130" y="124"/>
                  </a:lnTo>
                  <a:lnTo>
                    <a:pt x="133" y="110"/>
                  </a:lnTo>
                  <a:lnTo>
                    <a:pt x="140" y="112"/>
                  </a:lnTo>
                  <a:lnTo>
                    <a:pt x="150" y="120"/>
                  </a:lnTo>
                  <a:lnTo>
                    <a:pt x="152" y="112"/>
                  </a:lnTo>
                  <a:lnTo>
                    <a:pt x="136" y="103"/>
                  </a:lnTo>
                  <a:lnTo>
                    <a:pt x="119" y="94"/>
                  </a:lnTo>
                  <a:lnTo>
                    <a:pt x="121" y="87"/>
                  </a:lnTo>
                  <a:lnTo>
                    <a:pt x="117" y="84"/>
                  </a:lnTo>
                  <a:lnTo>
                    <a:pt x="101" y="80"/>
                  </a:lnTo>
                  <a:lnTo>
                    <a:pt x="93" y="69"/>
                  </a:lnTo>
                  <a:lnTo>
                    <a:pt x="87" y="58"/>
                  </a:lnTo>
                  <a:lnTo>
                    <a:pt x="75" y="50"/>
                  </a:lnTo>
                  <a:lnTo>
                    <a:pt x="70" y="36"/>
                  </a:lnTo>
                  <a:lnTo>
                    <a:pt x="67" y="28"/>
                  </a:lnTo>
                  <a:lnTo>
                    <a:pt x="79" y="21"/>
                  </a:lnTo>
                  <a:lnTo>
                    <a:pt x="86" y="23"/>
                  </a:lnTo>
                  <a:lnTo>
                    <a:pt x="82" y="13"/>
                  </a:lnTo>
                  <a:lnTo>
                    <a:pt x="85" y="7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63" name="Freeform 361"/>
            <p:cNvSpPr>
              <a:spLocks/>
            </p:cNvSpPr>
            <p:nvPr/>
          </p:nvSpPr>
          <p:spPr bwMode="auto">
            <a:xfrm>
              <a:off x="1781671" y="2460299"/>
              <a:ext cx="3643" cy="1494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1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64" name="Freeform 362"/>
            <p:cNvSpPr>
              <a:spLocks/>
            </p:cNvSpPr>
            <p:nvPr/>
          </p:nvSpPr>
          <p:spPr bwMode="auto">
            <a:xfrm>
              <a:off x="1792601" y="2623134"/>
              <a:ext cx="76508" cy="46311"/>
            </a:xfrm>
            <a:custGeom>
              <a:avLst/>
              <a:gdLst/>
              <a:ahLst/>
              <a:cxnLst>
                <a:cxn ang="0">
                  <a:pos x="35" y="16"/>
                </a:cxn>
                <a:cxn ang="0">
                  <a:pos x="35" y="28"/>
                </a:cxn>
                <a:cxn ang="0">
                  <a:pos x="19" y="20"/>
                </a:cxn>
                <a:cxn ang="0">
                  <a:pos x="4" y="12"/>
                </a:cxn>
                <a:cxn ang="0">
                  <a:pos x="0" y="5"/>
                </a:cxn>
                <a:cxn ang="0">
                  <a:pos x="12" y="3"/>
                </a:cxn>
                <a:cxn ang="0">
                  <a:pos x="27" y="1"/>
                </a:cxn>
                <a:cxn ang="0">
                  <a:pos x="41" y="0"/>
                </a:cxn>
                <a:cxn ang="0">
                  <a:pos x="35" y="16"/>
                </a:cxn>
              </a:cxnLst>
              <a:rect l="0" t="0" r="r" b="b"/>
              <a:pathLst>
                <a:path w="41" h="28">
                  <a:moveTo>
                    <a:pt x="35" y="16"/>
                  </a:moveTo>
                  <a:lnTo>
                    <a:pt x="35" y="28"/>
                  </a:lnTo>
                  <a:lnTo>
                    <a:pt x="19" y="20"/>
                  </a:lnTo>
                  <a:lnTo>
                    <a:pt x="4" y="12"/>
                  </a:lnTo>
                  <a:lnTo>
                    <a:pt x="0" y="5"/>
                  </a:lnTo>
                  <a:lnTo>
                    <a:pt x="12" y="3"/>
                  </a:lnTo>
                  <a:lnTo>
                    <a:pt x="27" y="1"/>
                  </a:lnTo>
                  <a:lnTo>
                    <a:pt x="41" y="0"/>
                  </a:lnTo>
                  <a:lnTo>
                    <a:pt x="35" y="16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65" name="Freeform 363"/>
            <p:cNvSpPr>
              <a:spLocks/>
            </p:cNvSpPr>
            <p:nvPr/>
          </p:nvSpPr>
          <p:spPr bwMode="auto">
            <a:xfrm>
              <a:off x="1685126" y="2537982"/>
              <a:ext cx="38254" cy="68719"/>
            </a:xfrm>
            <a:custGeom>
              <a:avLst/>
              <a:gdLst/>
              <a:ahLst/>
              <a:cxnLst>
                <a:cxn ang="0">
                  <a:pos x="11" y="35"/>
                </a:cxn>
                <a:cxn ang="0">
                  <a:pos x="7" y="41"/>
                </a:cxn>
                <a:cxn ang="0">
                  <a:pos x="3" y="31"/>
                </a:cxn>
                <a:cxn ang="0">
                  <a:pos x="1" y="19"/>
                </a:cxn>
                <a:cxn ang="0">
                  <a:pos x="0" y="6"/>
                </a:cxn>
                <a:cxn ang="0">
                  <a:pos x="13" y="0"/>
                </a:cxn>
                <a:cxn ang="0">
                  <a:pos x="21" y="13"/>
                </a:cxn>
                <a:cxn ang="0">
                  <a:pos x="18" y="34"/>
                </a:cxn>
                <a:cxn ang="0">
                  <a:pos x="11" y="35"/>
                </a:cxn>
              </a:cxnLst>
              <a:rect l="0" t="0" r="r" b="b"/>
              <a:pathLst>
                <a:path w="21" h="41">
                  <a:moveTo>
                    <a:pt x="11" y="35"/>
                  </a:moveTo>
                  <a:lnTo>
                    <a:pt x="7" y="41"/>
                  </a:lnTo>
                  <a:lnTo>
                    <a:pt x="3" y="31"/>
                  </a:lnTo>
                  <a:lnTo>
                    <a:pt x="1" y="19"/>
                  </a:lnTo>
                  <a:lnTo>
                    <a:pt x="0" y="6"/>
                  </a:lnTo>
                  <a:lnTo>
                    <a:pt x="13" y="0"/>
                  </a:lnTo>
                  <a:lnTo>
                    <a:pt x="21" y="13"/>
                  </a:lnTo>
                  <a:lnTo>
                    <a:pt x="18" y="34"/>
                  </a:lnTo>
                  <a:lnTo>
                    <a:pt x="11" y="35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66" name="Freeform 364"/>
            <p:cNvSpPr>
              <a:spLocks/>
            </p:cNvSpPr>
            <p:nvPr/>
          </p:nvSpPr>
          <p:spPr bwMode="auto">
            <a:xfrm>
              <a:off x="1659623" y="2464781"/>
              <a:ext cx="1822" cy="298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67" name="Freeform 365"/>
            <p:cNvSpPr>
              <a:spLocks/>
            </p:cNvSpPr>
            <p:nvPr/>
          </p:nvSpPr>
          <p:spPr bwMode="auto">
            <a:xfrm>
              <a:off x="2127777" y="2517067"/>
              <a:ext cx="466332" cy="173292"/>
            </a:xfrm>
            <a:custGeom>
              <a:avLst/>
              <a:gdLst/>
              <a:ahLst/>
              <a:cxnLst>
                <a:cxn ang="0">
                  <a:pos x="164" y="87"/>
                </a:cxn>
                <a:cxn ang="0">
                  <a:pos x="140" y="91"/>
                </a:cxn>
                <a:cxn ang="0">
                  <a:pos x="134" y="103"/>
                </a:cxn>
                <a:cxn ang="0">
                  <a:pos x="133" y="100"/>
                </a:cxn>
                <a:cxn ang="0">
                  <a:pos x="128" y="91"/>
                </a:cxn>
                <a:cxn ang="0">
                  <a:pos x="108" y="94"/>
                </a:cxn>
                <a:cxn ang="0">
                  <a:pos x="84" y="97"/>
                </a:cxn>
                <a:cxn ang="0">
                  <a:pos x="60" y="94"/>
                </a:cxn>
                <a:cxn ang="0">
                  <a:pos x="42" y="93"/>
                </a:cxn>
                <a:cxn ang="0">
                  <a:pos x="28" y="91"/>
                </a:cxn>
                <a:cxn ang="0">
                  <a:pos x="29" y="86"/>
                </a:cxn>
                <a:cxn ang="0">
                  <a:pos x="20" y="80"/>
                </a:cxn>
                <a:cxn ang="0">
                  <a:pos x="15" y="71"/>
                </a:cxn>
                <a:cxn ang="0">
                  <a:pos x="2" y="58"/>
                </a:cxn>
                <a:cxn ang="0">
                  <a:pos x="11" y="61"/>
                </a:cxn>
                <a:cxn ang="0">
                  <a:pos x="9" y="53"/>
                </a:cxn>
                <a:cxn ang="0">
                  <a:pos x="0" y="42"/>
                </a:cxn>
                <a:cxn ang="0">
                  <a:pos x="13" y="28"/>
                </a:cxn>
                <a:cxn ang="0">
                  <a:pos x="33" y="26"/>
                </a:cxn>
                <a:cxn ang="0">
                  <a:pos x="40" y="20"/>
                </a:cxn>
                <a:cxn ang="0">
                  <a:pos x="57" y="15"/>
                </a:cxn>
                <a:cxn ang="0">
                  <a:pos x="88" y="2"/>
                </a:cxn>
                <a:cxn ang="0">
                  <a:pos x="108" y="0"/>
                </a:cxn>
                <a:cxn ang="0">
                  <a:pos x="122" y="9"/>
                </a:cxn>
                <a:cxn ang="0">
                  <a:pos x="157" y="17"/>
                </a:cxn>
                <a:cxn ang="0">
                  <a:pos x="192" y="9"/>
                </a:cxn>
                <a:cxn ang="0">
                  <a:pos x="217" y="13"/>
                </a:cxn>
                <a:cxn ang="0">
                  <a:pos x="227" y="33"/>
                </a:cxn>
                <a:cxn ang="0">
                  <a:pos x="233" y="43"/>
                </a:cxn>
                <a:cxn ang="0">
                  <a:pos x="238" y="70"/>
                </a:cxn>
                <a:cxn ang="0">
                  <a:pos x="238" y="83"/>
                </a:cxn>
                <a:cxn ang="0">
                  <a:pos x="218" y="80"/>
                </a:cxn>
                <a:cxn ang="0">
                  <a:pos x="210" y="81"/>
                </a:cxn>
                <a:cxn ang="0">
                  <a:pos x="185" y="88"/>
                </a:cxn>
              </a:cxnLst>
              <a:rect l="0" t="0" r="r" b="b"/>
              <a:pathLst>
                <a:path w="247" h="103">
                  <a:moveTo>
                    <a:pt x="185" y="88"/>
                  </a:moveTo>
                  <a:lnTo>
                    <a:pt x="164" y="87"/>
                  </a:lnTo>
                  <a:lnTo>
                    <a:pt x="145" y="90"/>
                  </a:lnTo>
                  <a:lnTo>
                    <a:pt x="140" y="91"/>
                  </a:lnTo>
                  <a:lnTo>
                    <a:pt x="140" y="99"/>
                  </a:lnTo>
                  <a:lnTo>
                    <a:pt x="134" y="103"/>
                  </a:lnTo>
                  <a:lnTo>
                    <a:pt x="132" y="103"/>
                  </a:lnTo>
                  <a:lnTo>
                    <a:pt x="133" y="100"/>
                  </a:lnTo>
                  <a:lnTo>
                    <a:pt x="133" y="87"/>
                  </a:lnTo>
                  <a:lnTo>
                    <a:pt x="128" y="91"/>
                  </a:lnTo>
                  <a:lnTo>
                    <a:pt x="118" y="90"/>
                  </a:lnTo>
                  <a:lnTo>
                    <a:pt x="108" y="94"/>
                  </a:lnTo>
                  <a:lnTo>
                    <a:pt x="94" y="101"/>
                  </a:lnTo>
                  <a:lnTo>
                    <a:pt x="84" y="97"/>
                  </a:lnTo>
                  <a:lnTo>
                    <a:pt x="62" y="87"/>
                  </a:lnTo>
                  <a:lnTo>
                    <a:pt x="60" y="94"/>
                  </a:lnTo>
                  <a:lnTo>
                    <a:pt x="54" y="99"/>
                  </a:lnTo>
                  <a:lnTo>
                    <a:pt x="42" y="93"/>
                  </a:lnTo>
                  <a:lnTo>
                    <a:pt x="34" y="90"/>
                  </a:lnTo>
                  <a:lnTo>
                    <a:pt x="28" y="91"/>
                  </a:lnTo>
                  <a:lnTo>
                    <a:pt x="20" y="91"/>
                  </a:lnTo>
                  <a:lnTo>
                    <a:pt x="29" y="86"/>
                  </a:lnTo>
                  <a:lnTo>
                    <a:pt x="18" y="84"/>
                  </a:lnTo>
                  <a:lnTo>
                    <a:pt x="20" y="80"/>
                  </a:lnTo>
                  <a:lnTo>
                    <a:pt x="14" y="73"/>
                  </a:lnTo>
                  <a:lnTo>
                    <a:pt x="15" y="71"/>
                  </a:lnTo>
                  <a:lnTo>
                    <a:pt x="4" y="65"/>
                  </a:lnTo>
                  <a:lnTo>
                    <a:pt x="2" y="58"/>
                  </a:lnTo>
                  <a:lnTo>
                    <a:pt x="7" y="59"/>
                  </a:lnTo>
                  <a:lnTo>
                    <a:pt x="11" y="61"/>
                  </a:lnTo>
                  <a:lnTo>
                    <a:pt x="9" y="55"/>
                  </a:lnTo>
                  <a:lnTo>
                    <a:pt x="9" y="53"/>
                  </a:lnTo>
                  <a:lnTo>
                    <a:pt x="7" y="43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13" y="28"/>
                  </a:lnTo>
                  <a:lnTo>
                    <a:pt x="17" y="25"/>
                  </a:lnTo>
                  <a:lnTo>
                    <a:pt x="33" y="26"/>
                  </a:lnTo>
                  <a:lnTo>
                    <a:pt x="43" y="21"/>
                  </a:lnTo>
                  <a:lnTo>
                    <a:pt x="40" y="20"/>
                  </a:lnTo>
                  <a:lnTo>
                    <a:pt x="33" y="14"/>
                  </a:lnTo>
                  <a:lnTo>
                    <a:pt x="57" y="15"/>
                  </a:lnTo>
                  <a:lnTo>
                    <a:pt x="75" y="4"/>
                  </a:lnTo>
                  <a:lnTo>
                    <a:pt x="88" y="2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8" y="5"/>
                  </a:lnTo>
                  <a:lnTo>
                    <a:pt x="122" y="9"/>
                  </a:lnTo>
                  <a:lnTo>
                    <a:pt x="140" y="13"/>
                  </a:lnTo>
                  <a:lnTo>
                    <a:pt x="157" y="17"/>
                  </a:lnTo>
                  <a:lnTo>
                    <a:pt x="173" y="18"/>
                  </a:lnTo>
                  <a:lnTo>
                    <a:pt x="192" y="9"/>
                  </a:lnTo>
                  <a:lnTo>
                    <a:pt x="208" y="6"/>
                  </a:lnTo>
                  <a:lnTo>
                    <a:pt x="217" y="13"/>
                  </a:lnTo>
                  <a:lnTo>
                    <a:pt x="222" y="24"/>
                  </a:lnTo>
                  <a:lnTo>
                    <a:pt x="227" y="33"/>
                  </a:lnTo>
                  <a:lnTo>
                    <a:pt x="239" y="39"/>
                  </a:lnTo>
                  <a:lnTo>
                    <a:pt x="233" y="43"/>
                  </a:lnTo>
                  <a:lnTo>
                    <a:pt x="235" y="53"/>
                  </a:lnTo>
                  <a:lnTo>
                    <a:pt x="238" y="70"/>
                  </a:lnTo>
                  <a:lnTo>
                    <a:pt x="247" y="81"/>
                  </a:lnTo>
                  <a:lnTo>
                    <a:pt x="238" y="83"/>
                  </a:lnTo>
                  <a:lnTo>
                    <a:pt x="235" y="80"/>
                  </a:lnTo>
                  <a:lnTo>
                    <a:pt x="218" y="80"/>
                  </a:lnTo>
                  <a:lnTo>
                    <a:pt x="215" y="83"/>
                  </a:lnTo>
                  <a:lnTo>
                    <a:pt x="210" y="81"/>
                  </a:lnTo>
                  <a:lnTo>
                    <a:pt x="197" y="85"/>
                  </a:lnTo>
                  <a:lnTo>
                    <a:pt x="185" y="88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68" name="Freeform 366"/>
            <p:cNvSpPr>
              <a:spLocks/>
            </p:cNvSpPr>
            <p:nvPr/>
          </p:nvSpPr>
          <p:spPr bwMode="auto">
            <a:xfrm>
              <a:off x="2118669" y="2515573"/>
              <a:ext cx="69221" cy="5378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2" y="5"/>
                </a:cxn>
                <a:cxn ang="0">
                  <a:pos x="5" y="12"/>
                </a:cxn>
                <a:cxn ang="0">
                  <a:pos x="0" y="22"/>
                </a:cxn>
                <a:cxn ang="0">
                  <a:pos x="8" y="23"/>
                </a:cxn>
                <a:cxn ang="0">
                  <a:pos x="3" y="32"/>
                </a:cxn>
                <a:cxn ang="0">
                  <a:pos x="18" y="20"/>
                </a:cxn>
                <a:cxn ang="0">
                  <a:pos x="37" y="16"/>
                </a:cxn>
                <a:cxn ang="0">
                  <a:pos x="32" y="12"/>
                </a:cxn>
                <a:cxn ang="0">
                  <a:pos x="22" y="0"/>
                </a:cxn>
                <a:cxn ang="0">
                  <a:pos x="4" y="1"/>
                </a:cxn>
              </a:cxnLst>
              <a:rect l="0" t="0" r="r" b="b"/>
              <a:pathLst>
                <a:path w="37" h="32">
                  <a:moveTo>
                    <a:pt x="4" y="1"/>
                  </a:moveTo>
                  <a:lnTo>
                    <a:pt x="2" y="5"/>
                  </a:lnTo>
                  <a:lnTo>
                    <a:pt x="5" y="12"/>
                  </a:lnTo>
                  <a:lnTo>
                    <a:pt x="0" y="22"/>
                  </a:lnTo>
                  <a:lnTo>
                    <a:pt x="8" y="23"/>
                  </a:lnTo>
                  <a:lnTo>
                    <a:pt x="3" y="32"/>
                  </a:lnTo>
                  <a:lnTo>
                    <a:pt x="18" y="20"/>
                  </a:lnTo>
                  <a:lnTo>
                    <a:pt x="37" y="16"/>
                  </a:lnTo>
                  <a:lnTo>
                    <a:pt x="32" y="12"/>
                  </a:lnTo>
                  <a:lnTo>
                    <a:pt x="22" y="0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69" name="Freeform 367"/>
            <p:cNvSpPr>
              <a:spLocks/>
            </p:cNvSpPr>
            <p:nvPr/>
          </p:nvSpPr>
          <p:spPr bwMode="auto">
            <a:xfrm>
              <a:off x="2005729" y="2127160"/>
              <a:ext cx="204020" cy="123993"/>
            </a:xfrm>
            <a:custGeom>
              <a:avLst/>
              <a:gdLst/>
              <a:ahLst/>
              <a:cxnLst>
                <a:cxn ang="0">
                  <a:pos x="108" y="40"/>
                </a:cxn>
                <a:cxn ang="0">
                  <a:pos x="104" y="45"/>
                </a:cxn>
                <a:cxn ang="0">
                  <a:pos x="107" y="60"/>
                </a:cxn>
                <a:cxn ang="0">
                  <a:pos x="92" y="68"/>
                </a:cxn>
                <a:cxn ang="0">
                  <a:pos x="93" y="74"/>
                </a:cxn>
                <a:cxn ang="0">
                  <a:pos x="72" y="70"/>
                </a:cxn>
                <a:cxn ang="0">
                  <a:pos x="50" y="66"/>
                </a:cxn>
                <a:cxn ang="0">
                  <a:pos x="30" y="66"/>
                </a:cxn>
                <a:cxn ang="0">
                  <a:pos x="8" y="66"/>
                </a:cxn>
                <a:cxn ang="0">
                  <a:pos x="2" y="61"/>
                </a:cxn>
                <a:cxn ang="0">
                  <a:pos x="9" y="49"/>
                </a:cxn>
                <a:cxn ang="0">
                  <a:pos x="0" y="28"/>
                </a:cxn>
                <a:cxn ang="0">
                  <a:pos x="18" y="15"/>
                </a:cxn>
                <a:cxn ang="0">
                  <a:pos x="35" y="2"/>
                </a:cxn>
                <a:cxn ang="0">
                  <a:pos x="52" y="0"/>
                </a:cxn>
                <a:cxn ang="0">
                  <a:pos x="70" y="3"/>
                </a:cxn>
                <a:cxn ang="0">
                  <a:pos x="89" y="6"/>
                </a:cxn>
                <a:cxn ang="0">
                  <a:pos x="92" y="26"/>
                </a:cxn>
                <a:cxn ang="0">
                  <a:pos x="108" y="40"/>
                </a:cxn>
              </a:cxnLst>
              <a:rect l="0" t="0" r="r" b="b"/>
              <a:pathLst>
                <a:path w="108" h="74">
                  <a:moveTo>
                    <a:pt x="108" y="40"/>
                  </a:moveTo>
                  <a:lnTo>
                    <a:pt x="104" y="45"/>
                  </a:lnTo>
                  <a:lnTo>
                    <a:pt x="107" y="60"/>
                  </a:lnTo>
                  <a:lnTo>
                    <a:pt x="92" y="68"/>
                  </a:lnTo>
                  <a:lnTo>
                    <a:pt x="93" y="74"/>
                  </a:lnTo>
                  <a:lnTo>
                    <a:pt x="72" y="70"/>
                  </a:lnTo>
                  <a:lnTo>
                    <a:pt x="50" y="66"/>
                  </a:lnTo>
                  <a:lnTo>
                    <a:pt x="30" y="66"/>
                  </a:lnTo>
                  <a:lnTo>
                    <a:pt x="8" y="66"/>
                  </a:lnTo>
                  <a:lnTo>
                    <a:pt x="2" y="61"/>
                  </a:lnTo>
                  <a:lnTo>
                    <a:pt x="9" y="49"/>
                  </a:lnTo>
                  <a:lnTo>
                    <a:pt x="0" y="28"/>
                  </a:lnTo>
                  <a:lnTo>
                    <a:pt x="18" y="15"/>
                  </a:lnTo>
                  <a:lnTo>
                    <a:pt x="35" y="2"/>
                  </a:lnTo>
                  <a:lnTo>
                    <a:pt x="52" y="0"/>
                  </a:lnTo>
                  <a:lnTo>
                    <a:pt x="70" y="3"/>
                  </a:lnTo>
                  <a:lnTo>
                    <a:pt x="89" y="6"/>
                  </a:lnTo>
                  <a:lnTo>
                    <a:pt x="92" y="26"/>
                  </a:lnTo>
                  <a:lnTo>
                    <a:pt x="108" y="4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70" name="Freeform 368"/>
            <p:cNvSpPr>
              <a:spLocks/>
            </p:cNvSpPr>
            <p:nvPr/>
          </p:nvSpPr>
          <p:spPr bwMode="auto">
            <a:xfrm>
              <a:off x="1666910" y="2103258"/>
              <a:ext cx="51005" cy="55274"/>
            </a:xfrm>
            <a:custGeom>
              <a:avLst/>
              <a:gdLst/>
              <a:ahLst/>
              <a:cxnLst>
                <a:cxn ang="0">
                  <a:pos x="16" y="29"/>
                </a:cxn>
                <a:cxn ang="0">
                  <a:pos x="13" y="33"/>
                </a:cxn>
                <a:cxn ang="0">
                  <a:pos x="5" y="31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0" y="5"/>
                </a:cxn>
                <a:cxn ang="0">
                  <a:pos x="6" y="3"/>
                </a:cxn>
                <a:cxn ang="0">
                  <a:pos x="8" y="5"/>
                </a:cxn>
                <a:cxn ang="0">
                  <a:pos x="9" y="2"/>
                </a:cxn>
                <a:cxn ang="0">
                  <a:pos x="18" y="0"/>
                </a:cxn>
                <a:cxn ang="0">
                  <a:pos x="21" y="5"/>
                </a:cxn>
                <a:cxn ang="0">
                  <a:pos x="27" y="5"/>
                </a:cxn>
                <a:cxn ang="0">
                  <a:pos x="24" y="11"/>
                </a:cxn>
                <a:cxn ang="0">
                  <a:pos x="17" y="19"/>
                </a:cxn>
                <a:cxn ang="0">
                  <a:pos x="17" y="20"/>
                </a:cxn>
                <a:cxn ang="0">
                  <a:pos x="16" y="29"/>
                </a:cxn>
              </a:cxnLst>
              <a:rect l="0" t="0" r="r" b="b"/>
              <a:pathLst>
                <a:path w="27" h="33">
                  <a:moveTo>
                    <a:pt x="16" y="29"/>
                  </a:moveTo>
                  <a:lnTo>
                    <a:pt x="13" y="33"/>
                  </a:lnTo>
                  <a:lnTo>
                    <a:pt x="5" y="31"/>
                  </a:lnTo>
                  <a:lnTo>
                    <a:pt x="3" y="29"/>
                  </a:lnTo>
                  <a:lnTo>
                    <a:pt x="0" y="22"/>
                  </a:lnTo>
                  <a:lnTo>
                    <a:pt x="0" y="5"/>
                  </a:lnTo>
                  <a:lnTo>
                    <a:pt x="6" y="3"/>
                  </a:lnTo>
                  <a:lnTo>
                    <a:pt x="8" y="5"/>
                  </a:lnTo>
                  <a:lnTo>
                    <a:pt x="9" y="2"/>
                  </a:lnTo>
                  <a:lnTo>
                    <a:pt x="18" y="0"/>
                  </a:lnTo>
                  <a:lnTo>
                    <a:pt x="21" y="5"/>
                  </a:lnTo>
                  <a:lnTo>
                    <a:pt x="27" y="5"/>
                  </a:lnTo>
                  <a:lnTo>
                    <a:pt x="24" y="11"/>
                  </a:lnTo>
                  <a:lnTo>
                    <a:pt x="17" y="19"/>
                  </a:lnTo>
                  <a:lnTo>
                    <a:pt x="17" y="20"/>
                  </a:lnTo>
                  <a:lnTo>
                    <a:pt x="16" y="29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71" name="Freeform 369"/>
            <p:cNvSpPr>
              <a:spLocks/>
            </p:cNvSpPr>
            <p:nvPr/>
          </p:nvSpPr>
          <p:spPr bwMode="auto">
            <a:xfrm>
              <a:off x="1730666" y="2124172"/>
              <a:ext cx="30967" cy="29878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16" y="4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6" y="5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8" y="18"/>
                </a:cxn>
                <a:cxn ang="0">
                  <a:pos x="13" y="14"/>
                </a:cxn>
                <a:cxn ang="0">
                  <a:pos x="13" y="11"/>
                </a:cxn>
                <a:cxn ang="0">
                  <a:pos x="17" y="6"/>
                </a:cxn>
              </a:cxnLst>
              <a:rect l="0" t="0" r="r" b="b"/>
              <a:pathLst>
                <a:path w="17" h="18">
                  <a:moveTo>
                    <a:pt x="17" y="6"/>
                  </a:moveTo>
                  <a:lnTo>
                    <a:pt x="16" y="4"/>
                  </a:lnTo>
                  <a:lnTo>
                    <a:pt x="11" y="0"/>
                  </a:lnTo>
                  <a:lnTo>
                    <a:pt x="11" y="6"/>
                  </a:lnTo>
                  <a:lnTo>
                    <a:pt x="6" y="5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8" y="18"/>
                  </a:lnTo>
                  <a:lnTo>
                    <a:pt x="13" y="14"/>
                  </a:lnTo>
                  <a:lnTo>
                    <a:pt x="13" y="11"/>
                  </a:lnTo>
                  <a:lnTo>
                    <a:pt x="17" y="6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72" name="Freeform 370"/>
            <p:cNvSpPr>
              <a:spLocks/>
            </p:cNvSpPr>
            <p:nvPr/>
          </p:nvSpPr>
          <p:spPr bwMode="auto">
            <a:xfrm>
              <a:off x="1668731" y="2082343"/>
              <a:ext cx="43719" cy="28384"/>
            </a:xfrm>
            <a:custGeom>
              <a:avLst/>
              <a:gdLst/>
              <a:ahLst/>
              <a:cxnLst>
                <a:cxn ang="0">
                  <a:pos x="20" y="11"/>
                </a:cxn>
                <a:cxn ang="0">
                  <a:pos x="2" y="11"/>
                </a:cxn>
                <a:cxn ang="0">
                  <a:pos x="0" y="17"/>
                </a:cxn>
                <a:cxn ang="0">
                  <a:pos x="1" y="9"/>
                </a:cxn>
                <a:cxn ang="0">
                  <a:pos x="12" y="7"/>
                </a:cxn>
                <a:cxn ang="0">
                  <a:pos x="23" y="0"/>
                </a:cxn>
                <a:cxn ang="0">
                  <a:pos x="20" y="11"/>
                </a:cxn>
              </a:cxnLst>
              <a:rect l="0" t="0" r="r" b="b"/>
              <a:pathLst>
                <a:path w="23" h="17">
                  <a:moveTo>
                    <a:pt x="20" y="11"/>
                  </a:moveTo>
                  <a:lnTo>
                    <a:pt x="2" y="11"/>
                  </a:lnTo>
                  <a:lnTo>
                    <a:pt x="0" y="17"/>
                  </a:lnTo>
                  <a:lnTo>
                    <a:pt x="1" y="9"/>
                  </a:lnTo>
                  <a:lnTo>
                    <a:pt x="12" y="7"/>
                  </a:lnTo>
                  <a:lnTo>
                    <a:pt x="23" y="0"/>
                  </a:lnTo>
                  <a:lnTo>
                    <a:pt x="20" y="11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73" name="Freeform 371"/>
            <p:cNvSpPr>
              <a:spLocks/>
            </p:cNvSpPr>
            <p:nvPr/>
          </p:nvSpPr>
          <p:spPr bwMode="auto">
            <a:xfrm>
              <a:off x="1701520" y="2142099"/>
              <a:ext cx="21859" cy="11951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8" y="7"/>
                </a:cxn>
                <a:cxn ang="0">
                  <a:pos x="12" y="2"/>
                </a:cxn>
              </a:cxnLst>
              <a:rect l="0" t="0" r="r" b="b"/>
              <a:pathLst>
                <a:path w="12" h="7">
                  <a:moveTo>
                    <a:pt x="12" y="2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8" y="7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74" name="Freeform 372"/>
            <p:cNvSpPr>
              <a:spLocks/>
            </p:cNvSpPr>
            <p:nvPr/>
          </p:nvSpPr>
          <p:spPr bwMode="auto">
            <a:xfrm>
              <a:off x="1747060" y="2155544"/>
              <a:ext cx="7286" cy="5976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4" y="1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75" name="Freeform 373"/>
            <p:cNvSpPr>
              <a:spLocks/>
            </p:cNvSpPr>
            <p:nvPr/>
          </p:nvSpPr>
          <p:spPr bwMode="auto">
            <a:xfrm>
              <a:off x="1985691" y="2033044"/>
              <a:ext cx="96545" cy="46311"/>
            </a:xfrm>
            <a:custGeom>
              <a:avLst/>
              <a:gdLst/>
              <a:ahLst/>
              <a:cxnLst>
                <a:cxn ang="0">
                  <a:pos x="51" y="16"/>
                </a:cxn>
                <a:cxn ang="0">
                  <a:pos x="48" y="1"/>
                </a:cxn>
                <a:cxn ang="0">
                  <a:pos x="20" y="0"/>
                </a:cxn>
                <a:cxn ang="0">
                  <a:pos x="0" y="6"/>
                </a:cxn>
                <a:cxn ang="0">
                  <a:pos x="2" y="12"/>
                </a:cxn>
                <a:cxn ang="0">
                  <a:pos x="9" y="21"/>
                </a:cxn>
                <a:cxn ang="0">
                  <a:pos x="13" y="20"/>
                </a:cxn>
                <a:cxn ang="0">
                  <a:pos x="30" y="23"/>
                </a:cxn>
                <a:cxn ang="0">
                  <a:pos x="46" y="27"/>
                </a:cxn>
                <a:cxn ang="0">
                  <a:pos x="51" y="16"/>
                </a:cxn>
              </a:cxnLst>
              <a:rect l="0" t="0" r="r" b="b"/>
              <a:pathLst>
                <a:path w="51" h="27">
                  <a:moveTo>
                    <a:pt x="51" y="16"/>
                  </a:moveTo>
                  <a:lnTo>
                    <a:pt x="48" y="1"/>
                  </a:lnTo>
                  <a:lnTo>
                    <a:pt x="20" y="0"/>
                  </a:lnTo>
                  <a:lnTo>
                    <a:pt x="0" y="6"/>
                  </a:lnTo>
                  <a:lnTo>
                    <a:pt x="2" y="12"/>
                  </a:lnTo>
                  <a:lnTo>
                    <a:pt x="9" y="21"/>
                  </a:lnTo>
                  <a:lnTo>
                    <a:pt x="13" y="20"/>
                  </a:lnTo>
                  <a:lnTo>
                    <a:pt x="30" y="23"/>
                  </a:lnTo>
                  <a:lnTo>
                    <a:pt x="46" y="27"/>
                  </a:lnTo>
                  <a:lnTo>
                    <a:pt x="51" y="16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76" name="Freeform 374"/>
            <p:cNvSpPr>
              <a:spLocks/>
            </p:cNvSpPr>
            <p:nvPr/>
          </p:nvSpPr>
          <p:spPr bwMode="auto">
            <a:xfrm>
              <a:off x="1943794" y="2067404"/>
              <a:ext cx="160302" cy="62744"/>
            </a:xfrm>
            <a:custGeom>
              <a:avLst/>
              <a:gdLst/>
              <a:ahLst/>
              <a:cxnLst>
                <a:cxn ang="0">
                  <a:pos x="43" y="26"/>
                </a:cxn>
                <a:cxn ang="0">
                  <a:pos x="24" y="29"/>
                </a:cxn>
                <a:cxn ang="0">
                  <a:pos x="4" y="31"/>
                </a:cxn>
                <a:cxn ang="0">
                  <a:pos x="0" y="32"/>
                </a:cxn>
                <a:cxn ang="0">
                  <a:pos x="6" y="11"/>
                </a:cxn>
                <a:cxn ang="0">
                  <a:pos x="17" y="10"/>
                </a:cxn>
                <a:cxn ang="0">
                  <a:pos x="32" y="20"/>
                </a:cxn>
                <a:cxn ang="0">
                  <a:pos x="38" y="15"/>
                </a:cxn>
                <a:cxn ang="0">
                  <a:pos x="36" y="0"/>
                </a:cxn>
                <a:cxn ang="0">
                  <a:pos x="53" y="3"/>
                </a:cxn>
                <a:cxn ang="0">
                  <a:pos x="69" y="7"/>
                </a:cxn>
                <a:cxn ang="0">
                  <a:pos x="77" y="17"/>
                </a:cxn>
                <a:cxn ang="0">
                  <a:pos x="85" y="36"/>
                </a:cxn>
                <a:cxn ang="0">
                  <a:pos x="68" y="38"/>
                </a:cxn>
                <a:cxn ang="0">
                  <a:pos x="43" y="26"/>
                </a:cxn>
              </a:cxnLst>
              <a:rect l="0" t="0" r="r" b="b"/>
              <a:pathLst>
                <a:path w="85" h="38">
                  <a:moveTo>
                    <a:pt x="43" y="26"/>
                  </a:moveTo>
                  <a:lnTo>
                    <a:pt x="24" y="29"/>
                  </a:lnTo>
                  <a:lnTo>
                    <a:pt x="4" y="31"/>
                  </a:lnTo>
                  <a:lnTo>
                    <a:pt x="0" y="32"/>
                  </a:lnTo>
                  <a:lnTo>
                    <a:pt x="6" y="11"/>
                  </a:lnTo>
                  <a:lnTo>
                    <a:pt x="17" y="10"/>
                  </a:lnTo>
                  <a:lnTo>
                    <a:pt x="32" y="20"/>
                  </a:lnTo>
                  <a:lnTo>
                    <a:pt x="38" y="15"/>
                  </a:lnTo>
                  <a:lnTo>
                    <a:pt x="36" y="0"/>
                  </a:lnTo>
                  <a:lnTo>
                    <a:pt x="53" y="3"/>
                  </a:lnTo>
                  <a:lnTo>
                    <a:pt x="69" y="7"/>
                  </a:lnTo>
                  <a:lnTo>
                    <a:pt x="77" y="17"/>
                  </a:lnTo>
                  <a:lnTo>
                    <a:pt x="85" y="36"/>
                  </a:lnTo>
                  <a:lnTo>
                    <a:pt x="68" y="38"/>
                  </a:lnTo>
                  <a:lnTo>
                    <a:pt x="43" y="26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77" name="Freeform 375"/>
            <p:cNvSpPr>
              <a:spLocks/>
            </p:cNvSpPr>
            <p:nvPr/>
          </p:nvSpPr>
          <p:spPr bwMode="auto">
            <a:xfrm>
              <a:off x="1943794" y="2110727"/>
              <a:ext cx="127513" cy="64238"/>
            </a:xfrm>
            <a:custGeom>
              <a:avLst/>
              <a:gdLst/>
              <a:ahLst/>
              <a:cxnLst>
                <a:cxn ang="0">
                  <a:pos x="4" y="27"/>
                </a:cxn>
                <a:cxn ang="0">
                  <a:pos x="0" y="6"/>
                </a:cxn>
                <a:cxn ang="0">
                  <a:pos x="4" y="5"/>
                </a:cxn>
                <a:cxn ang="0">
                  <a:pos x="24" y="3"/>
                </a:cxn>
                <a:cxn ang="0">
                  <a:pos x="43" y="0"/>
                </a:cxn>
                <a:cxn ang="0">
                  <a:pos x="68" y="12"/>
                </a:cxn>
                <a:cxn ang="0">
                  <a:pos x="51" y="25"/>
                </a:cxn>
                <a:cxn ang="0">
                  <a:pos x="33" y="38"/>
                </a:cxn>
                <a:cxn ang="0">
                  <a:pos x="22" y="37"/>
                </a:cxn>
                <a:cxn ang="0">
                  <a:pos x="21" y="30"/>
                </a:cxn>
                <a:cxn ang="0">
                  <a:pos x="10" y="29"/>
                </a:cxn>
                <a:cxn ang="0">
                  <a:pos x="4" y="27"/>
                </a:cxn>
              </a:cxnLst>
              <a:rect l="0" t="0" r="r" b="b"/>
              <a:pathLst>
                <a:path w="68" h="38">
                  <a:moveTo>
                    <a:pt x="4" y="27"/>
                  </a:moveTo>
                  <a:lnTo>
                    <a:pt x="0" y="6"/>
                  </a:lnTo>
                  <a:lnTo>
                    <a:pt x="4" y="5"/>
                  </a:lnTo>
                  <a:lnTo>
                    <a:pt x="24" y="3"/>
                  </a:lnTo>
                  <a:lnTo>
                    <a:pt x="43" y="0"/>
                  </a:lnTo>
                  <a:lnTo>
                    <a:pt x="68" y="12"/>
                  </a:lnTo>
                  <a:lnTo>
                    <a:pt x="51" y="25"/>
                  </a:lnTo>
                  <a:lnTo>
                    <a:pt x="33" y="38"/>
                  </a:lnTo>
                  <a:lnTo>
                    <a:pt x="22" y="37"/>
                  </a:lnTo>
                  <a:lnTo>
                    <a:pt x="21" y="30"/>
                  </a:lnTo>
                  <a:lnTo>
                    <a:pt x="10" y="29"/>
                  </a:lnTo>
                  <a:lnTo>
                    <a:pt x="4" y="27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78" name="Freeform 376"/>
            <p:cNvSpPr>
              <a:spLocks/>
            </p:cNvSpPr>
            <p:nvPr/>
          </p:nvSpPr>
          <p:spPr bwMode="auto">
            <a:xfrm>
              <a:off x="1561256" y="2197373"/>
              <a:ext cx="85616" cy="71707"/>
            </a:xfrm>
            <a:custGeom>
              <a:avLst/>
              <a:gdLst/>
              <a:ahLst/>
              <a:cxnLst>
                <a:cxn ang="0">
                  <a:pos x="33" y="26"/>
                </a:cxn>
                <a:cxn ang="0">
                  <a:pos x="44" y="19"/>
                </a:cxn>
                <a:cxn ang="0">
                  <a:pos x="41" y="12"/>
                </a:cxn>
                <a:cxn ang="0">
                  <a:pos x="45" y="3"/>
                </a:cxn>
                <a:cxn ang="0">
                  <a:pos x="30" y="0"/>
                </a:cxn>
                <a:cxn ang="0">
                  <a:pos x="15" y="11"/>
                </a:cxn>
                <a:cxn ang="0">
                  <a:pos x="4" y="27"/>
                </a:cxn>
                <a:cxn ang="0">
                  <a:pos x="0" y="34"/>
                </a:cxn>
                <a:cxn ang="0">
                  <a:pos x="10" y="34"/>
                </a:cxn>
                <a:cxn ang="0">
                  <a:pos x="26" y="35"/>
                </a:cxn>
                <a:cxn ang="0">
                  <a:pos x="28" y="40"/>
                </a:cxn>
                <a:cxn ang="0">
                  <a:pos x="32" y="43"/>
                </a:cxn>
                <a:cxn ang="0">
                  <a:pos x="33" y="26"/>
                </a:cxn>
              </a:cxnLst>
              <a:rect l="0" t="0" r="r" b="b"/>
              <a:pathLst>
                <a:path w="45" h="43">
                  <a:moveTo>
                    <a:pt x="33" y="26"/>
                  </a:moveTo>
                  <a:lnTo>
                    <a:pt x="44" y="19"/>
                  </a:lnTo>
                  <a:lnTo>
                    <a:pt x="41" y="12"/>
                  </a:lnTo>
                  <a:lnTo>
                    <a:pt x="45" y="3"/>
                  </a:lnTo>
                  <a:lnTo>
                    <a:pt x="30" y="0"/>
                  </a:lnTo>
                  <a:lnTo>
                    <a:pt x="15" y="11"/>
                  </a:lnTo>
                  <a:lnTo>
                    <a:pt x="4" y="27"/>
                  </a:lnTo>
                  <a:lnTo>
                    <a:pt x="0" y="34"/>
                  </a:lnTo>
                  <a:lnTo>
                    <a:pt x="10" y="34"/>
                  </a:lnTo>
                  <a:lnTo>
                    <a:pt x="26" y="35"/>
                  </a:lnTo>
                  <a:lnTo>
                    <a:pt x="28" y="40"/>
                  </a:lnTo>
                  <a:lnTo>
                    <a:pt x="32" y="43"/>
                  </a:lnTo>
                  <a:lnTo>
                    <a:pt x="33" y="26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80" name="Freeform 378"/>
            <p:cNvSpPr>
              <a:spLocks/>
            </p:cNvSpPr>
            <p:nvPr/>
          </p:nvSpPr>
          <p:spPr bwMode="auto">
            <a:xfrm>
              <a:off x="1962010" y="2339293"/>
              <a:ext cx="225879" cy="129969"/>
            </a:xfrm>
            <a:custGeom>
              <a:avLst/>
              <a:gdLst/>
              <a:ahLst/>
              <a:cxnLst>
                <a:cxn ang="0">
                  <a:pos x="111" y="62"/>
                </a:cxn>
                <a:cxn ang="0">
                  <a:pos x="110" y="76"/>
                </a:cxn>
                <a:cxn ang="0">
                  <a:pos x="85" y="71"/>
                </a:cxn>
                <a:cxn ang="0">
                  <a:pos x="66" y="77"/>
                </a:cxn>
                <a:cxn ang="0">
                  <a:pos x="51" y="74"/>
                </a:cxn>
                <a:cxn ang="0">
                  <a:pos x="37" y="72"/>
                </a:cxn>
                <a:cxn ang="0">
                  <a:pos x="33" y="67"/>
                </a:cxn>
                <a:cxn ang="0">
                  <a:pos x="32" y="62"/>
                </a:cxn>
                <a:cxn ang="0">
                  <a:pos x="28" y="60"/>
                </a:cxn>
                <a:cxn ang="0">
                  <a:pos x="25" y="60"/>
                </a:cxn>
                <a:cxn ang="0">
                  <a:pos x="18" y="57"/>
                </a:cxn>
                <a:cxn ang="0">
                  <a:pos x="0" y="36"/>
                </a:cxn>
                <a:cxn ang="0">
                  <a:pos x="8" y="33"/>
                </a:cxn>
                <a:cxn ang="0">
                  <a:pos x="17" y="18"/>
                </a:cxn>
                <a:cxn ang="0">
                  <a:pos x="30" y="6"/>
                </a:cxn>
                <a:cxn ang="0">
                  <a:pos x="30" y="5"/>
                </a:cxn>
                <a:cxn ang="0">
                  <a:pos x="54" y="8"/>
                </a:cxn>
                <a:cxn ang="0">
                  <a:pos x="75" y="0"/>
                </a:cxn>
                <a:cxn ang="0">
                  <a:pos x="76" y="0"/>
                </a:cxn>
                <a:cxn ang="0">
                  <a:pos x="85" y="10"/>
                </a:cxn>
                <a:cxn ang="0">
                  <a:pos x="95" y="20"/>
                </a:cxn>
                <a:cxn ang="0">
                  <a:pos x="98" y="35"/>
                </a:cxn>
                <a:cxn ang="0">
                  <a:pos x="102" y="49"/>
                </a:cxn>
                <a:cxn ang="0">
                  <a:pos x="112" y="49"/>
                </a:cxn>
                <a:cxn ang="0">
                  <a:pos x="120" y="51"/>
                </a:cxn>
                <a:cxn ang="0">
                  <a:pos x="120" y="54"/>
                </a:cxn>
                <a:cxn ang="0">
                  <a:pos x="115" y="58"/>
                </a:cxn>
                <a:cxn ang="0">
                  <a:pos x="113" y="57"/>
                </a:cxn>
                <a:cxn ang="0">
                  <a:pos x="111" y="62"/>
                </a:cxn>
              </a:cxnLst>
              <a:rect l="0" t="0" r="r" b="b"/>
              <a:pathLst>
                <a:path w="120" h="77">
                  <a:moveTo>
                    <a:pt x="111" y="62"/>
                  </a:moveTo>
                  <a:lnTo>
                    <a:pt x="110" y="76"/>
                  </a:lnTo>
                  <a:lnTo>
                    <a:pt x="85" y="71"/>
                  </a:lnTo>
                  <a:lnTo>
                    <a:pt x="66" y="77"/>
                  </a:lnTo>
                  <a:lnTo>
                    <a:pt x="51" y="74"/>
                  </a:lnTo>
                  <a:lnTo>
                    <a:pt x="37" y="72"/>
                  </a:lnTo>
                  <a:lnTo>
                    <a:pt x="33" y="67"/>
                  </a:lnTo>
                  <a:lnTo>
                    <a:pt x="32" y="62"/>
                  </a:lnTo>
                  <a:lnTo>
                    <a:pt x="28" y="60"/>
                  </a:lnTo>
                  <a:lnTo>
                    <a:pt x="25" y="60"/>
                  </a:lnTo>
                  <a:lnTo>
                    <a:pt x="18" y="57"/>
                  </a:lnTo>
                  <a:lnTo>
                    <a:pt x="0" y="36"/>
                  </a:lnTo>
                  <a:lnTo>
                    <a:pt x="8" y="33"/>
                  </a:lnTo>
                  <a:lnTo>
                    <a:pt x="17" y="18"/>
                  </a:lnTo>
                  <a:lnTo>
                    <a:pt x="30" y="6"/>
                  </a:lnTo>
                  <a:lnTo>
                    <a:pt x="30" y="5"/>
                  </a:lnTo>
                  <a:lnTo>
                    <a:pt x="54" y="8"/>
                  </a:lnTo>
                  <a:lnTo>
                    <a:pt x="75" y="0"/>
                  </a:lnTo>
                  <a:lnTo>
                    <a:pt x="76" y="0"/>
                  </a:lnTo>
                  <a:lnTo>
                    <a:pt x="85" y="10"/>
                  </a:lnTo>
                  <a:lnTo>
                    <a:pt x="95" y="20"/>
                  </a:lnTo>
                  <a:lnTo>
                    <a:pt x="98" y="35"/>
                  </a:lnTo>
                  <a:lnTo>
                    <a:pt x="102" y="49"/>
                  </a:lnTo>
                  <a:lnTo>
                    <a:pt x="112" y="49"/>
                  </a:lnTo>
                  <a:lnTo>
                    <a:pt x="120" y="51"/>
                  </a:lnTo>
                  <a:lnTo>
                    <a:pt x="120" y="54"/>
                  </a:lnTo>
                  <a:lnTo>
                    <a:pt x="115" y="58"/>
                  </a:lnTo>
                  <a:lnTo>
                    <a:pt x="113" y="57"/>
                  </a:lnTo>
                  <a:lnTo>
                    <a:pt x="111" y="62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81" name="Freeform 379"/>
            <p:cNvSpPr>
              <a:spLocks/>
            </p:cNvSpPr>
            <p:nvPr/>
          </p:nvSpPr>
          <p:spPr bwMode="auto">
            <a:xfrm>
              <a:off x="1765277" y="2264598"/>
              <a:ext cx="154837" cy="67225"/>
            </a:xfrm>
            <a:custGeom>
              <a:avLst/>
              <a:gdLst/>
              <a:ahLst/>
              <a:cxnLst>
                <a:cxn ang="0">
                  <a:pos x="67" y="11"/>
                </a:cxn>
                <a:cxn ang="0">
                  <a:pos x="82" y="24"/>
                </a:cxn>
                <a:cxn ang="0">
                  <a:pos x="81" y="25"/>
                </a:cxn>
                <a:cxn ang="0">
                  <a:pos x="77" y="29"/>
                </a:cxn>
                <a:cxn ang="0">
                  <a:pos x="74" y="30"/>
                </a:cxn>
                <a:cxn ang="0">
                  <a:pos x="74" y="31"/>
                </a:cxn>
                <a:cxn ang="0">
                  <a:pos x="70" y="36"/>
                </a:cxn>
                <a:cxn ang="0">
                  <a:pos x="62" y="37"/>
                </a:cxn>
                <a:cxn ang="0">
                  <a:pos x="59" y="37"/>
                </a:cxn>
                <a:cxn ang="0">
                  <a:pos x="55" y="37"/>
                </a:cxn>
                <a:cxn ang="0">
                  <a:pos x="35" y="34"/>
                </a:cxn>
                <a:cxn ang="0">
                  <a:pos x="28" y="40"/>
                </a:cxn>
                <a:cxn ang="0">
                  <a:pos x="20" y="37"/>
                </a:cxn>
                <a:cxn ang="0">
                  <a:pos x="3" y="18"/>
                </a:cxn>
                <a:cxn ang="0">
                  <a:pos x="0" y="12"/>
                </a:cxn>
                <a:cxn ang="0">
                  <a:pos x="28" y="0"/>
                </a:cxn>
                <a:cxn ang="0">
                  <a:pos x="30" y="2"/>
                </a:cxn>
                <a:cxn ang="0">
                  <a:pos x="32" y="1"/>
                </a:cxn>
                <a:cxn ang="0">
                  <a:pos x="48" y="8"/>
                </a:cxn>
                <a:cxn ang="0">
                  <a:pos x="52" y="12"/>
                </a:cxn>
                <a:cxn ang="0">
                  <a:pos x="58" y="11"/>
                </a:cxn>
                <a:cxn ang="0">
                  <a:pos x="67" y="11"/>
                </a:cxn>
              </a:cxnLst>
              <a:rect l="0" t="0" r="r" b="b"/>
              <a:pathLst>
                <a:path w="82" h="40">
                  <a:moveTo>
                    <a:pt x="67" y="11"/>
                  </a:moveTo>
                  <a:lnTo>
                    <a:pt x="82" y="24"/>
                  </a:lnTo>
                  <a:lnTo>
                    <a:pt x="81" y="25"/>
                  </a:lnTo>
                  <a:lnTo>
                    <a:pt x="77" y="29"/>
                  </a:lnTo>
                  <a:lnTo>
                    <a:pt x="74" y="30"/>
                  </a:lnTo>
                  <a:lnTo>
                    <a:pt x="74" y="31"/>
                  </a:lnTo>
                  <a:lnTo>
                    <a:pt x="70" y="36"/>
                  </a:lnTo>
                  <a:lnTo>
                    <a:pt x="62" y="37"/>
                  </a:lnTo>
                  <a:lnTo>
                    <a:pt x="59" y="37"/>
                  </a:lnTo>
                  <a:lnTo>
                    <a:pt x="55" y="37"/>
                  </a:lnTo>
                  <a:lnTo>
                    <a:pt x="35" y="34"/>
                  </a:lnTo>
                  <a:lnTo>
                    <a:pt x="28" y="40"/>
                  </a:lnTo>
                  <a:lnTo>
                    <a:pt x="20" y="37"/>
                  </a:lnTo>
                  <a:lnTo>
                    <a:pt x="3" y="18"/>
                  </a:lnTo>
                  <a:lnTo>
                    <a:pt x="0" y="12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1"/>
                  </a:lnTo>
                  <a:lnTo>
                    <a:pt x="48" y="8"/>
                  </a:lnTo>
                  <a:lnTo>
                    <a:pt x="52" y="12"/>
                  </a:lnTo>
                  <a:lnTo>
                    <a:pt x="58" y="11"/>
                  </a:lnTo>
                  <a:lnTo>
                    <a:pt x="67" y="11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82" name="Freeform 380"/>
            <p:cNvSpPr>
              <a:spLocks/>
            </p:cNvSpPr>
            <p:nvPr/>
          </p:nvSpPr>
          <p:spPr bwMode="auto">
            <a:xfrm>
              <a:off x="1543040" y="2254141"/>
              <a:ext cx="83794" cy="49299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5"/>
                </a:cxn>
                <a:cxn ang="0">
                  <a:pos x="4" y="10"/>
                </a:cxn>
                <a:cxn ang="0">
                  <a:pos x="20" y="21"/>
                </a:cxn>
                <a:cxn ang="0">
                  <a:pos x="26" y="21"/>
                </a:cxn>
                <a:cxn ang="0">
                  <a:pos x="28" y="22"/>
                </a:cxn>
                <a:cxn ang="0">
                  <a:pos x="40" y="29"/>
                </a:cxn>
                <a:cxn ang="0">
                  <a:pos x="41" y="28"/>
                </a:cxn>
                <a:cxn ang="0">
                  <a:pos x="44" y="20"/>
                </a:cxn>
                <a:cxn ang="0">
                  <a:pos x="44" y="12"/>
                </a:cxn>
                <a:cxn ang="0">
                  <a:pos x="42" y="9"/>
                </a:cxn>
                <a:cxn ang="0">
                  <a:pos x="38" y="6"/>
                </a:cxn>
                <a:cxn ang="0">
                  <a:pos x="36" y="1"/>
                </a:cxn>
                <a:cxn ang="0">
                  <a:pos x="20" y="0"/>
                </a:cxn>
                <a:cxn ang="0">
                  <a:pos x="10" y="0"/>
                </a:cxn>
              </a:cxnLst>
              <a:rect l="0" t="0" r="r" b="b"/>
              <a:pathLst>
                <a:path w="44" h="29">
                  <a:moveTo>
                    <a:pt x="10" y="0"/>
                  </a:moveTo>
                  <a:lnTo>
                    <a:pt x="0" y="5"/>
                  </a:lnTo>
                  <a:lnTo>
                    <a:pt x="4" y="10"/>
                  </a:lnTo>
                  <a:lnTo>
                    <a:pt x="20" y="21"/>
                  </a:lnTo>
                  <a:lnTo>
                    <a:pt x="26" y="21"/>
                  </a:lnTo>
                  <a:lnTo>
                    <a:pt x="28" y="22"/>
                  </a:lnTo>
                  <a:lnTo>
                    <a:pt x="40" y="29"/>
                  </a:lnTo>
                  <a:lnTo>
                    <a:pt x="41" y="28"/>
                  </a:lnTo>
                  <a:lnTo>
                    <a:pt x="44" y="20"/>
                  </a:lnTo>
                  <a:lnTo>
                    <a:pt x="44" y="12"/>
                  </a:lnTo>
                  <a:lnTo>
                    <a:pt x="42" y="9"/>
                  </a:lnTo>
                  <a:lnTo>
                    <a:pt x="38" y="6"/>
                  </a:lnTo>
                  <a:lnTo>
                    <a:pt x="36" y="1"/>
                  </a:lnTo>
                  <a:lnTo>
                    <a:pt x="2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83" name="Freeform 381"/>
            <p:cNvSpPr>
              <a:spLocks/>
            </p:cNvSpPr>
            <p:nvPr/>
          </p:nvSpPr>
          <p:spPr bwMode="auto">
            <a:xfrm>
              <a:off x="1623191" y="2155544"/>
              <a:ext cx="198555" cy="209146"/>
            </a:xfrm>
            <a:custGeom>
              <a:avLst/>
              <a:gdLst/>
              <a:ahLst/>
              <a:cxnLst>
                <a:cxn ang="0">
                  <a:pos x="26" y="23"/>
                </a:cxn>
                <a:cxn ang="0">
                  <a:pos x="28" y="24"/>
                </a:cxn>
                <a:cxn ang="0">
                  <a:pos x="28" y="21"/>
                </a:cxn>
                <a:cxn ang="0">
                  <a:pos x="32" y="18"/>
                </a:cxn>
                <a:cxn ang="0">
                  <a:pos x="41" y="22"/>
                </a:cxn>
                <a:cxn ang="0">
                  <a:pos x="36" y="17"/>
                </a:cxn>
                <a:cxn ang="0">
                  <a:pos x="32" y="10"/>
                </a:cxn>
                <a:cxn ang="0">
                  <a:pos x="31" y="9"/>
                </a:cxn>
                <a:cxn ang="0">
                  <a:pos x="29" y="0"/>
                </a:cxn>
                <a:cxn ang="0">
                  <a:pos x="37" y="2"/>
                </a:cxn>
                <a:cxn ang="0">
                  <a:pos x="41" y="2"/>
                </a:cxn>
                <a:cxn ang="0">
                  <a:pos x="43" y="7"/>
                </a:cxn>
                <a:cxn ang="0">
                  <a:pos x="56" y="9"/>
                </a:cxn>
                <a:cxn ang="0">
                  <a:pos x="56" y="14"/>
                </a:cxn>
                <a:cxn ang="0">
                  <a:pos x="59" y="16"/>
                </a:cxn>
                <a:cxn ang="0">
                  <a:pos x="76" y="8"/>
                </a:cxn>
                <a:cxn ang="0">
                  <a:pos x="75" y="9"/>
                </a:cxn>
                <a:cxn ang="0">
                  <a:pos x="90" y="15"/>
                </a:cxn>
                <a:cxn ang="0">
                  <a:pos x="95" y="14"/>
                </a:cxn>
                <a:cxn ang="0">
                  <a:pos x="100" y="20"/>
                </a:cxn>
                <a:cxn ang="0">
                  <a:pos x="96" y="21"/>
                </a:cxn>
                <a:cxn ang="0">
                  <a:pos x="98" y="36"/>
                </a:cxn>
                <a:cxn ang="0">
                  <a:pos x="104" y="53"/>
                </a:cxn>
                <a:cxn ang="0">
                  <a:pos x="106" y="67"/>
                </a:cxn>
                <a:cxn ang="0">
                  <a:pos x="104" y="65"/>
                </a:cxn>
                <a:cxn ang="0">
                  <a:pos x="76" y="77"/>
                </a:cxn>
                <a:cxn ang="0">
                  <a:pos x="79" y="83"/>
                </a:cxn>
                <a:cxn ang="0">
                  <a:pos x="96" y="102"/>
                </a:cxn>
                <a:cxn ang="0">
                  <a:pos x="87" y="111"/>
                </a:cxn>
                <a:cxn ang="0">
                  <a:pos x="89" y="119"/>
                </a:cxn>
                <a:cxn ang="0">
                  <a:pos x="86" y="121"/>
                </a:cxn>
                <a:cxn ang="0">
                  <a:pos x="71" y="121"/>
                </a:cxn>
                <a:cxn ang="0">
                  <a:pos x="60" y="121"/>
                </a:cxn>
                <a:cxn ang="0">
                  <a:pos x="57" y="125"/>
                </a:cxn>
                <a:cxn ang="0">
                  <a:pos x="45" y="123"/>
                </a:cxn>
                <a:cxn ang="0">
                  <a:pos x="33" y="120"/>
                </a:cxn>
                <a:cxn ang="0">
                  <a:pos x="21" y="121"/>
                </a:cxn>
                <a:cxn ang="0">
                  <a:pos x="26" y="98"/>
                </a:cxn>
                <a:cxn ang="0">
                  <a:pos x="7" y="91"/>
                </a:cxn>
                <a:cxn ang="0">
                  <a:pos x="5" y="90"/>
                </a:cxn>
                <a:cxn ang="0">
                  <a:pos x="5" y="88"/>
                </a:cxn>
                <a:cxn ang="0">
                  <a:pos x="2" y="79"/>
                </a:cxn>
                <a:cxn ang="0">
                  <a:pos x="2" y="71"/>
                </a:cxn>
                <a:cxn ang="0">
                  <a:pos x="0" y="68"/>
                </a:cxn>
                <a:cxn ang="0">
                  <a:pos x="1" y="51"/>
                </a:cxn>
                <a:cxn ang="0">
                  <a:pos x="12" y="44"/>
                </a:cxn>
                <a:cxn ang="0">
                  <a:pos x="9" y="37"/>
                </a:cxn>
                <a:cxn ang="0">
                  <a:pos x="13" y="28"/>
                </a:cxn>
                <a:cxn ang="0">
                  <a:pos x="11" y="27"/>
                </a:cxn>
                <a:cxn ang="0">
                  <a:pos x="13" y="21"/>
                </a:cxn>
                <a:cxn ang="0">
                  <a:pos x="26" y="23"/>
                </a:cxn>
              </a:cxnLst>
              <a:rect l="0" t="0" r="r" b="b"/>
              <a:pathLst>
                <a:path w="106" h="125">
                  <a:moveTo>
                    <a:pt x="26" y="23"/>
                  </a:moveTo>
                  <a:lnTo>
                    <a:pt x="28" y="24"/>
                  </a:lnTo>
                  <a:lnTo>
                    <a:pt x="28" y="21"/>
                  </a:lnTo>
                  <a:lnTo>
                    <a:pt x="32" y="18"/>
                  </a:lnTo>
                  <a:lnTo>
                    <a:pt x="41" y="22"/>
                  </a:lnTo>
                  <a:lnTo>
                    <a:pt x="36" y="17"/>
                  </a:lnTo>
                  <a:lnTo>
                    <a:pt x="32" y="10"/>
                  </a:lnTo>
                  <a:lnTo>
                    <a:pt x="31" y="9"/>
                  </a:lnTo>
                  <a:lnTo>
                    <a:pt x="29" y="0"/>
                  </a:lnTo>
                  <a:lnTo>
                    <a:pt x="37" y="2"/>
                  </a:lnTo>
                  <a:lnTo>
                    <a:pt x="41" y="2"/>
                  </a:lnTo>
                  <a:lnTo>
                    <a:pt x="43" y="7"/>
                  </a:lnTo>
                  <a:lnTo>
                    <a:pt x="56" y="9"/>
                  </a:lnTo>
                  <a:lnTo>
                    <a:pt x="56" y="14"/>
                  </a:lnTo>
                  <a:lnTo>
                    <a:pt x="59" y="16"/>
                  </a:lnTo>
                  <a:lnTo>
                    <a:pt x="76" y="8"/>
                  </a:lnTo>
                  <a:lnTo>
                    <a:pt x="75" y="9"/>
                  </a:lnTo>
                  <a:lnTo>
                    <a:pt x="90" y="15"/>
                  </a:lnTo>
                  <a:lnTo>
                    <a:pt x="95" y="14"/>
                  </a:lnTo>
                  <a:lnTo>
                    <a:pt x="100" y="20"/>
                  </a:lnTo>
                  <a:lnTo>
                    <a:pt x="96" y="21"/>
                  </a:lnTo>
                  <a:lnTo>
                    <a:pt x="98" y="36"/>
                  </a:lnTo>
                  <a:lnTo>
                    <a:pt x="104" y="53"/>
                  </a:lnTo>
                  <a:lnTo>
                    <a:pt x="106" y="67"/>
                  </a:lnTo>
                  <a:lnTo>
                    <a:pt x="104" y="65"/>
                  </a:lnTo>
                  <a:lnTo>
                    <a:pt x="76" y="77"/>
                  </a:lnTo>
                  <a:lnTo>
                    <a:pt x="79" y="83"/>
                  </a:lnTo>
                  <a:lnTo>
                    <a:pt x="96" y="102"/>
                  </a:lnTo>
                  <a:lnTo>
                    <a:pt x="87" y="111"/>
                  </a:lnTo>
                  <a:lnTo>
                    <a:pt x="89" y="119"/>
                  </a:lnTo>
                  <a:lnTo>
                    <a:pt x="86" y="121"/>
                  </a:lnTo>
                  <a:lnTo>
                    <a:pt x="71" y="121"/>
                  </a:lnTo>
                  <a:lnTo>
                    <a:pt x="60" y="121"/>
                  </a:lnTo>
                  <a:lnTo>
                    <a:pt x="57" y="125"/>
                  </a:lnTo>
                  <a:lnTo>
                    <a:pt x="45" y="123"/>
                  </a:lnTo>
                  <a:lnTo>
                    <a:pt x="33" y="120"/>
                  </a:lnTo>
                  <a:lnTo>
                    <a:pt x="21" y="121"/>
                  </a:lnTo>
                  <a:lnTo>
                    <a:pt x="26" y="98"/>
                  </a:lnTo>
                  <a:lnTo>
                    <a:pt x="7" y="91"/>
                  </a:lnTo>
                  <a:lnTo>
                    <a:pt x="5" y="90"/>
                  </a:lnTo>
                  <a:lnTo>
                    <a:pt x="5" y="88"/>
                  </a:lnTo>
                  <a:lnTo>
                    <a:pt x="2" y="79"/>
                  </a:lnTo>
                  <a:lnTo>
                    <a:pt x="2" y="71"/>
                  </a:lnTo>
                  <a:lnTo>
                    <a:pt x="0" y="68"/>
                  </a:lnTo>
                  <a:lnTo>
                    <a:pt x="1" y="51"/>
                  </a:lnTo>
                  <a:lnTo>
                    <a:pt x="12" y="44"/>
                  </a:lnTo>
                  <a:lnTo>
                    <a:pt x="9" y="37"/>
                  </a:lnTo>
                  <a:lnTo>
                    <a:pt x="13" y="28"/>
                  </a:lnTo>
                  <a:lnTo>
                    <a:pt x="11" y="27"/>
                  </a:lnTo>
                  <a:lnTo>
                    <a:pt x="13" y="21"/>
                  </a:lnTo>
                  <a:lnTo>
                    <a:pt x="26" y="23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84" name="Freeform 382"/>
            <p:cNvSpPr>
              <a:spLocks/>
            </p:cNvSpPr>
            <p:nvPr/>
          </p:nvSpPr>
          <p:spPr bwMode="auto">
            <a:xfrm>
              <a:off x="1774385" y="2166001"/>
              <a:ext cx="16394" cy="597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8" y="4"/>
                </a:cxn>
                <a:cxn ang="0">
                  <a:pos x="5" y="0"/>
                </a:cxn>
                <a:cxn ang="0">
                  <a:pos x="0" y="4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8" y="4"/>
                  </a:lnTo>
                  <a:lnTo>
                    <a:pt x="5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85" name="Freeform 383"/>
            <p:cNvSpPr>
              <a:spLocks/>
            </p:cNvSpPr>
            <p:nvPr/>
          </p:nvSpPr>
          <p:spPr bwMode="auto">
            <a:xfrm>
              <a:off x="1617726" y="2288501"/>
              <a:ext cx="14573" cy="1792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" y="8"/>
                </a:cxn>
                <a:cxn ang="0">
                  <a:pos x="0" y="9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4" y="0"/>
                </a:cxn>
              </a:cxnLst>
              <a:rect l="0" t="0" r="r" b="b"/>
              <a:pathLst>
                <a:path w="7" h="11">
                  <a:moveTo>
                    <a:pt x="4" y="0"/>
                  </a:moveTo>
                  <a:lnTo>
                    <a:pt x="1" y="8"/>
                  </a:lnTo>
                  <a:lnTo>
                    <a:pt x="0" y="9"/>
                  </a:lnTo>
                  <a:lnTo>
                    <a:pt x="7" y="11"/>
                  </a:lnTo>
                  <a:lnTo>
                    <a:pt x="7" y="9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86" name="Freeform 384"/>
            <p:cNvSpPr>
              <a:spLocks/>
            </p:cNvSpPr>
            <p:nvPr/>
          </p:nvSpPr>
          <p:spPr bwMode="auto">
            <a:xfrm>
              <a:off x="2104096" y="2324354"/>
              <a:ext cx="103832" cy="10158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9"/>
                </a:cxn>
                <a:cxn ang="0">
                  <a:pos x="1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23" y="44"/>
                </a:cxn>
                <a:cxn ang="0">
                  <a:pos x="27" y="58"/>
                </a:cxn>
                <a:cxn ang="0">
                  <a:pos x="37" y="58"/>
                </a:cxn>
                <a:cxn ang="0">
                  <a:pos x="45" y="60"/>
                </a:cxn>
                <a:cxn ang="0">
                  <a:pos x="44" y="52"/>
                </a:cxn>
                <a:cxn ang="0">
                  <a:pos x="55" y="41"/>
                </a:cxn>
                <a:cxn ang="0">
                  <a:pos x="44" y="31"/>
                </a:cxn>
                <a:cxn ang="0">
                  <a:pos x="35" y="22"/>
                </a:cxn>
                <a:cxn ang="0">
                  <a:pos x="25" y="11"/>
                </a:cxn>
                <a:cxn ang="0">
                  <a:pos x="14" y="2"/>
                </a:cxn>
                <a:cxn ang="0">
                  <a:pos x="11" y="0"/>
                </a:cxn>
              </a:cxnLst>
              <a:rect l="0" t="0" r="r" b="b"/>
              <a:pathLst>
                <a:path w="55" h="60">
                  <a:moveTo>
                    <a:pt x="11" y="0"/>
                  </a:moveTo>
                  <a:lnTo>
                    <a:pt x="0" y="9"/>
                  </a:lnTo>
                  <a:lnTo>
                    <a:pt x="1" y="9"/>
                  </a:lnTo>
                  <a:lnTo>
                    <a:pt x="10" y="19"/>
                  </a:lnTo>
                  <a:lnTo>
                    <a:pt x="20" y="29"/>
                  </a:lnTo>
                  <a:lnTo>
                    <a:pt x="23" y="44"/>
                  </a:lnTo>
                  <a:lnTo>
                    <a:pt x="27" y="58"/>
                  </a:lnTo>
                  <a:lnTo>
                    <a:pt x="37" y="58"/>
                  </a:lnTo>
                  <a:lnTo>
                    <a:pt x="45" y="60"/>
                  </a:lnTo>
                  <a:lnTo>
                    <a:pt x="44" y="52"/>
                  </a:lnTo>
                  <a:lnTo>
                    <a:pt x="55" y="41"/>
                  </a:lnTo>
                  <a:lnTo>
                    <a:pt x="44" y="31"/>
                  </a:lnTo>
                  <a:lnTo>
                    <a:pt x="35" y="22"/>
                  </a:lnTo>
                  <a:lnTo>
                    <a:pt x="25" y="11"/>
                  </a:lnTo>
                  <a:lnTo>
                    <a:pt x="14" y="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87" name="Freeform 385"/>
            <p:cNvSpPr>
              <a:spLocks/>
            </p:cNvSpPr>
            <p:nvPr/>
          </p:nvSpPr>
          <p:spPr bwMode="auto">
            <a:xfrm>
              <a:off x="1592224" y="1743228"/>
              <a:ext cx="480905" cy="327164"/>
            </a:xfrm>
            <a:custGeom>
              <a:avLst/>
              <a:gdLst/>
              <a:ahLst/>
              <a:cxnLst>
                <a:cxn ang="0">
                  <a:pos x="147" y="16"/>
                </a:cxn>
                <a:cxn ang="0">
                  <a:pos x="141" y="19"/>
                </a:cxn>
                <a:cxn ang="0">
                  <a:pos x="132" y="23"/>
                </a:cxn>
                <a:cxn ang="0">
                  <a:pos x="125" y="28"/>
                </a:cxn>
                <a:cxn ang="0">
                  <a:pos x="112" y="37"/>
                </a:cxn>
                <a:cxn ang="0">
                  <a:pos x="114" y="41"/>
                </a:cxn>
                <a:cxn ang="0">
                  <a:pos x="110" y="47"/>
                </a:cxn>
                <a:cxn ang="0">
                  <a:pos x="96" y="50"/>
                </a:cxn>
                <a:cxn ang="0">
                  <a:pos x="105" y="52"/>
                </a:cxn>
                <a:cxn ang="0">
                  <a:pos x="96" y="56"/>
                </a:cxn>
                <a:cxn ang="0">
                  <a:pos x="88" y="62"/>
                </a:cxn>
                <a:cxn ang="0">
                  <a:pos x="82" y="70"/>
                </a:cxn>
                <a:cxn ang="0">
                  <a:pos x="76" y="78"/>
                </a:cxn>
                <a:cxn ang="0">
                  <a:pos x="79" y="86"/>
                </a:cxn>
                <a:cxn ang="0">
                  <a:pos x="71" y="89"/>
                </a:cxn>
                <a:cxn ang="0">
                  <a:pos x="59" y="99"/>
                </a:cxn>
                <a:cxn ang="0">
                  <a:pos x="53" y="111"/>
                </a:cxn>
                <a:cxn ang="0">
                  <a:pos x="63" y="109"/>
                </a:cxn>
                <a:cxn ang="0">
                  <a:pos x="43" y="111"/>
                </a:cxn>
                <a:cxn ang="0">
                  <a:pos x="33" y="120"/>
                </a:cxn>
                <a:cxn ang="0">
                  <a:pos x="35" y="124"/>
                </a:cxn>
                <a:cxn ang="0">
                  <a:pos x="25" y="124"/>
                </a:cxn>
                <a:cxn ang="0">
                  <a:pos x="14" y="128"/>
                </a:cxn>
                <a:cxn ang="0">
                  <a:pos x="14" y="129"/>
                </a:cxn>
                <a:cxn ang="0">
                  <a:pos x="10" y="133"/>
                </a:cxn>
                <a:cxn ang="0">
                  <a:pos x="0" y="137"/>
                </a:cxn>
                <a:cxn ang="0">
                  <a:pos x="4" y="144"/>
                </a:cxn>
                <a:cxn ang="0">
                  <a:pos x="0" y="148"/>
                </a:cxn>
                <a:cxn ang="0">
                  <a:pos x="25" y="145"/>
                </a:cxn>
                <a:cxn ang="0">
                  <a:pos x="14" y="150"/>
                </a:cxn>
                <a:cxn ang="0">
                  <a:pos x="2" y="155"/>
                </a:cxn>
                <a:cxn ang="0">
                  <a:pos x="4" y="160"/>
                </a:cxn>
                <a:cxn ang="0">
                  <a:pos x="8" y="166"/>
                </a:cxn>
                <a:cxn ang="0">
                  <a:pos x="16" y="165"/>
                </a:cxn>
                <a:cxn ang="0">
                  <a:pos x="12" y="170"/>
                </a:cxn>
                <a:cxn ang="0">
                  <a:pos x="10" y="175"/>
                </a:cxn>
                <a:cxn ang="0">
                  <a:pos x="13" y="182"/>
                </a:cxn>
                <a:cxn ang="0">
                  <a:pos x="18" y="195"/>
                </a:cxn>
                <a:cxn ang="0">
                  <a:pos x="60" y="180"/>
                </a:cxn>
                <a:cxn ang="0">
                  <a:pos x="66" y="179"/>
                </a:cxn>
                <a:cxn ang="0">
                  <a:pos x="80" y="154"/>
                </a:cxn>
                <a:cxn ang="0">
                  <a:pos x="77" y="139"/>
                </a:cxn>
                <a:cxn ang="0">
                  <a:pos x="86" y="103"/>
                </a:cxn>
                <a:cxn ang="0">
                  <a:pos x="97" y="77"/>
                </a:cxn>
                <a:cxn ang="0">
                  <a:pos x="110" y="62"/>
                </a:cxn>
                <a:cxn ang="0">
                  <a:pos x="132" y="37"/>
                </a:cxn>
                <a:cxn ang="0">
                  <a:pos x="153" y="29"/>
                </a:cxn>
                <a:cxn ang="0">
                  <a:pos x="183" y="35"/>
                </a:cxn>
                <a:cxn ang="0">
                  <a:pos x="207" y="21"/>
                </a:cxn>
                <a:cxn ang="0">
                  <a:pos x="238" y="29"/>
                </a:cxn>
                <a:cxn ang="0">
                  <a:pos x="255" y="19"/>
                </a:cxn>
                <a:cxn ang="0">
                  <a:pos x="236" y="13"/>
                </a:cxn>
                <a:cxn ang="0">
                  <a:pos x="236" y="4"/>
                </a:cxn>
                <a:cxn ang="0">
                  <a:pos x="225" y="8"/>
                </a:cxn>
                <a:cxn ang="0">
                  <a:pos x="217" y="4"/>
                </a:cxn>
                <a:cxn ang="0">
                  <a:pos x="194" y="14"/>
                </a:cxn>
                <a:cxn ang="0">
                  <a:pos x="189" y="4"/>
                </a:cxn>
                <a:cxn ang="0">
                  <a:pos x="169" y="14"/>
                </a:cxn>
                <a:cxn ang="0">
                  <a:pos x="165" y="15"/>
                </a:cxn>
                <a:cxn ang="0">
                  <a:pos x="151" y="21"/>
                </a:cxn>
              </a:cxnLst>
              <a:rect l="0" t="0" r="r" b="b"/>
              <a:pathLst>
                <a:path w="255" h="196">
                  <a:moveTo>
                    <a:pt x="151" y="21"/>
                  </a:moveTo>
                  <a:lnTo>
                    <a:pt x="147" y="26"/>
                  </a:lnTo>
                  <a:lnTo>
                    <a:pt x="147" y="16"/>
                  </a:lnTo>
                  <a:lnTo>
                    <a:pt x="146" y="21"/>
                  </a:lnTo>
                  <a:lnTo>
                    <a:pt x="143" y="22"/>
                  </a:lnTo>
                  <a:lnTo>
                    <a:pt x="141" y="19"/>
                  </a:lnTo>
                  <a:lnTo>
                    <a:pt x="138" y="22"/>
                  </a:lnTo>
                  <a:lnTo>
                    <a:pt x="139" y="25"/>
                  </a:lnTo>
                  <a:lnTo>
                    <a:pt x="132" y="23"/>
                  </a:lnTo>
                  <a:lnTo>
                    <a:pt x="133" y="26"/>
                  </a:lnTo>
                  <a:lnTo>
                    <a:pt x="127" y="25"/>
                  </a:lnTo>
                  <a:lnTo>
                    <a:pt x="125" y="28"/>
                  </a:lnTo>
                  <a:lnTo>
                    <a:pt x="125" y="34"/>
                  </a:lnTo>
                  <a:lnTo>
                    <a:pt x="123" y="35"/>
                  </a:lnTo>
                  <a:lnTo>
                    <a:pt x="112" y="37"/>
                  </a:lnTo>
                  <a:lnTo>
                    <a:pt x="123" y="38"/>
                  </a:lnTo>
                  <a:lnTo>
                    <a:pt x="122" y="41"/>
                  </a:lnTo>
                  <a:lnTo>
                    <a:pt x="114" y="41"/>
                  </a:lnTo>
                  <a:lnTo>
                    <a:pt x="112" y="42"/>
                  </a:lnTo>
                  <a:lnTo>
                    <a:pt x="111" y="44"/>
                  </a:lnTo>
                  <a:lnTo>
                    <a:pt x="110" y="47"/>
                  </a:lnTo>
                  <a:lnTo>
                    <a:pt x="107" y="43"/>
                  </a:lnTo>
                  <a:lnTo>
                    <a:pt x="104" y="44"/>
                  </a:lnTo>
                  <a:lnTo>
                    <a:pt x="96" y="50"/>
                  </a:lnTo>
                  <a:lnTo>
                    <a:pt x="106" y="49"/>
                  </a:lnTo>
                  <a:lnTo>
                    <a:pt x="103" y="50"/>
                  </a:lnTo>
                  <a:lnTo>
                    <a:pt x="105" y="52"/>
                  </a:lnTo>
                  <a:lnTo>
                    <a:pt x="104" y="54"/>
                  </a:lnTo>
                  <a:lnTo>
                    <a:pt x="97" y="54"/>
                  </a:lnTo>
                  <a:lnTo>
                    <a:pt x="96" y="56"/>
                  </a:lnTo>
                  <a:lnTo>
                    <a:pt x="105" y="58"/>
                  </a:lnTo>
                  <a:lnTo>
                    <a:pt x="95" y="59"/>
                  </a:lnTo>
                  <a:lnTo>
                    <a:pt x="88" y="62"/>
                  </a:lnTo>
                  <a:lnTo>
                    <a:pt x="82" y="66"/>
                  </a:lnTo>
                  <a:lnTo>
                    <a:pt x="80" y="70"/>
                  </a:lnTo>
                  <a:lnTo>
                    <a:pt x="82" y="70"/>
                  </a:lnTo>
                  <a:lnTo>
                    <a:pt x="89" y="71"/>
                  </a:lnTo>
                  <a:lnTo>
                    <a:pt x="79" y="74"/>
                  </a:lnTo>
                  <a:lnTo>
                    <a:pt x="76" y="78"/>
                  </a:lnTo>
                  <a:lnTo>
                    <a:pt x="77" y="82"/>
                  </a:lnTo>
                  <a:lnTo>
                    <a:pt x="77" y="85"/>
                  </a:lnTo>
                  <a:lnTo>
                    <a:pt x="79" y="86"/>
                  </a:lnTo>
                  <a:lnTo>
                    <a:pt x="66" y="91"/>
                  </a:lnTo>
                  <a:lnTo>
                    <a:pt x="66" y="92"/>
                  </a:lnTo>
                  <a:lnTo>
                    <a:pt x="71" y="89"/>
                  </a:lnTo>
                  <a:lnTo>
                    <a:pt x="68" y="95"/>
                  </a:lnTo>
                  <a:lnTo>
                    <a:pt x="63" y="96"/>
                  </a:lnTo>
                  <a:lnTo>
                    <a:pt x="59" y="99"/>
                  </a:lnTo>
                  <a:lnTo>
                    <a:pt x="52" y="104"/>
                  </a:lnTo>
                  <a:lnTo>
                    <a:pt x="49" y="109"/>
                  </a:lnTo>
                  <a:lnTo>
                    <a:pt x="53" y="111"/>
                  </a:lnTo>
                  <a:lnTo>
                    <a:pt x="60" y="107"/>
                  </a:lnTo>
                  <a:lnTo>
                    <a:pt x="64" y="104"/>
                  </a:lnTo>
                  <a:lnTo>
                    <a:pt x="63" y="109"/>
                  </a:lnTo>
                  <a:lnTo>
                    <a:pt x="56" y="113"/>
                  </a:lnTo>
                  <a:lnTo>
                    <a:pt x="51" y="113"/>
                  </a:lnTo>
                  <a:lnTo>
                    <a:pt x="43" y="111"/>
                  </a:lnTo>
                  <a:lnTo>
                    <a:pt x="42" y="114"/>
                  </a:lnTo>
                  <a:lnTo>
                    <a:pt x="36" y="117"/>
                  </a:lnTo>
                  <a:lnTo>
                    <a:pt x="33" y="120"/>
                  </a:lnTo>
                  <a:lnTo>
                    <a:pt x="34" y="122"/>
                  </a:lnTo>
                  <a:lnTo>
                    <a:pt x="32" y="121"/>
                  </a:lnTo>
                  <a:lnTo>
                    <a:pt x="35" y="124"/>
                  </a:lnTo>
                  <a:lnTo>
                    <a:pt x="20" y="120"/>
                  </a:lnTo>
                  <a:lnTo>
                    <a:pt x="19" y="124"/>
                  </a:lnTo>
                  <a:lnTo>
                    <a:pt x="25" y="124"/>
                  </a:lnTo>
                  <a:lnTo>
                    <a:pt x="28" y="124"/>
                  </a:lnTo>
                  <a:lnTo>
                    <a:pt x="23" y="126"/>
                  </a:lnTo>
                  <a:lnTo>
                    <a:pt x="14" y="128"/>
                  </a:lnTo>
                  <a:lnTo>
                    <a:pt x="21" y="131"/>
                  </a:lnTo>
                  <a:lnTo>
                    <a:pt x="20" y="132"/>
                  </a:lnTo>
                  <a:lnTo>
                    <a:pt x="14" y="129"/>
                  </a:lnTo>
                  <a:lnTo>
                    <a:pt x="14" y="131"/>
                  </a:lnTo>
                  <a:lnTo>
                    <a:pt x="8" y="132"/>
                  </a:lnTo>
                  <a:lnTo>
                    <a:pt x="10" y="133"/>
                  </a:lnTo>
                  <a:lnTo>
                    <a:pt x="4" y="135"/>
                  </a:lnTo>
                  <a:lnTo>
                    <a:pt x="0" y="133"/>
                  </a:lnTo>
                  <a:lnTo>
                    <a:pt x="0" y="137"/>
                  </a:lnTo>
                  <a:lnTo>
                    <a:pt x="15" y="138"/>
                  </a:lnTo>
                  <a:lnTo>
                    <a:pt x="0" y="139"/>
                  </a:lnTo>
                  <a:lnTo>
                    <a:pt x="4" y="144"/>
                  </a:lnTo>
                  <a:lnTo>
                    <a:pt x="1" y="145"/>
                  </a:lnTo>
                  <a:lnTo>
                    <a:pt x="2" y="145"/>
                  </a:lnTo>
                  <a:lnTo>
                    <a:pt x="0" y="148"/>
                  </a:lnTo>
                  <a:lnTo>
                    <a:pt x="16" y="146"/>
                  </a:lnTo>
                  <a:lnTo>
                    <a:pt x="23" y="146"/>
                  </a:lnTo>
                  <a:lnTo>
                    <a:pt x="25" y="145"/>
                  </a:lnTo>
                  <a:lnTo>
                    <a:pt x="26" y="150"/>
                  </a:lnTo>
                  <a:lnTo>
                    <a:pt x="22" y="152"/>
                  </a:lnTo>
                  <a:lnTo>
                    <a:pt x="14" y="150"/>
                  </a:lnTo>
                  <a:lnTo>
                    <a:pt x="0" y="152"/>
                  </a:lnTo>
                  <a:lnTo>
                    <a:pt x="2" y="154"/>
                  </a:lnTo>
                  <a:lnTo>
                    <a:pt x="2" y="155"/>
                  </a:lnTo>
                  <a:lnTo>
                    <a:pt x="0" y="155"/>
                  </a:lnTo>
                  <a:lnTo>
                    <a:pt x="6" y="157"/>
                  </a:lnTo>
                  <a:lnTo>
                    <a:pt x="4" y="160"/>
                  </a:lnTo>
                  <a:lnTo>
                    <a:pt x="1" y="162"/>
                  </a:lnTo>
                  <a:lnTo>
                    <a:pt x="6" y="162"/>
                  </a:lnTo>
                  <a:lnTo>
                    <a:pt x="8" y="166"/>
                  </a:lnTo>
                  <a:lnTo>
                    <a:pt x="14" y="160"/>
                  </a:lnTo>
                  <a:lnTo>
                    <a:pt x="19" y="159"/>
                  </a:lnTo>
                  <a:lnTo>
                    <a:pt x="16" y="165"/>
                  </a:lnTo>
                  <a:lnTo>
                    <a:pt x="15" y="160"/>
                  </a:lnTo>
                  <a:lnTo>
                    <a:pt x="10" y="169"/>
                  </a:lnTo>
                  <a:lnTo>
                    <a:pt x="12" y="170"/>
                  </a:lnTo>
                  <a:lnTo>
                    <a:pt x="5" y="172"/>
                  </a:lnTo>
                  <a:lnTo>
                    <a:pt x="4" y="177"/>
                  </a:lnTo>
                  <a:lnTo>
                    <a:pt x="10" y="175"/>
                  </a:lnTo>
                  <a:lnTo>
                    <a:pt x="13" y="174"/>
                  </a:lnTo>
                  <a:lnTo>
                    <a:pt x="14" y="177"/>
                  </a:lnTo>
                  <a:lnTo>
                    <a:pt x="13" y="182"/>
                  </a:lnTo>
                  <a:lnTo>
                    <a:pt x="7" y="182"/>
                  </a:lnTo>
                  <a:lnTo>
                    <a:pt x="8" y="190"/>
                  </a:lnTo>
                  <a:lnTo>
                    <a:pt x="18" y="195"/>
                  </a:lnTo>
                  <a:lnTo>
                    <a:pt x="34" y="196"/>
                  </a:lnTo>
                  <a:lnTo>
                    <a:pt x="51" y="181"/>
                  </a:lnTo>
                  <a:lnTo>
                    <a:pt x="60" y="180"/>
                  </a:lnTo>
                  <a:lnTo>
                    <a:pt x="60" y="172"/>
                  </a:lnTo>
                  <a:lnTo>
                    <a:pt x="64" y="168"/>
                  </a:lnTo>
                  <a:lnTo>
                    <a:pt x="66" y="179"/>
                  </a:lnTo>
                  <a:lnTo>
                    <a:pt x="73" y="182"/>
                  </a:lnTo>
                  <a:lnTo>
                    <a:pt x="79" y="168"/>
                  </a:lnTo>
                  <a:lnTo>
                    <a:pt x="80" y="154"/>
                  </a:lnTo>
                  <a:lnTo>
                    <a:pt x="80" y="150"/>
                  </a:lnTo>
                  <a:lnTo>
                    <a:pt x="86" y="145"/>
                  </a:lnTo>
                  <a:lnTo>
                    <a:pt x="77" y="139"/>
                  </a:lnTo>
                  <a:lnTo>
                    <a:pt x="76" y="124"/>
                  </a:lnTo>
                  <a:lnTo>
                    <a:pt x="76" y="109"/>
                  </a:lnTo>
                  <a:lnTo>
                    <a:pt x="86" y="103"/>
                  </a:lnTo>
                  <a:lnTo>
                    <a:pt x="95" y="102"/>
                  </a:lnTo>
                  <a:lnTo>
                    <a:pt x="90" y="95"/>
                  </a:lnTo>
                  <a:lnTo>
                    <a:pt x="97" y="77"/>
                  </a:lnTo>
                  <a:lnTo>
                    <a:pt x="95" y="72"/>
                  </a:lnTo>
                  <a:lnTo>
                    <a:pt x="106" y="70"/>
                  </a:lnTo>
                  <a:lnTo>
                    <a:pt x="110" y="62"/>
                  </a:lnTo>
                  <a:lnTo>
                    <a:pt x="116" y="47"/>
                  </a:lnTo>
                  <a:lnTo>
                    <a:pt x="130" y="42"/>
                  </a:lnTo>
                  <a:lnTo>
                    <a:pt x="132" y="37"/>
                  </a:lnTo>
                  <a:lnTo>
                    <a:pt x="149" y="37"/>
                  </a:lnTo>
                  <a:lnTo>
                    <a:pt x="148" y="29"/>
                  </a:lnTo>
                  <a:lnTo>
                    <a:pt x="153" y="29"/>
                  </a:lnTo>
                  <a:lnTo>
                    <a:pt x="160" y="25"/>
                  </a:lnTo>
                  <a:lnTo>
                    <a:pt x="171" y="33"/>
                  </a:lnTo>
                  <a:lnTo>
                    <a:pt x="183" y="35"/>
                  </a:lnTo>
                  <a:lnTo>
                    <a:pt x="196" y="35"/>
                  </a:lnTo>
                  <a:lnTo>
                    <a:pt x="203" y="32"/>
                  </a:lnTo>
                  <a:lnTo>
                    <a:pt x="207" y="21"/>
                  </a:lnTo>
                  <a:lnTo>
                    <a:pt x="221" y="15"/>
                  </a:lnTo>
                  <a:lnTo>
                    <a:pt x="238" y="20"/>
                  </a:lnTo>
                  <a:lnTo>
                    <a:pt x="238" y="29"/>
                  </a:lnTo>
                  <a:lnTo>
                    <a:pt x="249" y="22"/>
                  </a:lnTo>
                  <a:lnTo>
                    <a:pt x="255" y="22"/>
                  </a:lnTo>
                  <a:lnTo>
                    <a:pt x="255" y="19"/>
                  </a:lnTo>
                  <a:lnTo>
                    <a:pt x="249" y="18"/>
                  </a:lnTo>
                  <a:lnTo>
                    <a:pt x="243" y="19"/>
                  </a:lnTo>
                  <a:lnTo>
                    <a:pt x="236" y="13"/>
                  </a:lnTo>
                  <a:lnTo>
                    <a:pt x="255" y="12"/>
                  </a:lnTo>
                  <a:lnTo>
                    <a:pt x="245" y="6"/>
                  </a:lnTo>
                  <a:lnTo>
                    <a:pt x="236" y="4"/>
                  </a:lnTo>
                  <a:lnTo>
                    <a:pt x="228" y="6"/>
                  </a:lnTo>
                  <a:lnTo>
                    <a:pt x="227" y="13"/>
                  </a:lnTo>
                  <a:lnTo>
                    <a:pt x="225" y="8"/>
                  </a:lnTo>
                  <a:lnTo>
                    <a:pt x="224" y="6"/>
                  </a:lnTo>
                  <a:lnTo>
                    <a:pt x="222" y="0"/>
                  </a:lnTo>
                  <a:lnTo>
                    <a:pt x="217" y="4"/>
                  </a:lnTo>
                  <a:lnTo>
                    <a:pt x="210" y="11"/>
                  </a:lnTo>
                  <a:lnTo>
                    <a:pt x="206" y="4"/>
                  </a:lnTo>
                  <a:lnTo>
                    <a:pt x="194" y="14"/>
                  </a:lnTo>
                  <a:lnTo>
                    <a:pt x="199" y="5"/>
                  </a:lnTo>
                  <a:lnTo>
                    <a:pt x="196" y="4"/>
                  </a:lnTo>
                  <a:lnTo>
                    <a:pt x="189" y="4"/>
                  </a:lnTo>
                  <a:lnTo>
                    <a:pt x="188" y="6"/>
                  </a:lnTo>
                  <a:lnTo>
                    <a:pt x="177" y="14"/>
                  </a:lnTo>
                  <a:lnTo>
                    <a:pt x="169" y="14"/>
                  </a:lnTo>
                  <a:lnTo>
                    <a:pt x="170" y="12"/>
                  </a:lnTo>
                  <a:lnTo>
                    <a:pt x="159" y="13"/>
                  </a:lnTo>
                  <a:lnTo>
                    <a:pt x="165" y="15"/>
                  </a:lnTo>
                  <a:lnTo>
                    <a:pt x="164" y="18"/>
                  </a:lnTo>
                  <a:lnTo>
                    <a:pt x="158" y="18"/>
                  </a:lnTo>
                  <a:lnTo>
                    <a:pt x="151" y="21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88" name="Freeform 386"/>
            <p:cNvSpPr>
              <a:spLocks/>
            </p:cNvSpPr>
            <p:nvPr/>
          </p:nvSpPr>
          <p:spPr bwMode="auto">
            <a:xfrm>
              <a:off x="1666910" y="1544540"/>
              <a:ext cx="180339" cy="74695"/>
            </a:xfrm>
            <a:custGeom>
              <a:avLst/>
              <a:gdLst/>
              <a:ahLst/>
              <a:cxnLst>
                <a:cxn ang="0">
                  <a:pos x="22" y="5"/>
                </a:cxn>
                <a:cxn ang="0">
                  <a:pos x="9" y="5"/>
                </a:cxn>
                <a:cxn ang="0">
                  <a:pos x="0" y="5"/>
                </a:cxn>
                <a:cxn ang="0">
                  <a:pos x="2" y="11"/>
                </a:cxn>
                <a:cxn ang="0">
                  <a:pos x="9" y="9"/>
                </a:cxn>
                <a:cxn ang="0">
                  <a:pos x="10" y="13"/>
                </a:cxn>
                <a:cxn ang="0">
                  <a:pos x="4" y="14"/>
                </a:cxn>
                <a:cxn ang="0">
                  <a:pos x="15" y="20"/>
                </a:cxn>
                <a:cxn ang="0">
                  <a:pos x="25" y="23"/>
                </a:cxn>
                <a:cxn ang="0">
                  <a:pos x="32" y="20"/>
                </a:cxn>
                <a:cxn ang="0">
                  <a:pos x="38" y="16"/>
                </a:cxn>
                <a:cxn ang="0">
                  <a:pos x="39" y="19"/>
                </a:cxn>
                <a:cxn ang="0">
                  <a:pos x="51" y="16"/>
                </a:cxn>
                <a:cxn ang="0">
                  <a:pos x="51" y="21"/>
                </a:cxn>
                <a:cxn ang="0">
                  <a:pos x="28" y="24"/>
                </a:cxn>
                <a:cxn ang="0">
                  <a:pos x="26" y="28"/>
                </a:cxn>
                <a:cxn ang="0">
                  <a:pos x="53" y="28"/>
                </a:cxn>
                <a:cxn ang="0">
                  <a:pos x="42" y="29"/>
                </a:cxn>
                <a:cxn ang="0">
                  <a:pos x="48" y="31"/>
                </a:cxn>
                <a:cxn ang="0">
                  <a:pos x="31" y="33"/>
                </a:cxn>
                <a:cxn ang="0">
                  <a:pos x="49" y="40"/>
                </a:cxn>
                <a:cxn ang="0">
                  <a:pos x="56" y="44"/>
                </a:cxn>
                <a:cxn ang="0">
                  <a:pos x="59" y="42"/>
                </a:cxn>
                <a:cxn ang="0">
                  <a:pos x="67" y="33"/>
                </a:cxn>
                <a:cxn ang="0">
                  <a:pos x="71" y="26"/>
                </a:cxn>
                <a:cxn ang="0">
                  <a:pos x="74" y="21"/>
                </a:cxn>
                <a:cxn ang="0">
                  <a:pos x="95" y="16"/>
                </a:cxn>
                <a:cxn ang="0">
                  <a:pos x="70" y="12"/>
                </a:cxn>
                <a:cxn ang="0">
                  <a:pos x="68" y="7"/>
                </a:cxn>
                <a:cxn ang="0">
                  <a:pos x="61" y="8"/>
                </a:cxn>
                <a:cxn ang="0">
                  <a:pos x="60" y="5"/>
                </a:cxn>
                <a:cxn ang="0">
                  <a:pos x="48" y="0"/>
                </a:cxn>
                <a:cxn ang="0">
                  <a:pos x="49" y="14"/>
                </a:cxn>
                <a:cxn ang="0">
                  <a:pos x="33" y="4"/>
                </a:cxn>
                <a:cxn ang="0">
                  <a:pos x="26" y="8"/>
                </a:cxn>
                <a:cxn ang="0">
                  <a:pos x="20" y="6"/>
                </a:cxn>
                <a:cxn ang="0">
                  <a:pos x="22" y="5"/>
                </a:cxn>
              </a:cxnLst>
              <a:rect l="0" t="0" r="r" b="b"/>
              <a:pathLst>
                <a:path w="95" h="44">
                  <a:moveTo>
                    <a:pt x="22" y="5"/>
                  </a:moveTo>
                  <a:lnTo>
                    <a:pt x="9" y="5"/>
                  </a:lnTo>
                  <a:lnTo>
                    <a:pt x="0" y="5"/>
                  </a:lnTo>
                  <a:lnTo>
                    <a:pt x="2" y="11"/>
                  </a:lnTo>
                  <a:lnTo>
                    <a:pt x="9" y="9"/>
                  </a:lnTo>
                  <a:lnTo>
                    <a:pt x="10" y="13"/>
                  </a:lnTo>
                  <a:lnTo>
                    <a:pt x="4" y="14"/>
                  </a:lnTo>
                  <a:lnTo>
                    <a:pt x="15" y="20"/>
                  </a:lnTo>
                  <a:lnTo>
                    <a:pt x="25" y="23"/>
                  </a:lnTo>
                  <a:lnTo>
                    <a:pt x="32" y="20"/>
                  </a:lnTo>
                  <a:lnTo>
                    <a:pt x="38" y="16"/>
                  </a:lnTo>
                  <a:lnTo>
                    <a:pt x="39" y="19"/>
                  </a:lnTo>
                  <a:lnTo>
                    <a:pt x="51" y="16"/>
                  </a:lnTo>
                  <a:lnTo>
                    <a:pt x="51" y="21"/>
                  </a:lnTo>
                  <a:lnTo>
                    <a:pt x="28" y="24"/>
                  </a:lnTo>
                  <a:lnTo>
                    <a:pt x="26" y="28"/>
                  </a:lnTo>
                  <a:lnTo>
                    <a:pt x="53" y="28"/>
                  </a:lnTo>
                  <a:lnTo>
                    <a:pt x="42" y="29"/>
                  </a:lnTo>
                  <a:lnTo>
                    <a:pt x="48" y="31"/>
                  </a:lnTo>
                  <a:lnTo>
                    <a:pt x="31" y="33"/>
                  </a:lnTo>
                  <a:lnTo>
                    <a:pt x="49" y="40"/>
                  </a:lnTo>
                  <a:lnTo>
                    <a:pt x="56" y="44"/>
                  </a:lnTo>
                  <a:lnTo>
                    <a:pt x="59" y="42"/>
                  </a:lnTo>
                  <a:lnTo>
                    <a:pt x="67" y="33"/>
                  </a:lnTo>
                  <a:lnTo>
                    <a:pt x="71" y="26"/>
                  </a:lnTo>
                  <a:lnTo>
                    <a:pt x="74" y="21"/>
                  </a:lnTo>
                  <a:lnTo>
                    <a:pt x="95" y="16"/>
                  </a:lnTo>
                  <a:lnTo>
                    <a:pt x="70" y="12"/>
                  </a:lnTo>
                  <a:lnTo>
                    <a:pt x="68" y="7"/>
                  </a:lnTo>
                  <a:lnTo>
                    <a:pt x="61" y="8"/>
                  </a:lnTo>
                  <a:lnTo>
                    <a:pt x="60" y="5"/>
                  </a:lnTo>
                  <a:lnTo>
                    <a:pt x="48" y="0"/>
                  </a:lnTo>
                  <a:lnTo>
                    <a:pt x="49" y="14"/>
                  </a:lnTo>
                  <a:lnTo>
                    <a:pt x="33" y="4"/>
                  </a:lnTo>
                  <a:lnTo>
                    <a:pt x="26" y="8"/>
                  </a:lnTo>
                  <a:lnTo>
                    <a:pt x="20" y="6"/>
                  </a:lnTo>
                  <a:lnTo>
                    <a:pt x="22" y="5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89" name="Freeform 387"/>
            <p:cNvSpPr>
              <a:spLocks/>
            </p:cNvSpPr>
            <p:nvPr/>
          </p:nvSpPr>
          <p:spPr bwMode="auto">
            <a:xfrm>
              <a:off x="1785314" y="1540058"/>
              <a:ext cx="147550" cy="19421"/>
            </a:xfrm>
            <a:custGeom>
              <a:avLst/>
              <a:gdLst/>
              <a:ahLst/>
              <a:cxnLst>
                <a:cxn ang="0">
                  <a:pos x="35" y="3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3" y="8"/>
                </a:cxn>
                <a:cxn ang="0">
                  <a:pos x="17" y="10"/>
                </a:cxn>
                <a:cxn ang="0">
                  <a:pos x="42" y="12"/>
                </a:cxn>
                <a:cxn ang="0">
                  <a:pos x="67" y="11"/>
                </a:cxn>
                <a:cxn ang="0">
                  <a:pos x="79" y="5"/>
                </a:cxn>
                <a:cxn ang="0">
                  <a:pos x="73" y="2"/>
                </a:cxn>
                <a:cxn ang="0">
                  <a:pos x="47" y="1"/>
                </a:cxn>
                <a:cxn ang="0">
                  <a:pos x="44" y="1"/>
                </a:cxn>
                <a:cxn ang="0">
                  <a:pos x="39" y="0"/>
                </a:cxn>
                <a:cxn ang="0">
                  <a:pos x="36" y="1"/>
                </a:cxn>
                <a:cxn ang="0">
                  <a:pos x="35" y="3"/>
                </a:cxn>
              </a:cxnLst>
              <a:rect l="0" t="0" r="r" b="b"/>
              <a:pathLst>
                <a:path w="79" h="12">
                  <a:moveTo>
                    <a:pt x="35" y="3"/>
                  </a:moveTo>
                  <a:lnTo>
                    <a:pt x="14" y="0"/>
                  </a:lnTo>
                  <a:lnTo>
                    <a:pt x="8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33" y="8"/>
                  </a:lnTo>
                  <a:lnTo>
                    <a:pt x="17" y="10"/>
                  </a:lnTo>
                  <a:lnTo>
                    <a:pt x="42" y="12"/>
                  </a:lnTo>
                  <a:lnTo>
                    <a:pt x="67" y="11"/>
                  </a:lnTo>
                  <a:lnTo>
                    <a:pt x="79" y="5"/>
                  </a:lnTo>
                  <a:lnTo>
                    <a:pt x="73" y="2"/>
                  </a:lnTo>
                  <a:lnTo>
                    <a:pt x="47" y="1"/>
                  </a:lnTo>
                  <a:lnTo>
                    <a:pt x="44" y="1"/>
                  </a:lnTo>
                  <a:lnTo>
                    <a:pt x="39" y="0"/>
                  </a:lnTo>
                  <a:lnTo>
                    <a:pt x="36" y="1"/>
                  </a:lnTo>
                  <a:lnTo>
                    <a:pt x="35" y="3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90" name="Freeform 388"/>
            <p:cNvSpPr>
              <a:spLocks/>
            </p:cNvSpPr>
            <p:nvPr/>
          </p:nvSpPr>
          <p:spPr bwMode="auto">
            <a:xfrm>
              <a:off x="1839962" y="1584875"/>
              <a:ext cx="69221" cy="16433"/>
            </a:xfrm>
            <a:custGeom>
              <a:avLst/>
              <a:gdLst/>
              <a:ahLst/>
              <a:cxnLst>
                <a:cxn ang="0">
                  <a:pos x="28" y="9"/>
                </a:cxn>
                <a:cxn ang="0">
                  <a:pos x="16" y="10"/>
                </a:cxn>
                <a:cxn ang="0">
                  <a:pos x="4" y="10"/>
                </a:cxn>
                <a:cxn ang="0">
                  <a:pos x="7" y="4"/>
                </a:cxn>
                <a:cxn ang="0">
                  <a:pos x="0" y="0"/>
                </a:cxn>
                <a:cxn ang="0">
                  <a:pos x="22" y="0"/>
                </a:cxn>
                <a:cxn ang="0">
                  <a:pos x="37" y="5"/>
                </a:cxn>
                <a:cxn ang="0">
                  <a:pos x="28" y="9"/>
                </a:cxn>
              </a:cxnLst>
              <a:rect l="0" t="0" r="r" b="b"/>
              <a:pathLst>
                <a:path w="37" h="10">
                  <a:moveTo>
                    <a:pt x="28" y="9"/>
                  </a:moveTo>
                  <a:lnTo>
                    <a:pt x="16" y="10"/>
                  </a:lnTo>
                  <a:lnTo>
                    <a:pt x="4" y="10"/>
                  </a:lnTo>
                  <a:lnTo>
                    <a:pt x="7" y="4"/>
                  </a:lnTo>
                  <a:lnTo>
                    <a:pt x="0" y="0"/>
                  </a:lnTo>
                  <a:lnTo>
                    <a:pt x="22" y="0"/>
                  </a:lnTo>
                  <a:lnTo>
                    <a:pt x="37" y="5"/>
                  </a:lnTo>
                  <a:lnTo>
                    <a:pt x="28" y="9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91" name="Freeform 389"/>
            <p:cNvSpPr>
              <a:spLocks/>
            </p:cNvSpPr>
            <p:nvPr/>
          </p:nvSpPr>
          <p:spPr bwMode="auto">
            <a:xfrm>
              <a:off x="1778028" y="1795515"/>
              <a:ext cx="23681" cy="1344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5" y="6"/>
                </a:cxn>
                <a:cxn ang="0">
                  <a:pos x="7" y="8"/>
                </a:cxn>
                <a:cxn ang="0">
                  <a:pos x="12" y="1"/>
                </a:cxn>
                <a:cxn ang="0">
                  <a:pos x="8" y="3"/>
                </a:cxn>
                <a:cxn ang="0">
                  <a:pos x="6" y="0"/>
                </a:cxn>
              </a:cxnLst>
              <a:rect l="0" t="0" r="r" b="b"/>
              <a:pathLst>
                <a:path w="12" h="8">
                  <a:moveTo>
                    <a:pt x="6" y="0"/>
                  </a:moveTo>
                  <a:lnTo>
                    <a:pt x="2" y="6"/>
                  </a:lnTo>
                  <a:lnTo>
                    <a:pt x="0" y="8"/>
                  </a:lnTo>
                  <a:lnTo>
                    <a:pt x="5" y="6"/>
                  </a:lnTo>
                  <a:lnTo>
                    <a:pt x="7" y="8"/>
                  </a:lnTo>
                  <a:lnTo>
                    <a:pt x="12" y="1"/>
                  </a:lnTo>
                  <a:lnTo>
                    <a:pt x="8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92" name="Freeform 390"/>
            <p:cNvSpPr>
              <a:spLocks/>
            </p:cNvSpPr>
            <p:nvPr/>
          </p:nvSpPr>
          <p:spPr bwMode="auto">
            <a:xfrm>
              <a:off x="1880038" y="1767131"/>
              <a:ext cx="253204" cy="256950"/>
            </a:xfrm>
            <a:custGeom>
              <a:avLst/>
              <a:gdLst/>
              <a:ahLst/>
              <a:cxnLst>
                <a:cxn ang="0">
                  <a:pos x="113" y="83"/>
                </a:cxn>
                <a:cxn ang="0">
                  <a:pos x="109" y="77"/>
                </a:cxn>
                <a:cxn ang="0">
                  <a:pos x="107" y="64"/>
                </a:cxn>
                <a:cxn ang="0">
                  <a:pos x="95" y="47"/>
                </a:cxn>
                <a:cxn ang="0">
                  <a:pos x="101" y="36"/>
                </a:cxn>
                <a:cxn ang="0">
                  <a:pos x="86" y="27"/>
                </a:cxn>
                <a:cxn ang="0">
                  <a:pos x="85" y="18"/>
                </a:cxn>
                <a:cxn ang="0">
                  <a:pos x="85" y="14"/>
                </a:cxn>
                <a:cxn ang="0">
                  <a:pos x="85" y="5"/>
                </a:cxn>
                <a:cxn ang="0">
                  <a:pos x="68" y="0"/>
                </a:cxn>
                <a:cxn ang="0">
                  <a:pos x="54" y="6"/>
                </a:cxn>
                <a:cxn ang="0">
                  <a:pos x="50" y="17"/>
                </a:cxn>
                <a:cxn ang="0">
                  <a:pos x="43" y="20"/>
                </a:cxn>
                <a:cxn ang="0">
                  <a:pos x="30" y="20"/>
                </a:cxn>
                <a:cxn ang="0">
                  <a:pos x="18" y="18"/>
                </a:cxn>
                <a:cxn ang="0">
                  <a:pos x="7" y="10"/>
                </a:cxn>
                <a:cxn ang="0">
                  <a:pos x="0" y="14"/>
                </a:cxn>
                <a:cxn ang="0">
                  <a:pos x="30" y="28"/>
                </a:cxn>
                <a:cxn ang="0">
                  <a:pos x="40" y="48"/>
                </a:cxn>
                <a:cxn ang="0">
                  <a:pos x="45" y="62"/>
                </a:cxn>
                <a:cxn ang="0">
                  <a:pos x="51" y="61"/>
                </a:cxn>
                <a:cxn ang="0">
                  <a:pos x="56" y="65"/>
                </a:cxn>
                <a:cxn ang="0">
                  <a:pos x="58" y="76"/>
                </a:cxn>
                <a:cxn ang="0">
                  <a:pos x="40" y="91"/>
                </a:cxn>
                <a:cxn ang="0">
                  <a:pos x="32" y="100"/>
                </a:cxn>
                <a:cxn ang="0">
                  <a:pos x="23" y="105"/>
                </a:cxn>
                <a:cxn ang="0">
                  <a:pos x="25" y="121"/>
                </a:cxn>
                <a:cxn ang="0">
                  <a:pos x="29" y="140"/>
                </a:cxn>
                <a:cxn ang="0">
                  <a:pos x="41" y="145"/>
                </a:cxn>
                <a:cxn ang="0">
                  <a:pos x="41" y="147"/>
                </a:cxn>
                <a:cxn ang="0">
                  <a:pos x="46" y="146"/>
                </a:cxn>
                <a:cxn ang="0">
                  <a:pos x="50" y="153"/>
                </a:cxn>
                <a:cxn ang="0">
                  <a:pos x="54" y="151"/>
                </a:cxn>
                <a:cxn ang="0">
                  <a:pos x="81" y="145"/>
                </a:cxn>
                <a:cxn ang="0">
                  <a:pos x="86" y="143"/>
                </a:cxn>
                <a:cxn ang="0">
                  <a:pos x="101" y="143"/>
                </a:cxn>
                <a:cxn ang="0">
                  <a:pos x="110" y="133"/>
                </a:cxn>
                <a:cxn ang="0">
                  <a:pos x="118" y="124"/>
                </a:cxn>
                <a:cxn ang="0">
                  <a:pos x="126" y="115"/>
                </a:cxn>
                <a:cxn ang="0">
                  <a:pos x="134" y="106"/>
                </a:cxn>
                <a:cxn ang="0">
                  <a:pos x="114" y="93"/>
                </a:cxn>
                <a:cxn ang="0">
                  <a:pos x="119" y="89"/>
                </a:cxn>
                <a:cxn ang="0">
                  <a:pos x="113" y="83"/>
                </a:cxn>
              </a:cxnLst>
              <a:rect l="0" t="0" r="r" b="b"/>
              <a:pathLst>
                <a:path w="134" h="153">
                  <a:moveTo>
                    <a:pt x="113" y="83"/>
                  </a:moveTo>
                  <a:lnTo>
                    <a:pt x="109" y="77"/>
                  </a:lnTo>
                  <a:lnTo>
                    <a:pt x="107" y="64"/>
                  </a:lnTo>
                  <a:lnTo>
                    <a:pt x="95" y="47"/>
                  </a:lnTo>
                  <a:lnTo>
                    <a:pt x="101" y="36"/>
                  </a:lnTo>
                  <a:lnTo>
                    <a:pt x="86" y="27"/>
                  </a:lnTo>
                  <a:lnTo>
                    <a:pt x="85" y="18"/>
                  </a:lnTo>
                  <a:lnTo>
                    <a:pt x="85" y="14"/>
                  </a:lnTo>
                  <a:lnTo>
                    <a:pt x="85" y="5"/>
                  </a:lnTo>
                  <a:lnTo>
                    <a:pt x="68" y="0"/>
                  </a:lnTo>
                  <a:lnTo>
                    <a:pt x="54" y="6"/>
                  </a:lnTo>
                  <a:lnTo>
                    <a:pt x="50" y="17"/>
                  </a:lnTo>
                  <a:lnTo>
                    <a:pt x="43" y="20"/>
                  </a:lnTo>
                  <a:lnTo>
                    <a:pt x="30" y="20"/>
                  </a:lnTo>
                  <a:lnTo>
                    <a:pt x="18" y="18"/>
                  </a:lnTo>
                  <a:lnTo>
                    <a:pt x="7" y="10"/>
                  </a:lnTo>
                  <a:lnTo>
                    <a:pt x="0" y="14"/>
                  </a:lnTo>
                  <a:lnTo>
                    <a:pt x="30" y="28"/>
                  </a:lnTo>
                  <a:lnTo>
                    <a:pt x="40" y="48"/>
                  </a:lnTo>
                  <a:lnTo>
                    <a:pt x="45" y="62"/>
                  </a:lnTo>
                  <a:lnTo>
                    <a:pt x="51" y="61"/>
                  </a:lnTo>
                  <a:lnTo>
                    <a:pt x="56" y="65"/>
                  </a:lnTo>
                  <a:lnTo>
                    <a:pt x="58" y="76"/>
                  </a:lnTo>
                  <a:lnTo>
                    <a:pt x="40" y="91"/>
                  </a:lnTo>
                  <a:lnTo>
                    <a:pt x="32" y="100"/>
                  </a:lnTo>
                  <a:lnTo>
                    <a:pt x="23" y="105"/>
                  </a:lnTo>
                  <a:lnTo>
                    <a:pt x="25" y="121"/>
                  </a:lnTo>
                  <a:lnTo>
                    <a:pt x="29" y="140"/>
                  </a:lnTo>
                  <a:lnTo>
                    <a:pt x="41" y="145"/>
                  </a:lnTo>
                  <a:lnTo>
                    <a:pt x="41" y="147"/>
                  </a:lnTo>
                  <a:lnTo>
                    <a:pt x="46" y="146"/>
                  </a:lnTo>
                  <a:lnTo>
                    <a:pt x="50" y="153"/>
                  </a:lnTo>
                  <a:lnTo>
                    <a:pt x="54" y="151"/>
                  </a:lnTo>
                  <a:lnTo>
                    <a:pt x="81" y="145"/>
                  </a:lnTo>
                  <a:lnTo>
                    <a:pt x="86" y="143"/>
                  </a:lnTo>
                  <a:lnTo>
                    <a:pt x="101" y="143"/>
                  </a:lnTo>
                  <a:lnTo>
                    <a:pt x="110" y="133"/>
                  </a:lnTo>
                  <a:lnTo>
                    <a:pt x="118" y="124"/>
                  </a:lnTo>
                  <a:lnTo>
                    <a:pt x="126" y="115"/>
                  </a:lnTo>
                  <a:lnTo>
                    <a:pt x="134" y="106"/>
                  </a:lnTo>
                  <a:lnTo>
                    <a:pt x="114" y="93"/>
                  </a:lnTo>
                  <a:lnTo>
                    <a:pt x="119" y="89"/>
                  </a:lnTo>
                  <a:lnTo>
                    <a:pt x="113" y="83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93" name="Freeform 391"/>
            <p:cNvSpPr>
              <a:spLocks/>
            </p:cNvSpPr>
            <p:nvPr/>
          </p:nvSpPr>
          <p:spPr bwMode="auto">
            <a:xfrm>
              <a:off x="1706985" y="2366183"/>
              <a:ext cx="1822" cy="74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0" y="0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4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94" name="Freeform 392"/>
            <p:cNvSpPr>
              <a:spLocks/>
            </p:cNvSpPr>
            <p:nvPr/>
          </p:nvSpPr>
          <p:spPr bwMode="auto">
            <a:xfrm>
              <a:off x="1706985" y="2321367"/>
              <a:ext cx="176696" cy="68719"/>
            </a:xfrm>
            <a:custGeom>
              <a:avLst/>
              <a:gdLst/>
              <a:ahLst/>
              <a:cxnLst>
                <a:cxn ang="0">
                  <a:pos x="33" y="33"/>
                </a:cxn>
                <a:cxn ang="0">
                  <a:pos x="19" y="35"/>
                </a:cxn>
                <a:cxn ang="0">
                  <a:pos x="12" y="34"/>
                </a:cxn>
                <a:cxn ang="0">
                  <a:pos x="2" y="31"/>
                </a:cxn>
                <a:cxn ang="0">
                  <a:pos x="1" y="31"/>
                </a:cxn>
                <a:cxn ang="0">
                  <a:pos x="0" y="27"/>
                </a:cxn>
                <a:cxn ang="0">
                  <a:pos x="0" y="24"/>
                </a:cxn>
                <a:cxn ang="0">
                  <a:pos x="9" y="25"/>
                </a:cxn>
                <a:cxn ang="0">
                  <a:pos x="12" y="26"/>
                </a:cxn>
                <a:cxn ang="0">
                  <a:pos x="15" y="22"/>
                </a:cxn>
                <a:cxn ang="0">
                  <a:pos x="26" y="22"/>
                </a:cxn>
                <a:cxn ang="0">
                  <a:pos x="41" y="22"/>
                </a:cxn>
                <a:cxn ang="0">
                  <a:pos x="44" y="20"/>
                </a:cxn>
                <a:cxn ang="0">
                  <a:pos x="42" y="12"/>
                </a:cxn>
                <a:cxn ang="0">
                  <a:pos x="51" y="3"/>
                </a:cxn>
                <a:cxn ang="0">
                  <a:pos x="59" y="6"/>
                </a:cxn>
                <a:cxn ang="0">
                  <a:pos x="66" y="0"/>
                </a:cxn>
                <a:cxn ang="0">
                  <a:pos x="86" y="3"/>
                </a:cxn>
                <a:cxn ang="0">
                  <a:pos x="94" y="16"/>
                </a:cxn>
                <a:cxn ang="0">
                  <a:pos x="89" y="20"/>
                </a:cxn>
                <a:cxn ang="0">
                  <a:pos x="88" y="21"/>
                </a:cxn>
                <a:cxn ang="0">
                  <a:pos x="84" y="33"/>
                </a:cxn>
                <a:cxn ang="0">
                  <a:pos x="83" y="34"/>
                </a:cxn>
                <a:cxn ang="0">
                  <a:pos x="58" y="41"/>
                </a:cxn>
                <a:cxn ang="0">
                  <a:pos x="53" y="40"/>
                </a:cxn>
                <a:cxn ang="0">
                  <a:pos x="33" y="33"/>
                </a:cxn>
              </a:cxnLst>
              <a:rect l="0" t="0" r="r" b="b"/>
              <a:pathLst>
                <a:path w="94" h="41">
                  <a:moveTo>
                    <a:pt x="33" y="33"/>
                  </a:moveTo>
                  <a:lnTo>
                    <a:pt x="19" y="35"/>
                  </a:lnTo>
                  <a:lnTo>
                    <a:pt x="12" y="34"/>
                  </a:lnTo>
                  <a:lnTo>
                    <a:pt x="2" y="31"/>
                  </a:lnTo>
                  <a:lnTo>
                    <a:pt x="1" y="31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9" y="25"/>
                  </a:lnTo>
                  <a:lnTo>
                    <a:pt x="12" y="26"/>
                  </a:lnTo>
                  <a:lnTo>
                    <a:pt x="15" y="22"/>
                  </a:lnTo>
                  <a:lnTo>
                    <a:pt x="26" y="22"/>
                  </a:lnTo>
                  <a:lnTo>
                    <a:pt x="41" y="22"/>
                  </a:lnTo>
                  <a:lnTo>
                    <a:pt x="44" y="20"/>
                  </a:lnTo>
                  <a:lnTo>
                    <a:pt x="42" y="12"/>
                  </a:lnTo>
                  <a:lnTo>
                    <a:pt x="51" y="3"/>
                  </a:lnTo>
                  <a:lnTo>
                    <a:pt x="59" y="6"/>
                  </a:lnTo>
                  <a:lnTo>
                    <a:pt x="66" y="0"/>
                  </a:lnTo>
                  <a:lnTo>
                    <a:pt x="86" y="3"/>
                  </a:lnTo>
                  <a:lnTo>
                    <a:pt x="94" y="16"/>
                  </a:lnTo>
                  <a:lnTo>
                    <a:pt x="89" y="20"/>
                  </a:lnTo>
                  <a:lnTo>
                    <a:pt x="88" y="21"/>
                  </a:lnTo>
                  <a:lnTo>
                    <a:pt x="84" y="33"/>
                  </a:lnTo>
                  <a:lnTo>
                    <a:pt x="83" y="34"/>
                  </a:lnTo>
                  <a:lnTo>
                    <a:pt x="58" y="41"/>
                  </a:lnTo>
                  <a:lnTo>
                    <a:pt x="53" y="40"/>
                  </a:lnTo>
                  <a:lnTo>
                    <a:pt x="33" y="33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95" name="Freeform 393"/>
            <p:cNvSpPr>
              <a:spLocks/>
            </p:cNvSpPr>
            <p:nvPr/>
          </p:nvSpPr>
          <p:spPr bwMode="auto">
            <a:xfrm>
              <a:off x="1858179" y="2422952"/>
              <a:ext cx="96545" cy="77683"/>
            </a:xfrm>
            <a:custGeom>
              <a:avLst/>
              <a:gdLst/>
              <a:ahLst/>
              <a:cxnLst>
                <a:cxn ang="0">
                  <a:pos x="45" y="7"/>
                </a:cxn>
                <a:cxn ang="0">
                  <a:pos x="45" y="9"/>
                </a:cxn>
                <a:cxn ang="0">
                  <a:pos x="44" y="11"/>
                </a:cxn>
                <a:cxn ang="0">
                  <a:pos x="42" y="14"/>
                </a:cxn>
                <a:cxn ang="0">
                  <a:pos x="43" y="16"/>
                </a:cxn>
                <a:cxn ang="0">
                  <a:pos x="45" y="17"/>
                </a:cxn>
                <a:cxn ang="0">
                  <a:pos x="51" y="21"/>
                </a:cxn>
                <a:cxn ang="0">
                  <a:pos x="47" y="23"/>
                </a:cxn>
                <a:cxn ang="0">
                  <a:pos x="50" y="25"/>
                </a:cxn>
                <a:cxn ang="0">
                  <a:pos x="50" y="30"/>
                </a:cxn>
                <a:cxn ang="0">
                  <a:pos x="42" y="31"/>
                </a:cxn>
                <a:cxn ang="0">
                  <a:pos x="45" y="33"/>
                </a:cxn>
                <a:cxn ang="0">
                  <a:pos x="44" y="36"/>
                </a:cxn>
                <a:cxn ang="0">
                  <a:pos x="41" y="33"/>
                </a:cxn>
                <a:cxn ang="0">
                  <a:pos x="39" y="38"/>
                </a:cxn>
                <a:cxn ang="0">
                  <a:pos x="37" y="39"/>
                </a:cxn>
                <a:cxn ang="0">
                  <a:pos x="40" y="45"/>
                </a:cxn>
                <a:cxn ang="0">
                  <a:pos x="37" y="46"/>
                </a:cxn>
                <a:cxn ang="0">
                  <a:pos x="34" y="45"/>
                </a:cxn>
                <a:cxn ang="0">
                  <a:pos x="30" y="41"/>
                </a:cxn>
                <a:cxn ang="0">
                  <a:pos x="27" y="39"/>
                </a:cxn>
                <a:cxn ang="0">
                  <a:pos x="27" y="38"/>
                </a:cxn>
                <a:cxn ang="0">
                  <a:pos x="22" y="33"/>
                </a:cxn>
                <a:cxn ang="0">
                  <a:pos x="21" y="31"/>
                </a:cxn>
                <a:cxn ang="0">
                  <a:pos x="18" y="30"/>
                </a:cxn>
                <a:cxn ang="0">
                  <a:pos x="8" y="19"/>
                </a:cxn>
                <a:cxn ang="0">
                  <a:pos x="8" y="18"/>
                </a:cxn>
                <a:cxn ang="0">
                  <a:pos x="6" y="18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7" y="4"/>
                </a:cxn>
                <a:cxn ang="0">
                  <a:pos x="10" y="1"/>
                </a:cxn>
                <a:cxn ang="0">
                  <a:pos x="14" y="0"/>
                </a:cxn>
                <a:cxn ang="0">
                  <a:pos x="18" y="2"/>
                </a:cxn>
                <a:cxn ang="0">
                  <a:pos x="26" y="3"/>
                </a:cxn>
                <a:cxn ang="0">
                  <a:pos x="28" y="2"/>
                </a:cxn>
                <a:cxn ang="0">
                  <a:pos x="30" y="3"/>
                </a:cxn>
                <a:cxn ang="0">
                  <a:pos x="32" y="2"/>
                </a:cxn>
                <a:cxn ang="0">
                  <a:pos x="35" y="3"/>
                </a:cxn>
                <a:cxn ang="0">
                  <a:pos x="37" y="3"/>
                </a:cxn>
                <a:cxn ang="0">
                  <a:pos x="39" y="5"/>
                </a:cxn>
                <a:cxn ang="0">
                  <a:pos x="41" y="7"/>
                </a:cxn>
                <a:cxn ang="0">
                  <a:pos x="45" y="7"/>
                </a:cxn>
              </a:cxnLst>
              <a:rect l="0" t="0" r="r" b="b"/>
              <a:pathLst>
                <a:path w="51" h="46">
                  <a:moveTo>
                    <a:pt x="45" y="7"/>
                  </a:moveTo>
                  <a:lnTo>
                    <a:pt x="45" y="9"/>
                  </a:lnTo>
                  <a:lnTo>
                    <a:pt x="44" y="11"/>
                  </a:lnTo>
                  <a:lnTo>
                    <a:pt x="42" y="14"/>
                  </a:lnTo>
                  <a:lnTo>
                    <a:pt x="43" y="16"/>
                  </a:lnTo>
                  <a:lnTo>
                    <a:pt x="45" y="17"/>
                  </a:lnTo>
                  <a:lnTo>
                    <a:pt x="51" y="21"/>
                  </a:lnTo>
                  <a:lnTo>
                    <a:pt x="47" y="23"/>
                  </a:lnTo>
                  <a:lnTo>
                    <a:pt x="50" y="25"/>
                  </a:lnTo>
                  <a:lnTo>
                    <a:pt x="50" y="30"/>
                  </a:lnTo>
                  <a:lnTo>
                    <a:pt x="42" y="31"/>
                  </a:lnTo>
                  <a:lnTo>
                    <a:pt x="45" y="33"/>
                  </a:lnTo>
                  <a:lnTo>
                    <a:pt x="44" y="36"/>
                  </a:lnTo>
                  <a:lnTo>
                    <a:pt x="41" y="33"/>
                  </a:lnTo>
                  <a:lnTo>
                    <a:pt x="39" y="38"/>
                  </a:lnTo>
                  <a:lnTo>
                    <a:pt x="37" y="39"/>
                  </a:lnTo>
                  <a:lnTo>
                    <a:pt x="40" y="45"/>
                  </a:lnTo>
                  <a:lnTo>
                    <a:pt x="37" y="46"/>
                  </a:lnTo>
                  <a:lnTo>
                    <a:pt x="34" y="45"/>
                  </a:lnTo>
                  <a:lnTo>
                    <a:pt x="30" y="41"/>
                  </a:lnTo>
                  <a:lnTo>
                    <a:pt x="27" y="39"/>
                  </a:lnTo>
                  <a:lnTo>
                    <a:pt x="27" y="38"/>
                  </a:lnTo>
                  <a:lnTo>
                    <a:pt x="22" y="33"/>
                  </a:lnTo>
                  <a:lnTo>
                    <a:pt x="21" y="31"/>
                  </a:lnTo>
                  <a:lnTo>
                    <a:pt x="18" y="30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4" y="10"/>
                  </a:lnTo>
                  <a:lnTo>
                    <a:pt x="0" y="8"/>
                  </a:lnTo>
                  <a:lnTo>
                    <a:pt x="0" y="1"/>
                  </a:lnTo>
                  <a:lnTo>
                    <a:pt x="4" y="1"/>
                  </a:lnTo>
                  <a:lnTo>
                    <a:pt x="7" y="4"/>
                  </a:lnTo>
                  <a:lnTo>
                    <a:pt x="10" y="1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6" y="3"/>
                  </a:lnTo>
                  <a:lnTo>
                    <a:pt x="28" y="2"/>
                  </a:lnTo>
                  <a:lnTo>
                    <a:pt x="30" y="3"/>
                  </a:lnTo>
                  <a:lnTo>
                    <a:pt x="32" y="2"/>
                  </a:lnTo>
                  <a:lnTo>
                    <a:pt x="35" y="3"/>
                  </a:lnTo>
                  <a:lnTo>
                    <a:pt x="37" y="3"/>
                  </a:lnTo>
                  <a:lnTo>
                    <a:pt x="39" y="5"/>
                  </a:lnTo>
                  <a:lnTo>
                    <a:pt x="41" y="7"/>
                  </a:lnTo>
                  <a:lnTo>
                    <a:pt x="45" y="7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96" name="Freeform 394"/>
            <p:cNvSpPr>
              <a:spLocks/>
            </p:cNvSpPr>
            <p:nvPr/>
          </p:nvSpPr>
          <p:spPr bwMode="auto">
            <a:xfrm>
              <a:off x="1808995" y="2387098"/>
              <a:ext cx="138442" cy="101585"/>
            </a:xfrm>
            <a:custGeom>
              <a:avLst/>
              <a:gdLst/>
              <a:ahLst/>
              <a:cxnLst>
                <a:cxn ang="0">
                  <a:pos x="65" y="27"/>
                </a:cxn>
                <a:cxn ang="0">
                  <a:pos x="67" y="29"/>
                </a:cxn>
                <a:cxn ang="0">
                  <a:pos x="68" y="24"/>
                </a:cxn>
                <a:cxn ang="0">
                  <a:pos x="73" y="23"/>
                </a:cxn>
                <a:cxn ang="0">
                  <a:pos x="68" y="21"/>
                </a:cxn>
                <a:cxn ang="0">
                  <a:pos x="67" y="19"/>
                </a:cxn>
                <a:cxn ang="0">
                  <a:pos x="68" y="18"/>
                </a:cxn>
                <a:cxn ang="0">
                  <a:pos x="66" y="18"/>
                </a:cxn>
                <a:cxn ang="0">
                  <a:pos x="63" y="11"/>
                </a:cxn>
                <a:cxn ang="0">
                  <a:pos x="45" y="10"/>
                </a:cxn>
                <a:cxn ang="0">
                  <a:pos x="34" y="0"/>
                </a:cxn>
                <a:cxn ang="0">
                  <a:pos x="33" y="1"/>
                </a:cxn>
                <a:cxn ang="0">
                  <a:pos x="32" y="1"/>
                </a:cxn>
                <a:cxn ang="0">
                  <a:pos x="32" y="3"/>
                </a:cxn>
                <a:cxn ang="0">
                  <a:pos x="28" y="3"/>
                </a:cxn>
                <a:cxn ang="0">
                  <a:pos x="26" y="4"/>
                </a:cxn>
                <a:cxn ang="0">
                  <a:pos x="22" y="5"/>
                </a:cxn>
                <a:cxn ang="0">
                  <a:pos x="23" y="8"/>
                </a:cxn>
                <a:cxn ang="0">
                  <a:pos x="23" y="10"/>
                </a:cxn>
                <a:cxn ang="0">
                  <a:pos x="25" y="12"/>
                </a:cxn>
                <a:cxn ang="0">
                  <a:pos x="23" y="12"/>
                </a:cxn>
                <a:cxn ang="0">
                  <a:pos x="19" y="15"/>
                </a:cxn>
                <a:cxn ang="0">
                  <a:pos x="19" y="16"/>
                </a:cxn>
                <a:cxn ang="0">
                  <a:pos x="20" y="18"/>
                </a:cxn>
                <a:cxn ang="0">
                  <a:pos x="17" y="19"/>
                </a:cxn>
                <a:cxn ang="0">
                  <a:pos x="15" y="17"/>
                </a:cxn>
                <a:cxn ang="0">
                  <a:pos x="14" y="17"/>
                </a:cxn>
                <a:cxn ang="0">
                  <a:pos x="12" y="17"/>
                </a:cxn>
                <a:cxn ang="0">
                  <a:pos x="10" y="16"/>
                </a:cxn>
                <a:cxn ang="0">
                  <a:pos x="9" y="19"/>
                </a:cxn>
                <a:cxn ang="0">
                  <a:pos x="3" y="18"/>
                </a:cxn>
                <a:cxn ang="0">
                  <a:pos x="0" y="17"/>
                </a:cxn>
                <a:cxn ang="0">
                  <a:pos x="2" y="22"/>
                </a:cxn>
                <a:cxn ang="0">
                  <a:pos x="5" y="27"/>
                </a:cxn>
                <a:cxn ang="0">
                  <a:pos x="8" y="24"/>
                </a:cxn>
                <a:cxn ang="0">
                  <a:pos x="18" y="40"/>
                </a:cxn>
                <a:cxn ang="0">
                  <a:pos x="22" y="44"/>
                </a:cxn>
                <a:cxn ang="0">
                  <a:pos x="34" y="52"/>
                </a:cxn>
                <a:cxn ang="0">
                  <a:pos x="49" y="61"/>
                </a:cxn>
                <a:cxn ang="0">
                  <a:pos x="52" y="61"/>
                </a:cxn>
                <a:cxn ang="0">
                  <a:pos x="53" y="61"/>
                </a:cxn>
                <a:cxn ang="0">
                  <a:pos x="53" y="60"/>
                </a:cxn>
                <a:cxn ang="0">
                  <a:pos x="48" y="55"/>
                </a:cxn>
                <a:cxn ang="0">
                  <a:pos x="47" y="53"/>
                </a:cxn>
                <a:cxn ang="0">
                  <a:pos x="44" y="52"/>
                </a:cxn>
                <a:cxn ang="0">
                  <a:pos x="34" y="41"/>
                </a:cxn>
                <a:cxn ang="0">
                  <a:pos x="34" y="40"/>
                </a:cxn>
                <a:cxn ang="0">
                  <a:pos x="32" y="40"/>
                </a:cxn>
                <a:cxn ang="0">
                  <a:pos x="30" y="32"/>
                </a:cxn>
                <a:cxn ang="0">
                  <a:pos x="26" y="30"/>
                </a:cxn>
                <a:cxn ang="0">
                  <a:pos x="26" y="23"/>
                </a:cxn>
                <a:cxn ang="0">
                  <a:pos x="30" y="23"/>
                </a:cxn>
                <a:cxn ang="0">
                  <a:pos x="33" y="26"/>
                </a:cxn>
                <a:cxn ang="0">
                  <a:pos x="36" y="23"/>
                </a:cxn>
                <a:cxn ang="0">
                  <a:pos x="40" y="22"/>
                </a:cxn>
                <a:cxn ang="0">
                  <a:pos x="44" y="24"/>
                </a:cxn>
                <a:cxn ang="0">
                  <a:pos x="52" y="25"/>
                </a:cxn>
                <a:cxn ang="0">
                  <a:pos x="54" y="24"/>
                </a:cxn>
                <a:cxn ang="0">
                  <a:pos x="56" y="25"/>
                </a:cxn>
                <a:cxn ang="0">
                  <a:pos x="58" y="24"/>
                </a:cxn>
                <a:cxn ang="0">
                  <a:pos x="61" y="25"/>
                </a:cxn>
                <a:cxn ang="0">
                  <a:pos x="63" y="25"/>
                </a:cxn>
                <a:cxn ang="0">
                  <a:pos x="65" y="27"/>
                </a:cxn>
              </a:cxnLst>
              <a:rect l="0" t="0" r="r" b="b"/>
              <a:pathLst>
                <a:path w="73" h="61">
                  <a:moveTo>
                    <a:pt x="65" y="27"/>
                  </a:moveTo>
                  <a:lnTo>
                    <a:pt x="67" y="29"/>
                  </a:lnTo>
                  <a:lnTo>
                    <a:pt x="68" y="24"/>
                  </a:lnTo>
                  <a:lnTo>
                    <a:pt x="73" y="23"/>
                  </a:lnTo>
                  <a:lnTo>
                    <a:pt x="68" y="21"/>
                  </a:lnTo>
                  <a:lnTo>
                    <a:pt x="67" y="19"/>
                  </a:lnTo>
                  <a:lnTo>
                    <a:pt x="68" y="18"/>
                  </a:lnTo>
                  <a:lnTo>
                    <a:pt x="66" y="18"/>
                  </a:lnTo>
                  <a:lnTo>
                    <a:pt x="63" y="11"/>
                  </a:lnTo>
                  <a:lnTo>
                    <a:pt x="45" y="10"/>
                  </a:lnTo>
                  <a:lnTo>
                    <a:pt x="34" y="0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2" y="3"/>
                  </a:lnTo>
                  <a:lnTo>
                    <a:pt x="28" y="3"/>
                  </a:lnTo>
                  <a:lnTo>
                    <a:pt x="26" y="4"/>
                  </a:lnTo>
                  <a:lnTo>
                    <a:pt x="22" y="5"/>
                  </a:lnTo>
                  <a:lnTo>
                    <a:pt x="23" y="8"/>
                  </a:lnTo>
                  <a:lnTo>
                    <a:pt x="23" y="10"/>
                  </a:lnTo>
                  <a:lnTo>
                    <a:pt x="25" y="12"/>
                  </a:lnTo>
                  <a:lnTo>
                    <a:pt x="23" y="12"/>
                  </a:lnTo>
                  <a:lnTo>
                    <a:pt x="19" y="15"/>
                  </a:lnTo>
                  <a:lnTo>
                    <a:pt x="19" y="16"/>
                  </a:lnTo>
                  <a:lnTo>
                    <a:pt x="20" y="18"/>
                  </a:lnTo>
                  <a:lnTo>
                    <a:pt x="17" y="19"/>
                  </a:lnTo>
                  <a:lnTo>
                    <a:pt x="15" y="17"/>
                  </a:lnTo>
                  <a:lnTo>
                    <a:pt x="14" y="17"/>
                  </a:lnTo>
                  <a:lnTo>
                    <a:pt x="12" y="17"/>
                  </a:lnTo>
                  <a:lnTo>
                    <a:pt x="10" y="16"/>
                  </a:lnTo>
                  <a:lnTo>
                    <a:pt x="9" y="19"/>
                  </a:lnTo>
                  <a:lnTo>
                    <a:pt x="3" y="18"/>
                  </a:lnTo>
                  <a:lnTo>
                    <a:pt x="0" y="17"/>
                  </a:lnTo>
                  <a:lnTo>
                    <a:pt x="2" y="22"/>
                  </a:lnTo>
                  <a:lnTo>
                    <a:pt x="5" y="27"/>
                  </a:lnTo>
                  <a:lnTo>
                    <a:pt x="8" y="24"/>
                  </a:lnTo>
                  <a:lnTo>
                    <a:pt x="18" y="40"/>
                  </a:lnTo>
                  <a:lnTo>
                    <a:pt x="22" y="44"/>
                  </a:lnTo>
                  <a:lnTo>
                    <a:pt x="34" y="52"/>
                  </a:lnTo>
                  <a:lnTo>
                    <a:pt x="49" y="61"/>
                  </a:lnTo>
                  <a:lnTo>
                    <a:pt x="52" y="61"/>
                  </a:lnTo>
                  <a:lnTo>
                    <a:pt x="53" y="61"/>
                  </a:lnTo>
                  <a:lnTo>
                    <a:pt x="53" y="60"/>
                  </a:lnTo>
                  <a:lnTo>
                    <a:pt x="48" y="55"/>
                  </a:lnTo>
                  <a:lnTo>
                    <a:pt x="47" y="53"/>
                  </a:lnTo>
                  <a:lnTo>
                    <a:pt x="44" y="52"/>
                  </a:lnTo>
                  <a:lnTo>
                    <a:pt x="34" y="41"/>
                  </a:lnTo>
                  <a:lnTo>
                    <a:pt x="34" y="40"/>
                  </a:lnTo>
                  <a:lnTo>
                    <a:pt x="32" y="40"/>
                  </a:lnTo>
                  <a:lnTo>
                    <a:pt x="30" y="32"/>
                  </a:lnTo>
                  <a:lnTo>
                    <a:pt x="26" y="30"/>
                  </a:lnTo>
                  <a:lnTo>
                    <a:pt x="26" y="23"/>
                  </a:lnTo>
                  <a:lnTo>
                    <a:pt x="30" y="23"/>
                  </a:lnTo>
                  <a:lnTo>
                    <a:pt x="33" y="26"/>
                  </a:lnTo>
                  <a:lnTo>
                    <a:pt x="36" y="23"/>
                  </a:lnTo>
                  <a:lnTo>
                    <a:pt x="40" y="22"/>
                  </a:lnTo>
                  <a:lnTo>
                    <a:pt x="44" y="24"/>
                  </a:lnTo>
                  <a:lnTo>
                    <a:pt x="52" y="25"/>
                  </a:lnTo>
                  <a:lnTo>
                    <a:pt x="54" y="24"/>
                  </a:lnTo>
                  <a:lnTo>
                    <a:pt x="56" y="25"/>
                  </a:lnTo>
                  <a:lnTo>
                    <a:pt x="58" y="24"/>
                  </a:lnTo>
                  <a:lnTo>
                    <a:pt x="61" y="25"/>
                  </a:lnTo>
                  <a:lnTo>
                    <a:pt x="63" y="25"/>
                  </a:lnTo>
                  <a:lnTo>
                    <a:pt x="65" y="27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97" name="Freeform 395"/>
            <p:cNvSpPr>
              <a:spLocks/>
            </p:cNvSpPr>
            <p:nvPr/>
          </p:nvSpPr>
          <p:spPr bwMode="auto">
            <a:xfrm>
              <a:off x="1892789" y="2488683"/>
              <a:ext cx="34611" cy="1493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9" y="7"/>
                </a:cxn>
                <a:cxn ang="0">
                  <a:pos x="16" y="6"/>
                </a:cxn>
                <a:cxn ang="0">
                  <a:pos x="12" y="2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0" y="0"/>
                </a:cxn>
                <a:cxn ang="0">
                  <a:pos x="19" y="9"/>
                </a:cxn>
              </a:cxnLst>
              <a:rect l="0" t="0" r="r" b="b"/>
              <a:pathLst>
                <a:path w="19" h="9">
                  <a:moveTo>
                    <a:pt x="19" y="9"/>
                  </a:moveTo>
                  <a:lnTo>
                    <a:pt x="19" y="7"/>
                  </a:lnTo>
                  <a:lnTo>
                    <a:pt x="16" y="6"/>
                  </a:lnTo>
                  <a:lnTo>
                    <a:pt x="12" y="2"/>
                  </a:lnTo>
                  <a:lnTo>
                    <a:pt x="9" y="0"/>
                  </a:lnTo>
                  <a:lnTo>
                    <a:pt x="8" y="1"/>
                  </a:lnTo>
                  <a:lnTo>
                    <a:pt x="0" y="0"/>
                  </a:lnTo>
                  <a:lnTo>
                    <a:pt x="19" y="9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98" name="Freeform 396"/>
            <p:cNvSpPr>
              <a:spLocks/>
            </p:cNvSpPr>
            <p:nvPr/>
          </p:nvSpPr>
          <p:spPr bwMode="auto">
            <a:xfrm>
              <a:off x="1373631" y="2263105"/>
              <a:ext cx="296922" cy="240517"/>
            </a:xfrm>
            <a:custGeom>
              <a:avLst/>
              <a:gdLst/>
              <a:ahLst/>
              <a:cxnLst>
                <a:cxn ang="0">
                  <a:pos x="154" y="114"/>
                </a:cxn>
                <a:cxn ang="0">
                  <a:pos x="154" y="121"/>
                </a:cxn>
                <a:cxn ang="0">
                  <a:pos x="153" y="122"/>
                </a:cxn>
                <a:cxn ang="0">
                  <a:pos x="153" y="121"/>
                </a:cxn>
                <a:cxn ang="0">
                  <a:pos x="152" y="122"/>
                </a:cxn>
                <a:cxn ang="0">
                  <a:pos x="141" y="133"/>
                </a:cxn>
                <a:cxn ang="0">
                  <a:pos x="123" y="127"/>
                </a:cxn>
                <a:cxn ang="0">
                  <a:pos x="119" y="126"/>
                </a:cxn>
                <a:cxn ang="0">
                  <a:pos x="117" y="127"/>
                </a:cxn>
                <a:cxn ang="0">
                  <a:pos x="107" y="127"/>
                </a:cxn>
                <a:cxn ang="0">
                  <a:pos x="99" y="133"/>
                </a:cxn>
                <a:cxn ang="0">
                  <a:pos x="100" y="144"/>
                </a:cxn>
                <a:cxn ang="0">
                  <a:pos x="82" y="143"/>
                </a:cxn>
                <a:cxn ang="0">
                  <a:pos x="82" y="141"/>
                </a:cxn>
                <a:cxn ang="0">
                  <a:pos x="78" y="141"/>
                </a:cxn>
                <a:cxn ang="0">
                  <a:pos x="43" y="133"/>
                </a:cxn>
                <a:cxn ang="0">
                  <a:pos x="36" y="128"/>
                </a:cxn>
                <a:cxn ang="0">
                  <a:pos x="42" y="119"/>
                </a:cxn>
                <a:cxn ang="0">
                  <a:pos x="43" y="106"/>
                </a:cxn>
                <a:cxn ang="0">
                  <a:pos x="45" y="92"/>
                </a:cxn>
                <a:cxn ang="0">
                  <a:pos x="50" y="100"/>
                </a:cxn>
                <a:cxn ang="0">
                  <a:pos x="45" y="88"/>
                </a:cxn>
                <a:cxn ang="0">
                  <a:pos x="45" y="82"/>
                </a:cxn>
                <a:cxn ang="0">
                  <a:pos x="39" y="77"/>
                </a:cxn>
                <a:cxn ang="0">
                  <a:pos x="33" y="66"/>
                </a:cxn>
                <a:cxn ang="0">
                  <a:pos x="34" y="62"/>
                </a:cxn>
                <a:cxn ang="0">
                  <a:pos x="28" y="60"/>
                </a:cxn>
                <a:cxn ang="0">
                  <a:pos x="20" y="57"/>
                </a:cxn>
                <a:cxn ang="0">
                  <a:pos x="10" y="53"/>
                </a:cxn>
                <a:cxn ang="0">
                  <a:pos x="3" y="51"/>
                </a:cxn>
                <a:cxn ang="0">
                  <a:pos x="4" y="47"/>
                </a:cxn>
                <a:cxn ang="0">
                  <a:pos x="6" y="46"/>
                </a:cxn>
                <a:cxn ang="0">
                  <a:pos x="0" y="45"/>
                </a:cxn>
                <a:cxn ang="0">
                  <a:pos x="15" y="38"/>
                </a:cxn>
                <a:cxn ang="0">
                  <a:pos x="25" y="39"/>
                </a:cxn>
                <a:cxn ang="0">
                  <a:pos x="40" y="40"/>
                </a:cxn>
                <a:cxn ang="0">
                  <a:pos x="36" y="24"/>
                </a:cxn>
                <a:cxn ang="0">
                  <a:pos x="41" y="23"/>
                </a:cxn>
                <a:cxn ang="0">
                  <a:pos x="45" y="27"/>
                </a:cxn>
                <a:cxn ang="0">
                  <a:pos x="64" y="26"/>
                </a:cxn>
                <a:cxn ang="0">
                  <a:pos x="60" y="25"/>
                </a:cxn>
                <a:cxn ang="0">
                  <a:pos x="76" y="16"/>
                </a:cxn>
                <a:cxn ang="0">
                  <a:pos x="78" y="4"/>
                </a:cxn>
                <a:cxn ang="0">
                  <a:pos x="90" y="0"/>
                </a:cxn>
                <a:cxn ang="0">
                  <a:pos x="94" y="5"/>
                </a:cxn>
                <a:cxn ang="0">
                  <a:pos x="110" y="16"/>
                </a:cxn>
                <a:cxn ang="0">
                  <a:pos x="116" y="16"/>
                </a:cxn>
                <a:cxn ang="0">
                  <a:pos x="118" y="17"/>
                </a:cxn>
                <a:cxn ang="0">
                  <a:pos x="130" y="24"/>
                </a:cxn>
                <a:cxn ang="0">
                  <a:pos x="137" y="26"/>
                </a:cxn>
                <a:cxn ang="0">
                  <a:pos x="139" y="27"/>
                </a:cxn>
                <a:cxn ang="0">
                  <a:pos x="158" y="34"/>
                </a:cxn>
                <a:cxn ang="0">
                  <a:pos x="153" y="57"/>
                </a:cxn>
                <a:cxn ang="0">
                  <a:pos x="149" y="60"/>
                </a:cxn>
                <a:cxn ang="0">
                  <a:pos x="146" y="62"/>
                </a:cxn>
                <a:cxn ang="0">
                  <a:pos x="135" y="79"/>
                </a:cxn>
                <a:cxn ang="0">
                  <a:pos x="141" y="76"/>
                </a:cxn>
                <a:cxn ang="0">
                  <a:pos x="147" y="85"/>
                </a:cxn>
                <a:cxn ang="0">
                  <a:pos x="147" y="92"/>
                </a:cxn>
                <a:cxn ang="0">
                  <a:pos x="145" y="98"/>
                </a:cxn>
                <a:cxn ang="0">
                  <a:pos x="145" y="103"/>
                </a:cxn>
                <a:cxn ang="0">
                  <a:pos x="146" y="110"/>
                </a:cxn>
                <a:cxn ang="0">
                  <a:pos x="154" y="114"/>
                </a:cxn>
              </a:cxnLst>
              <a:rect l="0" t="0" r="r" b="b"/>
              <a:pathLst>
                <a:path w="158" h="144">
                  <a:moveTo>
                    <a:pt x="154" y="114"/>
                  </a:moveTo>
                  <a:lnTo>
                    <a:pt x="154" y="121"/>
                  </a:lnTo>
                  <a:lnTo>
                    <a:pt x="153" y="122"/>
                  </a:lnTo>
                  <a:lnTo>
                    <a:pt x="153" y="121"/>
                  </a:lnTo>
                  <a:lnTo>
                    <a:pt x="152" y="122"/>
                  </a:lnTo>
                  <a:lnTo>
                    <a:pt x="141" y="133"/>
                  </a:lnTo>
                  <a:lnTo>
                    <a:pt x="123" y="127"/>
                  </a:lnTo>
                  <a:lnTo>
                    <a:pt x="119" y="126"/>
                  </a:lnTo>
                  <a:lnTo>
                    <a:pt x="117" y="127"/>
                  </a:lnTo>
                  <a:lnTo>
                    <a:pt x="107" y="127"/>
                  </a:lnTo>
                  <a:lnTo>
                    <a:pt x="99" y="133"/>
                  </a:lnTo>
                  <a:lnTo>
                    <a:pt x="100" y="144"/>
                  </a:lnTo>
                  <a:lnTo>
                    <a:pt x="82" y="143"/>
                  </a:lnTo>
                  <a:lnTo>
                    <a:pt x="82" y="141"/>
                  </a:lnTo>
                  <a:lnTo>
                    <a:pt x="78" y="141"/>
                  </a:lnTo>
                  <a:lnTo>
                    <a:pt x="43" y="133"/>
                  </a:lnTo>
                  <a:lnTo>
                    <a:pt x="36" y="128"/>
                  </a:lnTo>
                  <a:lnTo>
                    <a:pt x="42" y="119"/>
                  </a:lnTo>
                  <a:lnTo>
                    <a:pt x="43" y="106"/>
                  </a:lnTo>
                  <a:lnTo>
                    <a:pt x="45" y="92"/>
                  </a:lnTo>
                  <a:lnTo>
                    <a:pt x="50" y="100"/>
                  </a:lnTo>
                  <a:lnTo>
                    <a:pt x="45" y="88"/>
                  </a:lnTo>
                  <a:lnTo>
                    <a:pt x="45" y="82"/>
                  </a:lnTo>
                  <a:lnTo>
                    <a:pt x="39" y="77"/>
                  </a:lnTo>
                  <a:lnTo>
                    <a:pt x="33" y="66"/>
                  </a:lnTo>
                  <a:lnTo>
                    <a:pt x="34" y="62"/>
                  </a:lnTo>
                  <a:lnTo>
                    <a:pt x="28" y="60"/>
                  </a:lnTo>
                  <a:lnTo>
                    <a:pt x="20" y="57"/>
                  </a:lnTo>
                  <a:lnTo>
                    <a:pt x="10" y="53"/>
                  </a:lnTo>
                  <a:lnTo>
                    <a:pt x="3" y="51"/>
                  </a:lnTo>
                  <a:lnTo>
                    <a:pt x="4" y="47"/>
                  </a:lnTo>
                  <a:lnTo>
                    <a:pt x="6" y="46"/>
                  </a:lnTo>
                  <a:lnTo>
                    <a:pt x="0" y="45"/>
                  </a:lnTo>
                  <a:lnTo>
                    <a:pt x="15" y="38"/>
                  </a:lnTo>
                  <a:lnTo>
                    <a:pt x="25" y="39"/>
                  </a:lnTo>
                  <a:lnTo>
                    <a:pt x="40" y="40"/>
                  </a:lnTo>
                  <a:lnTo>
                    <a:pt x="36" y="24"/>
                  </a:lnTo>
                  <a:lnTo>
                    <a:pt x="41" y="23"/>
                  </a:lnTo>
                  <a:lnTo>
                    <a:pt x="45" y="27"/>
                  </a:lnTo>
                  <a:lnTo>
                    <a:pt x="64" y="26"/>
                  </a:lnTo>
                  <a:lnTo>
                    <a:pt x="60" y="25"/>
                  </a:lnTo>
                  <a:lnTo>
                    <a:pt x="76" y="16"/>
                  </a:lnTo>
                  <a:lnTo>
                    <a:pt x="78" y="4"/>
                  </a:lnTo>
                  <a:lnTo>
                    <a:pt x="90" y="0"/>
                  </a:lnTo>
                  <a:lnTo>
                    <a:pt x="94" y="5"/>
                  </a:lnTo>
                  <a:lnTo>
                    <a:pt x="110" y="16"/>
                  </a:lnTo>
                  <a:lnTo>
                    <a:pt x="116" y="16"/>
                  </a:lnTo>
                  <a:lnTo>
                    <a:pt x="118" y="17"/>
                  </a:lnTo>
                  <a:lnTo>
                    <a:pt x="130" y="24"/>
                  </a:lnTo>
                  <a:lnTo>
                    <a:pt x="137" y="26"/>
                  </a:lnTo>
                  <a:lnTo>
                    <a:pt x="139" y="27"/>
                  </a:lnTo>
                  <a:lnTo>
                    <a:pt x="158" y="34"/>
                  </a:lnTo>
                  <a:lnTo>
                    <a:pt x="153" y="57"/>
                  </a:lnTo>
                  <a:lnTo>
                    <a:pt x="149" y="60"/>
                  </a:lnTo>
                  <a:lnTo>
                    <a:pt x="146" y="62"/>
                  </a:lnTo>
                  <a:lnTo>
                    <a:pt x="135" y="79"/>
                  </a:lnTo>
                  <a:lnTo>
                    <a:pt x="141" y="76"/>
                  </a:lnTo>
                  <a:lnTo>
                    <a:pt x="147" y="85"/>
                  </a:lnTo>
                  <a:lnTo>
                    <a:pt x="147" y="92"/>
                  </a:lnTo>
                  <a:lnTo>
                    <a:pt x="145" y="98"/>
                  </a:lnTo>
                  <a:lnTo>
                    <a:pt x="145" y="103"/>
                  </a:lnTo>
                  <a:lnTo>
                    <a:pt x="146" y="110"/>
                  </a:lnTo>
                  <a:lnTo>
                    <a:pt x="154" y="114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299" name="Freeform 397"/>
            <p:cNvSpPr>
              <a:spLocks/>
            </p:cNvSpPr>
            <p:nvPr/>
          </p:nvSpPr>
          <p:spPr bwMode="auto">
            <a:xfrm>
              <a:off x="1692412" y="2491671"/>
              <a:ext cx="21859" cy="40335"/>
            </a:xfrm>
            <a:custGeom>
              <a:avLst/>
              <a:gdLst/>
              <a:ahLst/>
              <a:cxnLst>
                <a:cxn ang="0">
                  <a:pos x="9" y="24"/>
                </a:cxn>
                <a:cxn ang="0">
                  <a:pos x="3" y="19"/>
                </a:cxn>
                <a:cxn ang="0">
                  <a:pos x="0" y="10"/>
                </a:cxn>
                <a:cxn ang="0">
                  <a:pos x="9" y="0"/>
                </a:cxn>
                <a:cxn ang="0">
                  <a:pos x="12" y="10"/>
                </a:cxn>
                <a:cxn ang="0">
                  <a:pos x="9" y="24"/>
                </a:cxn>
              </a:cxnLst>
              <a:rect l="0" t="0" r="r" b="b"/>
              <a:pathLst>
                <a:path w="12" h="24">
                  <a:moveTo>
                    <a:pt x="9" y="24"/>
                  </a:moveTo>
                  <a:lnTo>
                    <a:pt x="3" y="19"/>
                  </a:lnTo>
                  <a:lnTo>
                    <a:pt x="0" y="10"/>
                  </a:lnTo>
                  <a:lnTo>
                    <a:pt x="9" y="0"/>
                  </a:lnTo>
                  <a:lnTo>
                    <a:pt x="12" y="10"/>
                  </a:lnTo>
                  <a:lnTo>
                    <a:pt x="9" y="24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300" name="Freeform 398"/>
            <p:cNvSpPr>
              <a:spLocks/>
            </p:cNvSpPr>
            <p:nvPr/>
          </p:nvSpPr>
          <p:spPr bwMode="auto">
            <a:xfrm>
              <a:off x="1863643" y="2336306"/>
              <a:ext cx="154837" cy="68719"/>
            </a:xfrm>
            <a:custGeom>
              <a:avLst/>
              <a:gdLst/>
              <a:ahLst/>
              <a:cxnLst>
                <a:cxn ang="0">
                  <a:pos x="34" y="41"/>
                </a:cxn>
                <a:cxn ang="0">
                  <a:pos x="16" y="40"/>
                </a:cxn>
                <a:cxn ang="0">
                  <a:pos x="5" y="30"/>
                </a:cxn>
                <a:cxn ang="0">
                  <a:pos x="1" y="27"/>
                </a:cxn>
                <a:cxn ang="0">
                  <a:pos x="0" y="25"/>
                </a:cxn>
                <a:cxn ang="0">
                  <a:pos x="1" y="24"/>
                </a:cxn>
                <a:cxn ang="0">
                  <a:pos x="5" y="12"/>
                </a:cxn>
                <a:cxn ang="0">
                  <a:pos x="6" y="11"/>
                </a:cxn>
                <a:cxn ang="0">
                  <a:pos x="11" y="7"/>
                </a:cxn>
                <a:cxn ang="0">
                  <a:pos x="15" y="9"/>
                </a:cxn>
                <a:cxn ang="0">
                  <a:pos x="31" y="9"/>
                </a:cxn>
                <a:cxn ang="0">
                  <a:pos x="51" y="0"/>
                </a:cxn>
                <a:cxn ang="0">
                  <a:pos x="71" y="0"/>
                </a:cxn>
                <a:cxn ang="0">
                  <a:pos x="82" y="8"/>
                </a:cxn>
                <a:cxn ang="0">
                  <a:pos x="69" y="20"/>
                </a:cxn>
                <a:cxn ang="0">
                  <a:pos x="60" y="35"/>
                </a:cxn>
                <a:cxn ang="0">
                  <a:pos x="52" y="38"/>
                </a:cxn>
                <a:cxn ang="0">
                  <a:pos x="34" y="41"/>
                </a:cxn>
              </a:cxnLst>
              <a:rect l="0" t="0" r="r" b="b"/>
              <a:pathLst>
                <a:path w="82" h="41">
                  <a:moveTo>
                    <a:pt x="34" y="41"/>
                  </a:moveTo>
                  <a:lnTo>
                    <a:pt x="16" y="40"/>
                  </a:lnTo>
                  <a:lnTo>
                    <a:pt x="5" y="30"/>
                  </a:lnTo>
                  <a:lnTo>
                    <a:pt x="1" y="27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5" y="12"/>
                  </a:lnTo>
                  <a:lnTo>
                    <a:pt x="6" y="11"/>
                  </a:lnTo>
                  <a:lnTo>
                    <a:pt x="11" y="7"/>
                  </a:lnTo>
                  <a:lnTo>
                    <a:pt x="15" y="9"/>
                  </a:lnTo>
                  <a:lnTo>
                    <a:pt x="31" y="9"/>
                  </a:lnTo>
                  <a:lnTo>
                    <a:pt x="51" y="0"/>
                  </a:lnTo>
                  <a:lnTo>
                    <a:pt x="71" y="0"/>
                  </a:lnTo>
                  <a:lnTo>
                    <a:pt x="82" y="8"/>
                  </a:lnTo>
                  <a:lnTo>
                    <a:pt x="69" y="20"/>
                  </a:lnTo>
                  <a:lnTo>
                    <a:pt x="60" y="35"/>
                  </a:lnTo>
                  <a:lnTo>
                    <a:pt x="52" y="38"/>
                  </a:lnTo>
                  <a:lnTo>
                    <a:pt x="34" y="41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301" name="Freeform 399"/>
            <p:cNvSpPr>
              <a:spLocks/>
            </p:cNvSpPr>
            <p:nvPr/>
          </p:nvSpPr>
          <p:spPr bwMode="auto">
            <a:xfrm>
              <a:off x="2040339" y="1595332"/>
              <a:ext cx="3147740" cy="930698"/>
            </a:xfrm>
            <a:custGeom>
              <a:avLst/>
              <a:gdLst/>
              <a:ahLst/>
              <a:cxnLst>
                <a:cxn ang="0">
                  <a:pos x="1438" y="121"/>
                </a:cxn>
                <a:cxn ang="0">
                  <a:pos x="1303" y="94"/>
                </a:cxn>
                <a:cxn ang="0">
                  <a:pos x="1177" y="79"/>
                </a:cxn>
                <a:cxn ang="0">
                  <a:pos x="1082" y="67"/>
                </a:cxn>
                <a:cxn ang="0">
                  <a:pos x="1048" y="80"/>
                </a:cxn>
                <a:cxn ang="0">
                  <a:pos x="949" y="72"/>
                </a:cxn>
                <a:cxn ang="0">
                  <a:pos x="788" y="50"/>
                </a:cxn>
                <a:cxn ang="0">
                  <a:pos x="773" y="29"/>
                </a:cxn>
                <a:cxn ang="0">
                  <a:pos x="689" y="14"/>
                </a:cxn>
                <a:cxn ang="0">
                  <a:pos x="622" y="16"/>
                </a:cxn>
                <a:cxn ang="0">
                  <a:pos x="529" y="40"/>
                </a:cxn>
                <a:cxn ang="0">
                  <a:pos x="500" y="71"/>
                </a:cxn>
                <a:cxn ang="0">
                  <a:pos x="528" y="80"/>
                </a:cxn>
                <a:cxn ang="0">
                  <a:pos x="453" y="84"/>
                </a:cxn>
                <a:cxn ang="0">
                  <a:pos x="486" y="116"/>
                </a:cxn>
                <a:cxn ang="0">
                  <a:pos x="479" y="137"/>
                </a:cxn>
                <a:cxn ang="0">
                  <a:pos x="453" y="148"/>
                </a:cxn>
                <a:cxn ang="0">
                  <a:pos x="379" y="64"/>
                </a:cxn>
                <a:cxn ang="0">
                  <a:pos x="412" y="120"/>
                </a:cxn>
                <a:cxn ang="0">
                  <a:pos x="319" y="128"/>
                </a:cxn>
                <a:cxn ang="0">
                  <a:pos x="262" y="118"/>
                </a:cxn>
                <a:cxn ang="0">
                  <a:pos x="172" y="140"/>
                </a:cxn>
                <a:cxn ang="0">
                  <a:pos x="160" y="157"/>
                </a:cxn>
                <a:cxn ang="0">
                  <a:pos x="116" y="192"/>
                </a:cxn>
                <a:cxn ang="0">
                  <a:pos x="47" y="147"/>
                </a:cxn>
                <a:cxn ang="0">
                  <a:pos x="42" y="117"/>
                </a:cxn>
                <a:cxn ang="0">
                  <a:pos x="11" y="110"/>
                </a:cxn>
                <a:cxn ang="0">
                  <a:pos x="34" y="192"/>
                </a:cxn>
                <a:cxn ang="0">
                  <a:pos x="25" y="248"/>
                </a:cxn>
                <a:cxn ang="0">
                  <a:pos x="51" y="321"/>
                </a:cxn>
                <a:cxn ang="0">
                  <a:pos x="135" y="397"/>
                </a:cxn>
                <a:cxn ang="0">
                  <a:pos x="182" y="470"/>
                </a:cxn>
                <a:cxn ang="0">
                  <a:pos x="183" y="507"/>
                </a:cxn>
                <a:cxn ang="0">
                  <a:pos x="330" y="556"/>
                </a:cxn>
                <a:cxn ang="0">
                  <a:pos x="321" y="478"/>
                </a:cxn>
                <a:cxn ang="0">
                  <a:pos x="310" y="389"/>
                </a:cxn>
                <a:cxn ang="0">
                  <a:pos x="426" y="378"/>
                </a:cxn>
                <a:cxn ang="0">
                  <a:pos x="518" y="328"/>
                </a:cxn>
                <a:cxn ang="0">
                  <a:pos x="613" y="351"/>
                </a:cxn>
                <a:cxn ang="0">
                  <a:pos x="741" y="419"/>
                </a:cxn>
                <a:cxn ang="0">
                  <a:pos x="854" y="412"/>
                </a:cxn>
                <a:cxn ang="0">
                  <a:pos x="962" y="412"/>
                </a:cxn>
                <a:cxn ang="0">
                  <a:pos x="1118" y="417"/>
                </a:cxn>
                <a:cxn ang="0">
                  <a:pos x="1163" y="360"/>
                </a:cxn>
                <a:cxn ang="0">
                  <a:pos x="1310" y="436"/>
                </a:cxn>
                <a:cxn ang="0">
                  <a:pos x="1366" y="520"/>
                </a:cxn>
                <a:cxn ang="0">
                  <a:pos x="1391" y="536"/>
                </a:cxn>
                <a:cxn ang="0">
                  <a:pos x="1423" y="430"/>
                </a:cxn>
                <a:cxn ang="0">
                  <a:pos x="1341" y="345"/>
                </a:cxn>
                <a:cxn ang="0">
                  <a:pos x="1304" y="309"/>
                </a:cxn>
                <a:cxn ang="0">
                  <a:pos x="1356" y="264"/>
                </a:cxn>
                <a:cxn ang="0">
                  <a:pos x="1442" y="267"/>
                </a:cxn>
                <a:cxn ang="0">
                  <a:pos x="1481" y="240"/>
                </a:cxn>
                <a:cxn ang="0">
                  <a:pos x="1506" y="218"/>
                </a:cxn>
                <a:cxn ang="0">
                  <a:pos x="1507" y="305"/>
                </a:cxn>
                <a:cxn ang="0">
                  <a:pos x="1600" y="364"/>
                </a:cxn>
                <a:cxn ang="0">
                  <a:pos x="1600" y="318"/>
                </a:cxn>
                <a:cxn ang="0">
                  <a:pos x="1557" y="257"/>
                </a:cxn>
                <a:cxn ang="0">
                  <a:pos x="1620" y="238"/>
                </a:cxn>
                <a:cxn ang="0">
                  <a:pos x="1656" y="208"/>
                </a:cxn>
                <a:cxn ang="0">
                  <a:pos x="1583" y="148"/>
                </a:cxn>
              </a:cxnLst>
              <a:rect l="0" t="0" r="r" b="b"/>
              <a:pathLst>
                <a:path w="1668" h="556">
                  <a:moveTo>
                    <a:pt x="1542" y="118"/>
                  </a:moveTo>
                  <a:lnTo>
                    <a:pt x="1510" y="111"/>
                  </a:lnTo>
                  <a:lnTo>
                    <a:pt x="1479" y="104"/>
                  </a:lnTo>
                  <a:lnTo>
                    <a:pt x="1451" y="104"/>
                  </a:lnTo>
                  <a:lnTo>
                    <a:pt x="1425" y="102"/>
                  </a:lnTo>
                  <a:lnTo>
                    <a:pt x="1434" y="109"/>
                  </a:lnTo>
                  <a:lnTo>
                    <a:pt x="1450" y="118"/>
                  </a:lnTo>
                  <a:lnTo>
                    <a:pt x="1448" y="121"/>
                  </a:lnTo>
                  <a:lnTo>
                    <a:pt x="1438" y="121"/>
                  </a:lnTo>
                  <a:lnTo>
                    <a:pt x="1423" y="115"/>
                  </a:lnTo>
                  <a:lnTo>
                    <a:pt x="1418" y="115"/>
                  </a:lnTo>
                  <a:lnTo>
                    <a:pt x="1403" y="107"/>
                  </a:lnTo>
                  <a:lnTo>
                    <a:pt x="1391" y="110"/>
                  </a:lnTo>
                  <a:lnTo>
                    <a:pt x="1349" y="108"/>
                  </a:lnTo>
                  <a:lnTo>
                    <a:pt x="1348" y="115"/>
                  </a:lnTo>
                  <a:lnTo>
                    <a:pt x="1334" y="108"/>
                  </a:lnTo>
                  <a:lnTo>
                    <a:pt x="1318" y="104"/>
                  </a:lnTo>
                  <a:lnTo>
                    <a:pt x="1303" y="94"/>
                  </a:lnTo>
                  <a:lnTo>
                    <a:pt x="1279" y="88"/>
                  </a:lnTo>
                  <a:lnTo>
                    <a:pt x="1253" y="91"/>
                  </a:lnTo>
                  <a:lnTo>
                    <a:pt x="1228" y="92"/>
                  </a:lnTo>
                  <a:lnTo>
                    <a:pt x="1222" y="89"/>
                  </a:lnTo>
                  <a:lnTo>
                    <a:pt x="1202" y="84"/>
                  </a:lnTo>
                  <a:lnTo>
                    <a:pt x="1196" y="86"/>
                  </a:lnTo>
                  <a:lnTo>
                    <a:pt x="1197" y="82"/>
                  </a:lnTo>
                  <a:lnTo>
                    <a:pt x="1189" y="81"/>
                  </a:lnTo>
                  <a:lnTo>
                    <a:pt x="1177" y="79"/>
                  </a:lnTo>
                  <a:lnTo>
                    <a:pt x="1183" y="77"/>
                  </a:lnTo>
                  <a:lnTo>
                    <a:pt x="1161" y="71"/>
                  </a:lnTo>
                  <a:lnTo>
                    <a:pt x="1146" y="74"/>
                  </a:lnTo>
                  <a:lnTo>
                    <a:pt x="1142" y="74"/>
                  </a:lnTo>
                  <a:lnTo>
                    <a:pt x="1144" y="71"/>
                  </a:lnTo>
                  <a:lnTo>
                    <a:pt x="1143" y="71"/>
                  </a:lnTo>
                  <a:lnTo>
                    <a:pt x="1109" y="67"/>
                  </a:lnTo>
                  <a:lnTo>
                    <a:pt x="1075" y="64"/>
                  </a:lnTo>
                  <a:lnTo>
                    <a:pt x="1082" y="67"/>
                  </a:lnTo>
                  <a:lnTo>
                    <a:pt x="1068" y="71"/>
                  </a:lnTo>
                  <a:lnTo>
                    <a:pt x="1074" y="72"/>
                  </a:lnTo>
                  <a:lnTo>
                    <a:pt x="1078" y="73"/>
                  </a:lnTo>
                  <a:lnTo>
                    <a:pt x="1082" y="78"/>
                  </a:lnTo>
                  <a:lnTo>
                    <a:pt x="1089" y="82"/>
                  </a:lnTo>
                  <a:lnTo>
                    <a:pt x="1070" y="81"/>
                  </a:lnTo>
                  <a:lnTo>
                    <a:pt x="1075" y="85"/>
                  </a:lnTo>
                  <a:lnTo>
                    <a:pt x="1076" y="88"/>
                  </a:lnTo>
                  <a:lnTo>
                    <a:pt x="1048" y="80"/>
                  </a:lnTo>
                  <a:lnTo>
                    <a:pt x="1038" y="85"/>
                  </a:lnTo>
                  <a:lnTo>
                    <a:pt x="1015" y="79"/>
                  </a:lnTo>
                  <a:lnTo>
                    <a:pt x="1010" y="77"/>
                  </a:lnTo>
                  <a:lnTo>
                    <a:pt x="1017" y="86"/>
                  </a:lnTo>
                  <a:lnTo>
                    <a:pt x="1014" y="93"/>
                  </a:lnTo>
                  <a:lnTo>
                    <a:pt x="997" y="88"/>
                  </a:lnTo>
                  <a:lnTo>
                    <a:pt x="978" y="79"/>
                  </a:lnTo>
                  <a:lnTo>
                    <a:pt x="956" y="71"/>
                  </a:lnTo>
                  <a:lnTo>
                    <a:pt x="949" y="72"/>
                  </a:lnTo>
                  <a:lnTo>
                    <a:pt x="966" y="84"/>
                  </a:lnTo>
                  <a:lnTo>
                    <a:pt x="943" y="71"/>
                  </a:lnTo>
                  <a:lnTo>
                    <a:pt x="905" y="66"/>
                  </a:lnTo>
                  <a:lnTo>
                    <a:pt x="868" y="62"/>
                  </a:lnTo>
                  <a:lnTo>
                    <a:pt x="847" y="56"/>
                  </a:lnTo>
                  <a:lnTo>
                    <a:pt x="851" y="55"/>
                  </a:lnTo>
                  <a:lnTo>
                    <a:pt x="834" y="54"/>
                  </a:lnTo>
                  <a:lnTo>
                    <a:pt x="800" y="55"/>
                  </a:lnTo>
                  <a:lnTo>
                    <a:pt x="788" y="50"/>
                  </a:lnTo>
                  <a:lnTo>
                    <a:pt x="773" y="50"/>
                  </a:lnTo>
                  <a:lnTo>
                    <a:pt x="773" y="48"/>
                  </a:lnTo>
                  <a:lnTo>
                    <a:pt x="757" y="50"/>
                  </a:lnTo>
                  <a:lnTo>
                    <a:pt x="772" y="52"/>
                  </a:lnTo>
                  <a:lnTo>
                    <a:pt x="754" y="58"/>
                  </a:lnTo>
                  <a:lnTo>
                    <a:pt x="735" y="60"/>
                  </a:lnTo>
                  <a:lnTo>
                    <a:pt x="736" y="57"/>
                  </a:lnTo>
                  <a:lnTo>
                    <a:pt x="755" y="44"/>
                  </a:lnTo>
                  <a:lnTo>
                    <a:pt x="773" y="29"/>
                  </a:lnTo>
                  <a:lnTo>
                    <a:pt x="765" y="27"/>
                  </a:lnTo>
                  <a:lnTo>
                    <a:pt x="756" y="23"/>
                  </a:lnTo>
                  <a:lnTo>
                    <a:pt x="770" y="27"/>
                  </a:lnTo>
                  <a:lnTo>
                    <a:pt x="757" y="19"/>
                  </a:lnTo>
                  <a:lnTo>
                    <a:pt x="755" y="20"/>
                  </a:lnTo>
                  <a:lnTo>
                    <a:pt x="749" y="19"/>
                  </a:lnTo>
                  <a:lnTo>
                    <a:pt x="733" y="13"/>
                  </a:lnTo>
                  <a:lnTo>
                    <a:pt x="700" y="13"/>
                  </a:lnTo>
                  <a:lnTo>
                    <a:pt x="689" y="14"/>
                  </a:lnTo>
                  <a:lnTo>
                    <a:pt x="688" y="8"/>
                  </a:lnTo>
                  <a:lnTo>
                    <a:pt x="674" y="7"/>
                  </a:lnTo>
                  <a:lnTo>
                    <a:pt x="657" y="7"/>
                  </a:lnTo>
                  <a:lnTo>
                    <a:pt x="670" y="4"/>
                  </a:lnTo>
                  <a:lnTo>
                    <a:pt x="646" y="0"/>
                  </a:lnTo>
                  <a:lnTo>
                    <a:pt x="631" y="10"/>
                  </a:lnTo>
                  <a:lnTo>
                    <a:pt x="636" y="14"/>
                  </a:lnTo>
                  <a:lnTo>
                    <a:pt x="645" y="15"/>
                  </a:lnTo>
                  <a:lnTo>
                    <a:pt x="622" y="16"/>
                  </a:lnTo>
                  <a:lnTo>
                    <a:pt x="630" y="20"/>
                  </a:lnTo>
                  <a:lnTo>
                    <a:pt x="613" y="21"/>
                  </a:lnTo>
                  <a:lnTo>
                    <a:pt x="598" y="21"/>
                  </a:lnTo>
                  <a:lnTo>
                    <a:pt x="571" y="21"/>
                  </a:lnTo>
                  <a:lnTo>
                    <a:pt x="582" y="22"/>
                  </a:lnTo>
                  <a:lnTo>
                    <a:pt x="560" y="27"/>
                  </a:lnTo>
                  <a:lnTo>
                    <a:pt x="537" y="32"/>
                  </a:lnTo>
                  <a:lnTo>
                    <a:pt x="529" y="33"/>
                  </a:lnTo>
                  <a:lnTo>
                    <a:pt x="529" y="40"/>
                  </a:lnTo>
                  <a:lnTo>
                    <a:pt x="520" y="38"/>
                  </a:lnTo>
                  <a:lnTo>
                    <a:pt x="535" y="43"/>
                  </a:lnTo>
                  <a:lnTo>
                    <a:pt x="526" y="44"/>
                  </a:lnTo>
                  <a:lnTo>
                    <a:pt x="537" y="48"/>
                  </a:lnTo>
                  <a:lnTo>
                    <a:pt x="537" y="49"/>
                  </a:lnTo>
                  <a:lnTo>
                    <a:pt x="511" y="52"/>
                  </a:lnTo>
                  <a:lnTo>
                    <a:pt x="484" y="55"/>
                  </a:lnTo>
                  <a:lnTo>
                    <a:pt x="488" y="60"/>
                  </a:lnTo>
                  <a:lnTo>
                    <a:pt x="500" y="71"/>
                  </a:lnTo>
                  <a:lnTo>
                    <a:pt x="513" y="73"/>
                  </a:lnTo>
                  <a:lnTo>
                    <a:pt x="532" y="81"/>
                  </a:lnTo>
                  <a:lnTo>
                    <a:pt x="542" y="94"/>
                  </a:lnTo>
                  <a:lnTo>
                    <a:pt x="545" y="99"/>
                  </a:lnTo>
                  <a:lnTo>
                    <a:pt x="538" y="99"/>
                  </a:lnTo>
                  <a:lnTo>
                    <a:pt x="530" y="89"/>
                  </a:lnTo>
                  <a:lnTo>
                    <a:pt x="528" y="95"/>
                  </a:lnTo>
                  <a:lnTo>
                    <a:pt x="522" y="86"/>
                  </a:lnTo>
                  <a:lnTo>
                    <a:pt x="528" y="80"/>
                  </a:lnTo>
                  <a:lnTo>
                    <a:pt x="506" y="78"/>
                  </a:lnTo>
                  <a:lnTo>
                    <a:pt x="484" y="71"/>
                  </a:lnTo>
                  <a:lnTo>
                    <a:pt x="465" y="73"/>
                  </a:lnTo>
                  <a:lnTo>
                    <a:pt x="474" y="77"/>
                  </a:lnTo>
                  <a:lnTo>
                    <a:pt x="454" y="77"/>
                  </a:lnTo>
                  <a:lnTo>
                    <a:pt x="459" y="81"/>
                  </a:lnTo>
                  <a:lnTo>
                    <a:pt x="484" y="86"/>
                  </a:lnTo>
                  <a:lnTo>
                    <a:pt x="488" y="89"/>
                  </a:lnTo>
                  <a:lnTo>
                    <a:pt x="453" y="84"/>
                  </a:lnTo>
                  <a:lnTo>
                    <a:pt x="441" y="65"/>
                  </a:lnTo>
                  <a:lnTo>
                    <a:pt x="432" y="64"/>
                  </a:lnTo>
                  <a:lnTo>
                    <a:pt x="441" y="74"/>
                  </a:lnTo>
                  <a:lnTo>
                    <a:pt x="431" y="80"/>
                  </a:lnTo>
                  <a:lnTo>
                    <a:pt x="435" y="86"/>
                  </a:lnTo>
                  <a:lnTo>
                    <a:pt x="450" y="96"/>
                  </a:lnTo>
                  <a:lnTo>
                    <a:pt x="449" y="107"/>
                  </a:lnTo>
                  <a:lnTo>
                    <a:pt x="459" y="117"/>
                  </a:lnTo>
                  <a:lnTo>
                    <a:pt x="486" y="116"/>
                  </a:lnTo>
                  <a:lnTo>
                    <a:pt x="500" y="120"/>
                  </a:lnTo>
                  <a:lnTo>
                    <a:pt x="505" y="130"/>
                  </a:lnTo>
                  <a:lnTo>
                    <a:pt x="509" y="136"/>
                  </a:lnTo>
                  <a:lnTo>
                    <a:pt x="524" y="139"/>
                  </a:lnTo>
                  <a:lnTo>
                    <a:pt x="503" y="136"/>
                  </a:lnTo>
                  <a:lnTo>
                    <a:pt x="494" y="123"/>
                  </a:lnTo>
                  <a:lnTo>
                    <a:pt x="487" y="118"/>
                  </a:lnTo>
                  <a:lnTo>
                    <a:pt x="468" y="122"/>
                  </a:lnTo>
                  <a:lnTo>
                    <a:pt x="479" y="137"/>
                  </a:lnTo>
                  <a:lnTo>
                    <a:pt x="470" y="153"/>
                  </a:lnTo>
                  <a:lnTo>
                    <a:pt x="465" y="155"/>
                  </a:lnTo>
                  <a:lnTo>
                    <a:pt x="459" y="158"/>
                  </a:lnTo>
                  <a:lnTo>
                    <a:pt x="430" y="153"/>
                  </a:lnTo>
                  <a:lnTo>
                    <a:pt x="427" y="151"/>
                  </a:lnTo>
                  <a:lnTo>
                    <a:pt x="445" y="152"/>
                  </a:lnTo>
                  <a:lnTo>
                    <a:pt x="442" y="153"/>
                  </a:lnTo>
                  <a:lnTo>
                    <a:pt x="455" y="152"/>
                  </a:lnTo>
                  <a:lnTo>
                    <a:pt x="453" y="148"/>
                  </a:lnTo>
                  <a:lnTo>
                    <a:pt x="461" y="133"/>
                  </a:lnTo>
                  <a:lnTo>
                    <a:pt x="461" y="126"/>
                  </a:lnTo>
                  <a:lnTo>
                    <a:pt x="443" y="115"/>
                  </a:lnTo>
                  <a:lnTo>
                    <a:pt x="435" y="101"/>
                  </a:lnTo>
                  <a:lnTo>
                    <a:pt x="428" y="87"/>
                  </a:lnTo>
                  <a:lnTo>
                    <a:pt x="416" y="81"/>
                  </a:lnTo>
                  <a:lnTo>
                    <a:pt x="417" y="69"/>
                  </a:lnTo>
                  <a:lnTo>
                    <a:pt x="400" y="63"/>
                  </a:lnTo>
                  <a:lnTo>
                    <a:pt x="379" y="64"/>
                  </a:lnTo>
                  <a:lnTo>
                    <a:pt x="376" y="82"/>
                  </a:lnTo>
                  <a:lnTo>
                    <a:pt x="369" y="89"/>
                  </a:lnTo>
                  <a:lnTo>
                    <a:pt x="371" y="93"/>
                  </a:lnTo>
                  <a:lnTo>
                    <a:pt x="379" y="93"/>
                  </a:lnTo>
                  <a:lnTo>
                    <a:pt x="381" y="102"/>
                  </a:lnTo>
                  <a:lnTo>
                    <a:pt x="384" y="108"/>
                  </a:lnTo>
                  <a:lnTo>
                    <a:pt x="397" y="113"/>
                  </a:lnTo>
                  <a:lnTo>
                    <a:pt x="406" y="120"/>
                  </a:lnTo>
                  <a:lnTo>
                    <a:pt x="412" y="120"/>
                  </a:lnTo>
                  <a:lnTo>
                    <a:pt x="408" y="129"/>
                  </a:lnTo>
                  <a:lnTo>
                    <a:pt x="391" y="121"/>
                  </a:lnTo>
                  <a:lnTo>
                    <a:pt x="366" y="114"/>
                  </a:lnTo>
                  <a:lnTo>
                    <a:pt x="342" y="109"/>
                  </a:lnTo>
                  <a:lnTo>
                    <a:pt x="320" y="106"/>
                  </a:lnTo>
                  <a:lnTo>
                    <a:pt x="315" y="110"/>
                  </a:lnTo>
                  <a:lnTo>
                    <a:pt x="327" y="120"/>
                  </a:lnTo>
                  <a:lnTo>
                    <a:pt x="319" y="124"/>
                  </a:lnTo>
                  <a:lnTo>
                    <a:pt x="319" y="128"/>
                  </a:lnTo>
                  <a:lnTo>
                    <a:pt x="312" y="126"/>
                  </a:lnTo>
                  <a:lnTo>
                    <a:pt x="309" y="120"/>
                  </a:lnTo>
                  <a:lnTo>
                    <a:pt x="295" y="122"/>
                  </a:lnTo>
                  <a:lnTo>
                    <a:pt x="283" y="124"/>
                  </a:lnTo>
                  <a:lnTo>
                    <a:pt x="270" y="129"/>
                  </a:lnTo>
                  <a:lnTo>
                    <a:pt x="253" y="128"/>
                  </a:lnTo>
                  <a:lnTo>
                    <a:pt x="258" y="125"/>
                  </a:lnTo>
                  <a:lnTo>
                    <a:pt x="254" y="121"/>
                  </a:lnTo>
                  <a:lnTo>
                    <a:pt x="262" y="118"/>
                  </a:lnTo>
                  <a:lnTo>
                    <a:pt x="243" y="124"/>
                  </a:lnTo>
                  <a:lnTo>
                    <a:pt x="242" y="126"/>
                  </a:lnTo>
                  <a:lnTo>
                    <a:pt x="221" y="131"/>
                  </a:lnTo>
                  <a:lnTo>
                    <a:pt x="210" y="136"/>
                  </a:lnTo>
                  <a:lnTo>
                    <a:pt x="210" y="137"/>
                  </a:lnTo>
                  <a:lnTo>
                    <a:pt x="201" y="139"/>
                  </a:lnTo>
                  <a:lnTo>
                    <a:pt x="201" y="148"/>
                  </a:lnTo>
                  <a:lnTo>
                    <a:pt x="183" y="148"/>
                  </a:lnTo>
                  <a:lnTo>
                    <a:pt x="172" y="140"/>
                  </a:lnTo>
                  <a:lnTo>
                    <a:pt x="188" y="135"/>
                  </a:lnTo>
                  <a:lnTo>
                    <a:pt x="169" y="124"/>
                  </a:lnTo>
                  <a:lnTo>
                    <a:pt x="148" y="123"/>
                  </a:lnTo>
                  <a:lnTo>
                    <a:pt x="160" y="129"/>
                  </a:lnTo>
                  <a:lnTo>
                    <a:pt x="165" y="145"/>
                  </a:lnTo>
                  <a:lnTo>
                    <a:pt x="169" y="155"/>
                  </a:lnTo>
                  <a:lnTo>
                    <a:pt x="169" y="162"/>
                  </a:lnTo>
                  <a:lnTo>
                    <a:pt x="164" y="161"/>
                  </a:lnTo>
                  <a:lnTo>
                    <a:pt x="160" y="157"/>
                  </a:lnTo>
                  <a:lnTo>
                    <a:pt x="148" y="154"/>
                  </a:lnTo>
                  <a:lnTo>
                    <a:pt x="137" y="162"/>
                  </a:lnTo>
                  <a:lnTo>
                    <a:pt x="127" y="172"/>
                  </a:lnTo>
                  <a:lnTo>
                    <a:pt x="137" y="183"/>
                  </a:lnTo>
                  <a:lnTo>
                    <a:pt x="113" y="180"/>
                  </a:lnTo>
                  <a:lnTo>
                    <a:pt x="98" y="174"/>
                  </a:lnTo>
                  <a:lnTo>
                    <a:pt x="98" y="181"/>
                  </a:lnTo>
                  <a:lnTo>
                    <a:pt x="109" y="187"/>
                  </a:lnTo>
                  <a:lnTo>
                    <a:pt x="116" y="192"/>
                  </a:lnTo>
                  <a:lnTo>
                    <a:pt x="101" y="194"/>
                  </a:lnTo>
                  <a:lnTo>
                    <a:pt x="79" y="182"/>
                  </a:lnTo>
                  <a:lnTo>
                    <a:pt x="73" y="169"/>
                  </a:lnTo>
                  <a:lnTo>
                    <a:pt x="72" y="165"/>
                  </a:lnTo>
                  <a:lnTo>
                    <a:pt x="73" y="165"/>
                  </a:lnTo>
                  <a:lnTo>
                    <a:pt x="59" y="158"/>
                  </a:lnTo>
                  <a:lnTo>
                    <a:pt x="53" y="154"/>
                  </a:lnTo>
                  <a:lnTo>
                    <a:pt x="40" y="145"/>
                  </a:lnTo>
                  <a:lnTo>
                    <a:pt x="47" y="147"/>
                  </a:lnTo>
                  <a:lnTo>
                    <a:pt x="76" y="154"/>
                  </a:lnTo>
                  <a:lnTo>
                    <a:pt x="105" y="161"/>
                  </a:lnTo>
                  <a:lnTo>
                    <a:pt x="132" y="154"/>
                  </a:lnTo>
                  <a:lnTo>
                    <a:pt x="135" y="144"/>
                  </a:lnTo>
                  <a:lnTo>
                    <a:pt x="124" y="136"/>
                  </a:lnTo>
                  <a:lnTo>
                    <a:pt x="94" y="125"/>
                  </a:lnTo>
                  <a:lnTo>
                    <a:pt x="64" y="115"/>
                  </a:lnTo>
                  <a:lnTo>
                    <a:pt x="46" y="116"/>
                  </a:lnTo>
                  <a:lnTo>
                    <a:pt x="42" y="117"/>
                  </a:lnTo>
                  <a:lnTo>
                    <a:pt x="45" y="111"/>
                  </a:lnTo>
                  <a:lnTo>
                    <a:pt x="39" y="113"/>
                  </a:lnTo>
                  <a:lnTo>
                    <a:pt x="30" y="108"/>
                  </a:lnTo>
                  <a:lnTo>
                    <a:pt x="40" y="107"/>
                  </a:lnTo>
                  <a:lnTo>
                    <a:pt x="28" y="104"/>
                  </a:lnTo>
                  <a:lnTo>
                    <a:pt x="22" y="108"/>
                  </a:lnTo>
                  <a:lnTo>
                    <a:pt x="17" y="107"/>
                  </a:lnTo>
                  <a:lnTo>
                    <a:pt x="17" y="110"/>
                  </a:lnTo>
                  <a:lnTo>
                    <a:pt x="11" y="110"/>
                  </a:lnTo>
                  <a:lnTo>
                    <a:pt x="0" y="117"/>
                  </a:lnTo>
                  <a:lnTo>
                    <a:pt x="0" y="121"/>
                  </a:lnTo>
                  <a:lnTo>
                    <a:pt x="1" y="130"/>
                  </a:lnTo>
                  <a:lnTo>
                    <a:pt x="16" y="139"/>
                  </a:lnTo>
                  <a:lnTo>
                    <a:pt x="10" y="150"/>
                  </a:lnTo>
                  <a:lnTo>
                    <a:pt x="22" y="167"/>
                  </a:lnTo>
                  <a:lnTo>
                    <a:pt x="24" y="180"/>
                  </a:lnTo>
                  <a:lnTo>
                    <a:pt x="28" y="186"/>
                  </a:lnTo>
                  <a:lnTo>
                    <a:pt x="34" y="192"/>
                  </a:lnTo>
                  <a:lnTo>
                    <a:pt x="29" y="196"/>
                  </a:lnTo>
                  <a:lnTo>
                    <a:pt x="49" y="209"/>
                  </a:lnTo>
                  <a:lnTo>
                    <a:pt x="41" y="218"/>
                  </a:lnTo>
                  <a:lnTo>
                    <a:pt x="33" y="227"/>
                  </a:lnTo>
                  <a:lnTo>
                    <a:pt x="25" y="236"/>
                  </a:lnTo>
                  <a:lnTo>
                    <a:pt x="16" y="246"/>
                  </a:lnTo>
                  <a:lnTo>
                    <a:pt x="24" y="246"/>
                  </a:lnTo>
                  <a:lnTo>
                    <a:pt x="22" y="246"/>
                  </a:lnTo>
                  <a:lnTo>
                    <a:pt x="25" y="248"/>
                  </a:lnTo>
                  <a:lnTo>
                    <a:pt x="44" y="255"/>
                  </a:lnTo>
                  <a:lnTo>
                    <a:pt x="32" y="254"/>
                  </a:lnTo>
                  <a:lnTo>
                    <a:pt x="22" y="260"/>
                  </a:lnTo>
                  <a:lnTo>
                    <a:pt x="19" y="263"/>
                  </a:lnTo>
                  <a:lnTo>
                    <a:pt x="22" y="278"/>
                  </a:lnTo>
                  <a:lnTo>
                    <a:pt x="17" y="289"/>
                  </a:lnTo>
                  <a:lnTo>
                    <a:pt x="25" y="299"/>
                  </a:lnTo>
                  <a:lnTo>
                    <a:pt x="33" y="318"/>
                  </a:lnTo>
                  <a:lnTo>
                    <a:pt x="51" y="321"/>
                  </a:lnTo>
                  <a:lnTo>
                    <a:pt x="70" y="324"/>
                  </a:lnTo>
                  <a:lnTo>
                    <a:pt x="73" y="344"/>
                  </a:lnTo>
                  <a:lnTo>
                    <a:pt x="89" y="358"/>
                  </a:lnTo>
                  <a:lnTo>
                    <a:pt x="85" y="363"/>
                  </a:lnTo>
                  <a:lnTo>
                    <a:pt x="88" y="378"/>
                  </a:lnTo>
                  <a:lnTo>
                    <a:pt x="98" y="374"/>
                  </a:lnTo>
                  <a:lnTo>
                    <a:pt x="117" y="377"/>
                  </a:lnTo>
                  <a:lnTo>
                    <a:pt x="119" y="382"/>
                  </a:lnTo>
                  <a:lnTo>
                    <a:pt x="135" y="397"/>
                  </a:lnTo>
                  <a:lnTo>
                    <a:pt x="151" y="412"/>
                  </a:lnTo>
                  <a:lnTo>
                    <a:pt x="159" y="410"/>
                  </a:lnTo>
                  <a:lnTo>
                    <a:pt x="178" y="416"/>
                  </a:lnTo>
                  <a:lnTo>
                    <a:pt x="196" y="423"/>
                  </a:lnTo>
                  <a:lnTo>
                    <a:pt x="205" y="447"/>
                  </a:lnTo>
                  <a:lnTo>
                    <a:pt x="194" y="452"/>
                  </a:lnTo>
                  <a:lnTo>
                    <a:pt x="190" y="461"/>
                  </a:lnTo>
                  <a:lnTo>
                    <a:pt x="193" y="465"/>
                  </a:lnTo>
                  <a:lnTo>
                    <a:pt x="182" y="470"/>
                  </a:lnTo>
                  <a:lnTo>
                    <a:pt x="177" y="473"/>
                  </a:lnTo>
                  <a:lnTo>
                    <a:pt x="187" y="481"/>
                  </a:lnTo>
                  <a:lnTo>
                    <a:pt x="182" y="481"/>
                  </a:lnTo>
                  <a:lnTo>
                    <a:pt x="181" y="485"/>
                  </a:lnTo>
                  <a:lnTo>
                    <a:pt x="179" y="482"/>
                  </a:lnTo>
                  <a:lnTo>
                    <a:pt x="179" y="492"/>
                  </a:lnTo>
                  <a:lnTo>
                    <a:pt x="167" y="494"/>
                  </a:lnTo>
                  <a:lnTo>
                    <a:pt x="165" y="497"/>
                  </a:lnTo>
                  <a:lnTo>
                    <a:pt x="183" y="507"/>
                  </a:lnTo>
                  <a:lnTo>
                    <a:pt x="203" y="518"/>
                  </a:lnTo>
                  <a:lnTo>
                    <a:pt x="204" y="517"/>
                  </a:lnTo>
                  <a:lnTo>
                    <a:pt x="219" y="518"/>
                  </a:lnTo>
                  <a:lnTo>
                    <a:pt x="233" y="519"/>
                  </a:lnTo>
                  <a:lnTo>
                    <a:pt x="252" y="527"/>
                  </a:lnTo>
                  <a:lnTo>
                    <a:pt x="271" y="535"/>
                  </a:lnTo>
                  <a:lnTo>
                    <a:pt x="290" y="543"/>
                  </a:lnTo>
                  <a:lnTo>
                    <a:pt x="310" y="551"/>
                  </a:lnTo>
                  <a:lnTo>
                    <a:pt x="330" y="556"/>
                  </a:lnTo>
                  <a:lnTo>
                    <a:pt x="320" y="543"/>
                  </a:lnTo>
                  <a:lnTo>
                    <a:pt x="309" y="531"/>
                  </a:lnTo>
                  <a:lnTo>
                    <a:pt x="307" y="519"/>
                  </a:lnTo>
                  <a:lnTo>
                    <a:pt x="306" y="524"/>
                  </a:lnTo>
                  <a:lnTo>
                    <a:pt x="299" y="511"/>
                  </a:lnTo>
                  <a:lnTo>
                    <a:pt x="295" y="505"/>
                  </a:lnTo>
                  <a:lnTo>
                    <a:pt x="301" y="489"/>
                  </a:lnTo>
                  <a:lnTo>
                    <a:pt x="314" y="483"/>
                  </a:lnTo>
                  <a:lnTo>
                    <a:pt x="321" y="478"/>
                  </a:lnTo>
                  <a:lnTo>
                    <a:pt x="320" y="475"/>
                  </a:lnTo>
                  <a:lnTo>
                    <a:pt x="310" y="459"/>
                  </a:lnTo>
                  <a:lnTo>
                    <a:pt x="295" y="446"/>
                  </a:lnTo>
                  <a:lnTo>
                    <a:pt x="280" y="433"/>
                  </a:lnTo>
                  <a:lnTo>
                    <a:pt x="282" y="415"/>
                  </a:lnTo>
                  <a:lnTo>
                    <a:pt x="283" y="396"/>
                  </a:lnTo>
                  <a:lnTo>
                    <a:pt x="298" y="403"/>
                  </a:lnTo>
                  <a:lnTo>
                    <a:pt x="301" y="396"/>
                  </a:lnTo>
                  <a:lnTo>
                    <a:pt x="310" y="389"/>
                  </a:lnTo>
                  <a:lnTo>
                    <a:pt x="320" y="381"/>
                  </a:lnTo>
                  <a:lnTo>
                    <a:pt x="337" y="381"/>
                  </a:lnTo>
                  <a:lnTo>
                    <a:pt x="354" y="389"/>
                  </a:lnTo>
                  <a:lnTo>
                    <a:pt x="370" y="397"/>
                  </a:lnTo>
                  <a:lnTo>
                    <a:pt x="389" y="396"/>
                  </a:lnTo>
                  <a:lnTo>
                    <a:pt x="413" y="395"/>
                  </a:lnTo>
                  <a:lnTo>
                    <a:pt x="438" y="400"/>
                  </a:lnTo>
                  <a:lnTo>
                    <a:pt x="440" y="395"/>
                  </a:lnTo>
                  <a:lnTo>
                    <a:pt x="426" y="378"/>
                  </a:lnTo>
                  <a:lnTo>
                    <a:pt x="432" y="359"/>
                  </a:lnTo>
                  <a:lnTo>
                    <a:pt x="443" y="360"/>
                  </a:lnTo>
                  <a:lnTo>
                    <a:pt x="428" y="352"/>
                  </a:lnTo>
                  <a:lnTo>
                    <a:pt x="444" y="349"/>
                  </a:lnTo>
                  <a:lnTo>
                    <a:pt x="460" y="346"/>
                  </a:lnTo>
                  <a:lnTo>
                    <a:pt x="474" y="342"/>
                  </a:lnTo>
                  <a:lnTo>
                    <a:pt x="489" y="337"/>
                  </a:lnTo>
                  <a:lnTo>
                    <a:pt x="504" y="333"/>
                  </a:lnTo>
                  <a:lnTo>
                    <a:pt x="518" y="328"/>
                  </a:lnTo>
                  <a:lnTo>
                    <a:pt x="530" y="327"/>
                  </a:lnTo>
                  <a:lnTo>
                    <a:pt x="538" y="337"/>
                  </a:lnTo>
                  <a:lnTo>
                    <a:pt x="562" y="346"/>
                  </a:lnTo>
                  <a:lnTo>
                    <a:pt x="572" y="351"/>
                  </a:lnTo>
                  <a:lnTo>
                    <a:pt x="581" y="353"/>
                  </a:lnTo>
                  <a:lnTo>
                    <a:pt x="596" y="346"/>
                  </a:lnTo>
                  <a:lnTo>
                    <a:pt x="612" y="341"/>
                  </a:lnTo>
                  <a:lnTo>
                    <a:pt x="616" y="343"/>
                  </a:lnTo>
                  <a:lnTo>
                    <a:pt x="613" y="351"/>
                  </a:lnTo>
                  <a:lnTo>
                    <a:pt x="630" y="363"/>
                  </a:lnTo>
                  <a:lnTo>
                    <a:pt x="647" y="375"/>
                  </a:lnTo>
                  <a:lnTo>
                    <a:pt x="663" y="388"/>
                  </a:lnTo>
                  <a:lnTo>
                    <a:pt x="680" y="400"/>
                  </a:lnTo>
                  <a:lnTo>
                    <a:pt x="683" y="396"/>
                  </a:lnTo>
                  <a:lnTo>
                    <a:pt x="692" y="400"/>
                  </a:lnTo>
                  <a:lnTo>
                    <a:pt x="708" y="397"/>
                  </a:lnTo>
                  <a:lnTo>
                    <a:pt x="725" y="408"/>
                  </a:lnTo>
                  <a:lnTo>
                    <a:pt x="741" y="419"/>
                  </a:lnTo>
                  <a:lnTo>
                    <a:pt x="758" y="415"/>
                  </a:lnTo>
                  <a:lnTo>
                    <a:pt x="772" y="431"/>
                  </a:lnTo>
                  <a:lnTo>
                    <a:pt x="782" y="430"/>
                  </a:lnTo>
                  <a:lnTo>
                    <a:pt x="788" y="424"/>
                  </a:lnTo>
                  <a:lnTo>
                    <a:pt x="799" y="419"/>
                  </a:lnTo>
                  <a:lnTo>
                    <a:pt x="812" y="411"/>
                  </a:lnTo>
                  <a:lnTo>
                    <a:pt x="824" y="403"/>
                  </a:lnTo>
                  <a:lnTo>
                    <a:pt x="849" y="407"/>
                  </a:lnTo>
                  <a:lnTo>
                    <a:pt x="854" y="412"/>
                  </a:lnTo>
                  <a:lnTo>
                    <a:pt x="872" y="416"/>
                  </a:lnTo>
                  <a:lnTo>
                    <a:pt x="890" y="419"/>
                  </a:lnTo>
                  <a:lnTo>
                    <a:pt x="900" y="411"/>
                  </a:lnTo>
                  <a:lnTo>
                    <a:pt x="888" y="400"/>
                  </a:lnTo>
                  <a:lnTo>
                    <a:pt x="891" y="382"/>
                  </a:lnTo>
                  <a:lnTo>
                    <a:pt x="913" y="388"/>
                  </a:lnTo>
                  <a:lnTo>
                    <a:pt x="934" y="393"/>
                  </a:lnTo>
                  <a:lnTo>
                    <a:pt x="943" y="402"/>
                  </a:lnTo>
                  <a:lnTo>
                    <a:pt x="962" y="412"/>
                  </a:lnTo>
                  <a:lnTo>
                    <a:pt x="984" y="408"/>
                  </a:lnTo>
                  <a:lnTo>
                    <a:pt x="1001" y="412"/>
                  </a:lnTo>
                  <a:lnTo>
                    <a:pt x="1019" y="416"/>
                  </a:lnTo>
                  <a:lnTo>
                    <a:pt x="1025" y="423"/>
                  </a:lnTo>
                  <a:lnTo>
                    <a:pt x="1051" y="430"/>
                  </a:lnTo>
                  <a:lnTo>
                    <a:pt x="1066" y="426"/>
                  </a:lnTo>
                  <a:lnTo>
                    <a:pt x="1080" y="424"/>
                  </a:lnTo>
                  <a:lnTo>
                    <a:pt x="1094" y="411"/>
                  </a:lnTo>
                  <a:lnTo>
                    <a:pt x="1118" y="417"/>
                  </a:lnTo>
                  <a:lnTo>
                    <a:pt x="1129" y="418"/>
                  </a:lnTo>
                  <a:lnTo>
                    <a:pt x="1148" y="423"/>
                  </a:lnTo>
                  <a:lnTo>
                    <a:pt x="1156" y="411"/>
                  </a:lnTo>
                  <a:lnTo>
                    <a:pt x="1153" y="400"/>
                  </a:lnTo>
                  <a:lnTo>
                    <a:pt x="1152" y="379"/>
                  </a:lnTo>
                  <a:lnTo>
                    <a:pt x="1143" y="373"/>
                  </a:lnTo>
                  <a:lnTo>
                    <a:pt x="1137" y="371"/>
                  </a:lnTo>
                  <a:lnTo>
                    <a:pt x="1147" y="362"/>
                  </a:lnTo>
                  <a:lnTo>
                    <a:pt x="1163" y="360"/>
                  </a:lnTo>
                  <a:lnTo>
                    <a:pt x="1178" y="360"/>
                  </a:lnTo>
                  <a:lnTo>
                    <a:pt x="1210" y="371"/>
                  </a:lnTo>
                  <a:lnTo>
                    <a:pt x="1222" y="382"/>
                  </a:lnTo>
                  <a:lnTo>
                    <a:pt x="1235" y="394"/>
                  </a:lnTo>
                  <a:lnTo>
                    <a:pt x="1247" y="406"/>
                  </a:lnTo>
                  <a:lnTo>
                    <a:pt x="1260" y="417"/>
                  </a:lnTo>
                  <a:lnTo>
                    <a:pt x="1274" y="424"/>
                  </a:lnTo>
                  <a:lnTo>
                    <a:pt x="1297" y="430"/>
                  </a:lnTo>
                  <a:lnTo>
                    <a:pt x="1310" y="436"/>
                  </a:lnTo>
                  <a:lnTo>
                    <a:pt x="1326" y="454"/>
                  </a:lnTo>
                  <a:lnTo>
                    <a:pt x="1345" y="452"/>
                  </a:lnTo>
                  <a:lnTo>
                    <a:pt x="1364" y="445"/>
                  </a:lnTo>
                  <a:lnTo>
                    <a:pt x="1372" y="459"/>
                  </a:lnTo>
                  <a:lnTo>
                    <a:pt x="1374" y="478"/>
                  </a:lnTo>
                  <a:lnTo>
                    <a:pt x="1376" y="499"/>
                  </a:lnTo>
                  <a:lnTo>
                    <a:pt x="1360" y="496"/>
                  </a:lnTo>
                  <a:lnTo>
                    <a:pt x="1358" y="505"/>
                  </a:lnTo>
                  <a:lnTo>
                    <a:pt x="1366" y="520"/>
                  </a:lnTo>
                  <a:lnTo>
                    <a:pt x="1375" y="535"/>
                  </a:lnTo>
                  <a:lnTo>
                    <a:pt x="1370" y="539"/>
                  </a:lnTo>
                  <a:lnTo>
                    <a:pt x="1373" y="543"/>
                  </a:lnTo>
                  <a:lnTo>
                    <a:pt x="1375" y="546"/>
                  </a:lnTo>
                  <a:lnTo>
                    <a:pt x="1373" y="540"/>
                  </a:lnTo>
                  <a:lnTo>
                    <a:pt x="1375" y="540"/>
                  </a:lnTo>
                  <a:lnTo>
                    <a:pt x="1383" y="531"/>
                  </a:lnTo>
                  <a:lnTo>
                    <a:pt x="1386" y="528"/>
                  </a:lnTo>
                  <a:lnTo>
                    <a:pt x="1391" y="536"/>
                  </a:lnTo>
                  <a:lnTo>
                    <a:pt x="1400" y="536"/>
                  </a:lnTo>
                  <a:lnTo>
                    <a:pt x="1415" y="531"/>
                  </a:lnTo>
                  <a:lnTo>
                    <a:pt x="1419" y="519"/>
                  </a:lnTo>
                  <a:lnTo>
                    <a:pt x="1423" y="507"/>
                  </a:lnTo>
                  <a:lnTo>
                    <a:pt x="1425" y="492"/>
                  </a:lnTo>
                  <a:lnTo>
                    <a:pt x="1428" y="476"/>
                  </a:lnTo>
                  <a:lnTo>
                    <a:pt x="1429" y="460"/>
                  </a:lnTo>
                  <a:lnTo>
                    <a:pt x="1430" y="445"/>
                  </a:lnTo>
                  <a:lnTo>
                    <a:pt x="1423" y="430"/>
                  </a:lnTo>
                  <a:lnTo>
                    <a:pt x="1418" y="416"/>
                  </a:lnTo>
                  <a:lnTo>
                    <a:pt x="1409" y="407"/>
                  </a:lnTo>
                  <a:lnTo>
                    <a:pt x="1406" y="396"/>
                  </a:lnTo>
                  <a:lnTo>
                    <a:pt x="1403" y="385"/>
                  </a:lnTo>
                  <a:lnTo>
                    <a:pt x="1393" y="373"/>
                  </a:lnTo>
                  <a:lnTo>
                    <a:pt x="1379" y="365"/>
                  </a:lnTo>
                  <a:lnTo>
                    <a:pt x="1388" y="365"/>
                  </a:lnTo>
                  <a:lnTo>
                    <a:pt x="1356" y="348"/>
                  </a:lnTo>
                  <a:lnTo>
                    <a:pt x="1341" y="345"/>
                  </a:lnTo>
                  <a:lnTo>
                    <a:pt x="1345" y="352"/>
                  </a:lnTo>
                  <a:lnTo>
                    <a:pt x="1334" y="358"/>
                  </a:lnTo>
                  <a:lnTo>
                    <a:pt x="1334" y="352"/>
                  </a:lnTo>
                  <a:lnTo>
                    <a:pt x="1327" y="350"/>
                  </a:lnTo>
                  <a:lnTo>
                    <a:pt x="1326" y="352"/>
                  </a:lnTo>
                  <a:lnTo>
                    <a:pt x="1316" y="342"/>
                  </a:lnTo>
                  <a:lnTo>
                    <a:pt x="1295" y="338"/>
                  </a:lnTo>
                  <a:lnTo>
                    <a:pt x="1300" y="324"/>
                  </a:lnTo>
                  <a:lnTo>
                    <a:pt x="1304" y="309"/>
                  </a:lnTo>
                  <a:lnTo>
                    <a:pt x="1307" y="300"/>
                  </a:lnTo>
                  <a:lnTo>
                    <a:pt x="1312" y="290"/>
                  </a:lnTo>
                  <a:lnTo>
                    <a:pt x="1309" y="283"/>
                  </a:lnTo>
                  <a:lnTo>
                    <a:pt x="1313" y="268"/>
                  </a:lnTo>
                  <a:lnTo>
                    <a:pt x="1328" y="265"/>
                  </a:lnTo>
                  <a:lnTo>
                    <a:pt x="1343" y="263"/>
                  </a:lnTo>
                  <a:lnTo>
                    <a:pt x="1347" y="263"/>
                  </a:lnTo>
                  <a:lnTo>
                    <a:pt x="1354" y="267"/>
                  </a:lnTo>
                  <a:lnTo>
                    <a:pt x="1356" y="264"/>
                  </a:lnTo>
                  <a:lnTo>
                    <a:pt x="1384" y="265"/>
                  </a:lnTo>
                  <a:lnTo>
                    <a:pt x="1385" y="263"/>
                  </a:lnTo>
                  <a:lnTo>
                    <a:pt x="1383" y="260"/>
                  </a:lnTo>
                  <a:lnTo>
                    <a:pt x="1404" y="261"/>
                  </a:lnTo>
                  <a:lnTo>
                    <a:pt x="1422" y="265"/>
                  </a:lnTo>
                  <a:lnTo>
                    <a:pt x="1416" y="268"/>
                  </a:lnTo>
                  <a:lnTo>
                    <a:pt x="1420" y="272"/>
                  </a:lnTo>
                  <a:lnTo>
                    <a:pt x="1432" y="271"/>
                  </a:lnTo>
                  <a:lnTo>
                    <a:pt x="1442" y="267"/>
                  </a:lnTo>
                  <a:lnTo>
                    <a:pt x="1459" y="268"/>
                  </a:lnTo>
                  <a:lnTo>
                    <a:pt x="1455" y="264"/>
                  </a:lnTo>
                  <a:lnTo>
                    <a:pt x="1444" y="263"/>
                  </a:lnTo>
                  <a:lnTo>
                    <a:pt x="1439" y="258"/>
                  </a:lnTo>
                  <a:lnTo>
                    <a:pt x="1439" y="243"/>
                  </a:lnTo>
                  <a:lnTo>
                    <a:pt x="1438" y="228"/>
                  </a:lnTo>
                  <a:lnTo>
                    <a:pt x="1463" y="227"/>
                  </a:lnTo>
                  <a:lnTo>
                    <a:pt x="1468" y="225"/>
                  </a:lnTo>
                  <a:lnTo>
                    <a:pt x="1481" y="240"/>
                  </a:lnTo>
                  <a:lnTo>
                    <a:pt x="1483" y="238"/>
                  </a:lnTo>
                  <a:lnTo>
                    <a:pt x="1491" y="245"/>
                  </a:lnTo>
                  <a:lnTo>
                    <a:pt x="1497" y="230"/>
                  </a:lnTo>
                  <a:lnTo>
                    <a:pt x="1505" y="230"/>
                  </a:lnTo>
                  <a:lnTo>
                    <a:pt x="1491" y="217"/>
                  </a:lnTo>
                  <a:lnTo>
                    <a:pt x="1494" y="213"/>
                  </a:lnTo>
                  <a:lnTo>
                    <a:pt x="1514" y="216"/>
                  </a:lnTo>
                  <a:lnTo>
                    <a:pt x="1518" y="218"/>
                  </a:lnTo>
                  <a:lnTo>
                    <a:pt x="1506" y="218"/>
                  </a:lnTo>
                  <a:lnTo>
                    <a:pt x="1516" y="228"/>
                  </a:lnTo>
                  <a:lnTo>
                    <a:pt x="1525" y="240"/>
                  </a:lnTo>
                  <a:lnTo>
                    <a:pt x="1518" y="245"/>
                  </a:lnTo>
                  <a:lnTo>
                    <a:pt x="1516" y="257"/>
                  </a:lnTo>
                  <a:lnTo>
                    <a:pt x="1512" y="270"/>
                  </a:lnTo>
                  <a:lnTo>
                    <a:pt x="1511" y="285"/>
                  </a:lnTo>
                  <a:lnTo>
                    <a:pt x="1501" y="289"/>
                  </a:lnTo>
                  <a:lnTo>
                    <a:pt x="1505" y="293"/>
                  </a:lnTo>
                  <a:lnTo>
                    <a:pt x="1507" y="305"/>
                  </a:lnTo>
                  <a:lnTo>
                    <a:pt x="1518" y="318"/>
                  </a:lnTo>
                  <a:lnTo>
                    <a:pt x="1527" y="331"/>
                  </a:lnTo>
                  <a:lnTo>
                    <a:pt x="1546" y="349"/>
                  </a:lnTo>
                  <a:lnTo>
                    <a:pt x="1564" y="366"/>
                  </a:lnTo>
                  <a:lnTo>
                    <a:pt x="1583" y="382"/>
                  </a:lnTo>
                  <a:lnTo>
                    <a:pt x="1601" y="400"/>
                  </a:lnTo>
                  <a:lnTo>
                    <a:pt x="1606" y="389"/>
                  </a:lnTo>
                  <a:lnTo>
                    <a:pt x="1595" y="367"/>
                  </a:lnTo>
                  <a:lnTo>
                    <a:pt x="1600" y="364"/>
                  </a:lnTo>
                  <a:lnTo>
                    <a:pt x="1609" y="365"/>
                  </a:lnTo>
                  <a:lnTo>
                    <a:pt x="1607" y="363"/>
                  </a:lnTo>
                  <a:lnTo>
                    <a:pt x="1595" y="346"/>
                  </a:lnTo>
                  <a:lnTo>
                    <a:pt x="1610" y="340"/>
                  </a:lnTo>
                  <a:lnTo>
                    <a:pt x="1591" y="322"/>
                  </a:lnTo>
                  <a:lnTo>
                    <a:pt x="1591" y="314"/>
                  </a:lnTo>
                  <a:lnTo>
                    <a:pt x="1592" y="311"/>
                  </a:lnTo>
                  <a:lnTo>
                    <a:pt x="1592" y="314"/>
                  </a:lnTo>
                  <a:lnTo>
                    <a:pt x="1600" y="318"/>
                  </a:lnTo>
                  <a:lnTo>
                    <a:pt x="1591" y="306"/>
                  </a:lnTo>
                  <a:lnTo>
                    <a:pt x="1584" y="306"/>
                  </a:lnTo>
                  <a:lnTo>
                    <a:pt x="1571" y="289"/>
                  </a:lnTo>
                  <a:lnTo>
                    <a:pt x="1565" y="290"/>
                  </a:lnTo>
                  <a:lnTo>
                    <a:pt x="1553" y="285"/>
                  </a:lnTo>
                  <a:lnTo>
                    <a:pt x="1548" y="268"/>
                  </a:lnTo>
                  <a:lnTo>
                    <a:pt x="1540" y="257"/>
                  </a:lnTo>
                  <a:lnTo>
                    <a:pt x="1548" y="254"/>
                  </a:lnTo>
                  <a:lnTo>
                    <a:pt x="1557" y="257"/>
                  </a:lnTo>
                  <a:lnTo>
                    <a:pt x="1555" y="253"/>
                  </a:lnTo>
                  <a:lnTo>
                    <a:pt x="1561" y="247"/>
                  </a:lnTo>
                  <a:lnTo>
                    <a:pt x="1571" y="257"/>
                  </a:lnTo>
                  <a:lnTo>
                    <a:pt x="1572" y="249"/>
                  </a:lnTo>
                  <a:lnTo>
                    <a:pt x="1592" y="245"/>
                  </a:lnTo>
                  <a:lnTo>
                    <a:pt x="1613" y="254"/>
                  </a:lnTo>
                  <a:lnTo>
                    <a:pt x="1612" y="250"/>
                  </a:lnTo>
                  <a:lnTo>
                    <a:pt x="1619" y="239"/>
                  </a:lnTo>
                  <a:lnTo>
                    <a:pt x="1620" y="238"/>
                  </a:lnTo>
                  <a:lnTo>
                    <a:pt x="1619" y="233"/>
                  </a:lnTo>
                  <a:lnTo>
                    <a:pt x="1620" y="231"/>
                  </a:lnTo>
                  <a:lnTo>
                    <a:pt x="1631" y="223"/>
                  </a:lnTo>
                  <a:lnTo>
                    <a:pt x="1643" y="214"/>
                  </a:lnTo>
                  <a:lnTo>
                    <a:pt x="1637" y="212"/>
                  </a:lnTo>
                  <a:lnTo>
                    <a:pt x="1641" y="212"/>
                  </a:lnTo>
                  <a:lnTo>
                    <a:pt x="1667" y="218"/>
                  </a:lnTo>
                  <a:lnTo>
                    <a:pt x="1668" y="214"/>
                  </a:lnTo>
                  <a:lnTo>
                    <a:pt x="1656" y="208"/>
                  </a:lnTo>
                  <a:lnTo>
                    <a:pt x="1643" y="201"/>
                  </a:lnTo>
                  <a:lnTo>
                    <a:pt x="1637" y="198"/>
                  </a:lnTo>
                  <a:lnTo>
                    <a:pt x="1619" y="186"/>
                  </a:lnTo>
                  <a:lnTo>
                    <a:pt x="1616" y="189"/>
                  </a:lnTo>
                  <a:lnTo>
                    <a:pt x="1604" y="181"/>
                  </a:lnTo>
                  <a:lnTo>
                    <a:pt x="1611" y="182"/>
                  </a:lnTo>
                  <a:lnTo>
                    <a:pt x="1624" y="180"/>
                  </a:lnTo>
                  <a:lnTo>
                    <a:pt x="1604" y="165"/>
                  </a:lnTo>
                  <a:lnTo>
                    <a:pt x="1583" y="148"/>
                  </a:lnTo>
                  <a:lnTo>
                    <a:pt x="1563" y="133"/>
                  </a:lnTo>
                  <a:lnTo>
                    <a:pt x="1542" y="118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302" name="Freeform 401"/>
            <p:cNvSpPr>
              <a:spLocks/>
            </p:cNvSpPr>
            <p:nvPr/>
          </p:nvSpPr>
          <p:spPr bwMode="auto">
            <a:xfrm>
              <a:off x="4650705" y="2168989"/>
              <a:ext cx="216771" cy="234542"/>
            </a:xfrm>
            <a:custGeom>
              <a:avLst/>
              <a:gdLst/>
              <a:ahLst/>
              <a:cxnLst>
                <a:cxn ang="0">
                  <a:pos x="103" y="96"/>
                </a:cxn>
                <a:cxn ang="0">
                  <a:pos x="88" y="81"/>
                </a:cxn>
                <a:cxn ang="0">
                  <a:pos x="71" y="67"/>
                </a:cxn>
                <a:cxn ang="0">
                  <a:pos x="55" y="52"/>
                </a:cxn>
                <a:cxn ang="0">
                  <a:pos x="39" y="38"/>
                </a:cxn>
                <a:cxn ang="0">
                  <a:pos x="35" y="32"/>
                </a:cxn>
                <a:cxn ang="0">
                  <a:pos x="19" y="16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7"/>
                </a:cxn>
                <a:cxn ang="0">
                  <a:pos x="19" y="32"/>
                </a:cxn>
                <a:cxn ang="0">
                  <a:pos x="32" y="47"/>
                </a:cxn>
                <a:cxn ang="0">
                  <a:pos x="44" y="60"/>
                </a:cxn>
                <a:cxn ang="0">
                  <a:pos x="55" y="76"/>
                </a:cxn>
                <a:cxn ang="0">
                  <a:pos x="65" y="94"/>
                </a:cxn>
                <a:cxn ang="0">
                  <a:pos x="76" y="108"/>
                </a:cxn>
                <a:cxn ang="0">
                  <a:pos x="86" y="122"/>
                </a:cxn>
                <a:cxn ang="0">
                  <a:pos x="97" y="139"/>
                </a:cxn>
                <a:cxn ang="0">
                  <a:pos x="100" y="139"/>
                </a:cxn>
                <a:cxn ang="0">
                  <a:pos x="98" y="127"/>
                </a:cxn>
                <a:cxn ang="0">
                  <a:pos x="110" y="133"/>
                </a:cxn>
                <a:cxn ang="0">
                  <a:pos x="115" y="140"/>
                </a:cxn>
                <a:cxn ang="0">
                  <a:pos x="106" y="126"/>
                </a:cxn>
                <a:cxn ang="0">
                  <a:pos x="82" y="107"/>
                </a:cxn>
                <a:cxn ang="0">
                  <a:pos x="77" y="86"/>
                </a:cxn>
                <a:cxn ang="0">
                  <a:pos x="81" y="85"/>
                </a:cxn>
                <a:cxn ang="0">
                  <a:pos x="96" y="91"/>
                </a:cxn>
                <a:cxn ang="0">
                  <a:pos x="103" y="96"/>
                </a:cxn>
              </a:cxnLst>
              <a:rect l="0" t="0" r="r" b="b"/>
              <a:pathLst>
                <a:path w="115" h="140">
                  <a:moveTo>
                    <a:pt x="103" y="96"/>
                  </a:moveTo>
                  <a:lnTo>
                    <a:pt x="88" y="81"/>
                  </a:lnTo>
                  <a:lnTo>
                    <a:pt x="71" y="67"/>
                  </a:lnTo>
                  <a:lnTo>
                    <a:pt x="55" y="52"/>
                  </a:lnTo>
                  <a:lnTo>
                    <a:pt x="39" y="38"/>
                  </a:lnTo>
                  <a:lnTo>
                    <a:pt x="35" y="32"/>
                  </a:lnTo>
                  <a:lnTo>
                    <a:pt x="19" y="16"/>
                  </a:lnTo>
                  <a:lnTo>
                    <a:pt x="3" y="0"/>
                  </a:lnTo>
                  <a:lnTo>
                    <a:pt x="0" y="2"/>
                  </a:lnTo>
                  <a:lnTo>
                    <a:pt x="12" y="12"/>
                  </a:lnTo>
                  <a:lnTo>
                    <a:pt x="11" y="17"/>
                  </a:lnTo>
                  <a:lnTo>
                    <a:pt x="6" y="17"/>
                  </a:lnTo>
                  <a:lnTo>
                    <a:pt x="19" y="32"/>
                  </a:lnTo>
                  <a:lnTo>
                    <a:pt x="32" y="47"/>
                  </a:lnTo>
                  <a:lnTo>
                    <a:pt x="44" y="60"/>
                  </a:lnTo>
                  <a:lnTo>
                    <a:pt x="55" y="76"/>
                  </a:lnTo>
                  <a:lnTo>
                    <a:pt x="65" y="94"/>
                  </a:lnTo>
                  <a:lnTo>
                    <a:pt x="76" y="108"/>
                  </a:lnTo>
                  <a:lnTo>
                    <a:pt x="86" y="122"/>
                  </a:lnTo>
                  <a:lnTo>
                    <a:pt x="97" y="139"/>
                  </a:lnTo>
                  <a:lnTo>
                    <a:pt x="100" y="139"/>
                  </a:lnTo>
                  <a:lnTo>
                    <a:pt x="98" y="127"/>
                  </a:lnTo>
                  <a:lnTo>
                    <a:pt x="110" y="133"/>
                  </a:lnTo>
                  <a:lnTo>
                    <a:pt x="115" y="140"/>
                  </a:lnTo>
                  <a:lnTo>
                    <a:pt x="106" y="126"/>
                  </a:lnTo>
                  <a:lnTo>
                    <a:pt x="82" y="107"/>
                  </a:lnTo>
                  <a:lnTo>
                    <a:pt x="77" y="86"/>
                  </a:lnTo>
                  <a:lnTo>
                    <a:pt x="81" y="85"/>
                  </a:lnTo>
                  <a:lnTo>
                    <a:pt x="96" y="91"/>
                  </a:lnTo>
                  <a:lnTo>
                    <a:pt x="103" y="96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303" name="Freeform 402"/>
            <p:cNvSpPr>
              <a:spLocks/>
            </p:cNvSpPr>
            <p:nvPr/>
          </p:nvSpPr>
          <p:spPr bwMode="auto">
            <a:xfrm>
              <a:off x="2457488" y="1611765"/>
              <a:ext cx="227701" cy="79177"/>
            </a:xfrm>
            <a:custGeom>
              <a:avLst/>
              <a:gdLst/>
              <a:ahLst/>
              <a:cxnLst>
                <a:cxn ang="0">
                  <a:pos x="120" y="3"/>
                </a:cxn>
                <a:cxn ang="0">
                  <a:pos x="110" y="9"/>
                </a:cxn>
                <a:cxn ang="0">
                  <a:pos x="84" y="16"/>
                </a:cxn>
                <a:cxn ang="0">
                  <a:pos x="58" y="23"/>
                </a:cxn>
                <a:cxn ang="0">
                  <a:pos x="50" y="24"/>
                </a:cxn>
                <a:cxn ang="0">
                  <a:pos x="55" y="26"/>
                </a:cxn>
                <a:cxn ang="0">
                  <a:pos x="52" y="28"/>
                </a:cxn>
                <a:cxn ang="0">
                  <a:pos x="47" y="30"/>
                </a:cxn>
                <a:cxn ang="0">
                  <a:pos x="47" y="32"/>
                </a:cxn>
                <a:cxn ang="0">
                  <a:pos x="37" y="31"/>
                </a:cxn>
                <a:cxn ang="0">
                  <a:pos x="41" y="35"/>
                </a:cxn>
                <a:cxn ang="0">
                  <a:pos x="36" y="38"/>
                </a:cxn>
                <a:cxn ang="0">
                  <a:pos x="39" y="42"/>
                </a:cxn>
                <a:cxn ang="0">
                  <a:pos x="27" y="40"/>
                </a:cxn>
                <a:cxn ang="0">
                  <a:pos x="39" y="44"/>
                </a:cxn>
                <a:cxn ang="0">
                  <a:pos x="32" y="44"/>
                </a:cxn>
                <a:cxn ang="0">
                  <a:pos x="34" y="47"/>
                </a:cxn>
                <a:cxn ang="0">
                  <a:pos x="6" y="45"/>
                </a:cxn>
                <a:cxn ang="0">
                  <a:pos x="12" y="41"/>
                </a:cxn>
                <a:cxn ang="0">
                  <a:pos x="0" y="41"/>
                </a:cxn>
                <a:cxn ang="0">
                  <a:pos x="12" y="35"/>
                </a:cxn>
                <a:cxn ang="0">
                  <a:pos x="15" y="35"/>
                </a:cxn>
                <a:cxn ang="0">
                  <a:pos x="11" y="33"/>
                </a:cxn>
                <a:cxn ang="0">
                  <a:pos x="14" y="30"/>
                </a:cxn>
                <a:cxn ang="0">
                  <a:pos x="19" y="27"/>
                </a:cxn>
                <a:cxn ang="0">
                  <a:pos x="15" y="26"/>
                </a:cxn>
                <a:cxn ang="0">
                  <a:pos x="17" y="24"/>
                </a:cxn>
                <a:cxn ang="0">
                  <a:pos x="11" y="23"/>
                </a:cxn>
                <a:cxn ang="0">
                  <a:pos x="18" y="20"/>
                </a:cxn>
                <a:cxn ang="0">
                  <a:pos x="25" y="18"/>
                </a:cxn>
                <a:cxn ang="0">
                  <a:pos x="47" y="11"/>
                </a:cxn>
                <a:cxn ang="0">
                  <a:pos x="50" y="9"/>
                </a:cxn>
                <a:cxn ang="0">
                  <a:pos x="91" y="3"/>
                </a:cxn>
                <a:cxn ang="0">
                  <a:pos x="108" y="0"/>
                </a:cxn>
                <a:cxn ang="0">
                  <a:pos x="120" y="3"/>
                </a:cxn>
              </a:cxnLst>
              <a:rect l="0" t="0" r="r" b="b"/>
              <a:pathLst>
                <a:path w="120" h="47">
                  <a:moveTo>
                    <a:pt x="120" y="3"/>
                  </a:moveTo>
                  <a:lnTo>
                    <a:pt x="110" y="9"/>
                  </a:lnTo>
                  <a:lnTo>
                    <a:pt x="84" y="16"/>
                  </a:lnTo>
                  <a:lnTo>
                    <a:pt x="58" y="23"/>
                  </a:lnTo>
                  <a:lnTo>
                    <a:pt x="50" y="24"/>
                  </a:lnTo>
                  <a:lnTo>
                    <a:pt x="55" y="26"/>
                  </a:lnTo>
                  <a:lnTo>
                    <a:pt x="52" y="28"/>
                  </a:lnTo>
                  <a:lnTo>
                    <a:pt x="47" y="30"/>
                  </a:lnTo>
                  <a:lnTo>
                    <a:pt x="47" y="32"/>
                  </a:lnTo>
                  <a:lnTo>
                    <a:pt x="37" y="31"/>
                  </a:lnTo>
                  <a:lnTo>
                    <a:pt x="41" y="35"/>
                  </a:lnTo>
                  <a:lnTo>
                    <a:pt x="36" y="38"/>
                  </a:lnTo>
                  <a:lnTo>
                    <a:pt x="39" y="42"/>
                  </a:lnTo>
                  <a:lnTo>
                    <a:pt x="27" y="40"/>
                  </a:lnTo>
                  <a:lnTo>
                    <a:pt x="39" y="44"/>
                  </a:lnTo>
                  <a:lnTo>
                    <a:pt x="32" y="44"/>
                  </a:lnTo>
                  <a:lnTo>
                    <a:pt x="34" y="47"/>
                  </a:lnTo>
                  <a:lnTo>
                    <a:pt x="6" y="45"/>
                  </a:lnTo>
                  <a:lnTo>
                    <a:pt x="12" y="41"/>
                  </a:lnTo>
                  <a:lnTo>
                    <a:pt x="0" y="41"/>
                  </a:lnTo>
                  <a:lnTo>
                    <a:pt x="12" y="35"/>
                  </a:lnTo>
                  <a:lnTo>
                    <a:pt x="15" y="35"/>
                  </a:lnTo>
                  <a:lnTo>
                    <a:pt x="11" y="33"/>
                  </a:lnTo>
                  <a:lnTo>
                    <a:pt x="14" y="30"/>
                  </a:lnTo>
                  <a:lnTo>
                    <a:pt x="19" y="27"/>
                  </a:lnTo>
                  <a:lnTo>
                    <a:pt x="15" y="26"/>
                  </a:lnTo>
                  <a:lnTo>
                    <a:pt x="17" y="24"/>
                  </a:lnTo>
                  <a:lnTo>
                    <a:pt x="11" y="23"/>
                  </a:lnTo>
                  <a:lnTo>
                    <a:pt x="18" y="20"/>
                  </a:lnTo>
                  <a:lnTo>
                    <a:pt x="25" y="18"/>
                  </a:lnTo>
                  <a:lnTo>
                    <a:pt x="47" y="11"/>
                  </a:lnTo>
                  <a:lnTo>
                    <a:pt x="50" y="9"/>
                  </a:lnTo>
                  <a:lnTo>
                    <a:pt x="91" y="3"/>
                  </a:lnTo>
                  <a:lnTo>
                    <a:pt x="108" y="0"/>
                  </a:lnTo>
                  <a:lnTo>
                    <a:pt x="120" y="3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304" name="Freeform 403"/>
            <p:cNvSpPr>
              <a:spLocks/>
            </p:cNvSpPr>
            <p:nvPr/>
          </p:nvSpPr>
          <p:spPr bwMode="auto">
            <a:xfrm>
              <a:off x="2439272" y="1690942"/>
              <a:ext cx="131156" cy="61250"/>
            </a:xfrm>
            <a:custGeom>
              <a:avLst/>
              <a:gdLst/>
              <a:ahLst/>
              <a:cxnLst>
                <a:cxn ang="0">
                  <a:pos x="70" y="36"/>
                </a:cxn>
                <a:cxn ang="0">
                  <a:pos x="44" y="24"/>
                </a:cxn>
                <a:cxn ang="0">
                  <a:pos x="37" y="10"/>
                </a:cxn>
                <a:cxn ang="0">
                  <a:pos x="37" y="8"/>
                </a:cxn>
                <a:cxn ang="0">
                  <a:pos x="38" y="6"/>
                </a:cxn>
                <a:cxn ang="0">
                  <a:pos x="40" y="1"/>
                </a:cxn>
                <a:cxn ang="0">
                  <a:pos x="14" y="0"/>
                </a:cxn>
                <a:cxn ang="0">
                  <a:pos x="10" y="5"/>
                </a:cxn>
                <a:cxn ang="0">
                  <a:pos x="7" y="9"/>
                </a:cxn>
                <a:cxn ang="0">
                  <a:pos x="11" y="12"/>
                </a:cxn>
                <a:cxn ang="0">
                  <a:pos x="6" y="17"/>
                </a:cxn>
                <a:cxn ang="0">
                  <a:pos x="0" y="20"/>
                </a:cxn>
                <a:cxn ang="0">
                  <a:pos x="8" y="27"/>
                </a:cxn>
                <a:cxn ang="0">
                  <a:pos x="16" y="25"/>
                </a:cxn>
                <a:cxn ang="0">
                  <a:pos x="22" y="27"/>
                </a:cxn>
                <a:cxn ang="0">
                  <a:pos x="26" y="27"/>
                </a:cxn>
                <a:cxn ang="0">
                  <a:pos x="31" y="31"/>
                </a:cxn>
                <a:cxn ang="0">
                  <a:pos x="30" y="34"/>
                </a:cxn>
                <a:cxn ang="0">
                  <a:pos x="39" y="36"/>
                </a:cxn>
                <a:cxn ang="0">
                  <a:pos x="47" y="37"/>
                </a:cxn>
                <a:cxn ang="0">
                  <a:pos x="57" y="37"/>
                </a:cxn>
                <a:cxn ang="0">
                  <a:pos x="66" y="37"/>
                </a:cxn>
                <a:cxn ang="0">
                  <a:pos x="70" y="36"/>
                </a:cxn>
              </a:cxnLst>
              <a:rect l="0" t="0" r="r" b="b"/>
              <a:pathLst>
                <a:path w="70" h="37">
                  <a:moveTo>
                    <a:pt x="70" y="36"/>
                  </a:moveTo>
                  <a:lnTo>
                    <a:pt x="44" y="24"/>
                  </a:lnTo>
                  <a:lnTo>
                    <a:pt x="37" y="10"/>
                  </a:lnTo>
                  <a:lnTo>
                    <a:pt x="37" y="8"/>
                  </a:lnTo>
                  <a:lnTo>
                    <a:pt x="38" y="6"/>
                  </a:lnTo>
                  <a:lnTo>
                    <a:pt x="40" y="1"/>
                  </a:lnTo>
                  <a:lnTo>
                    <a:pt x="14" y="0"/>
                  </a:lnTo>
                  <a:lnTo>
                    <a:pt x="10" y="5"/>
                  </a:lnTo>
                  <a:lnTo>
                    <a:pt x="7" y="9"/>
                  </a:lnTo>
                  <a:lnTo>
                    <a:pt x="11" y="12"/>
                  </a:lnTo>
                  <a:lnTo>
                    <a:pt x="6" y="17"/>
                  </a:lnTo>
                  <a:lnTo>
                    <a:pt x="0" y="20"/>
                  </a:lnTo>
                  <a:lnTo>
                    <a:pt x="8" y="27"/>
                  </a:lnTo>
                  <a:lnTo>
                    <a:pt x="16" y="25"/>
                  </a:lnTo>
                  <a:lnTo>
                    <a:pt x="22" y="27"/>
                  </a:lnTo>
                  <a:lnTo>
                    <a:pt x="26" y="27"/>
                  </a:lnTo>
                  <a:lnTo>
                    <a:pt x="31" y="31"/>
                  </a:lnTo>
                  <a:lnTo>
                    <a:pt x="30" y="34"/>
                  </a:lnTo>
                  <a:lnTo>
                    <a:pt x="39" y="36"/>
                  </a:lnTo>
                  <a:lnTo>
                    <a:pt x="47" y="37"/>
                  </a:lnTo>
                  <a:lnTo>
                    <a:pt x="57" y="37"/>
                  </a:lnTo>
                  <a:lnTo>
                    <a:pt x="66" y="37"/>
                  </a:lnTo>
                  <a:lnTo>
                    <a:pt x="70" y="36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305" name="Freeform 404"/>
            <p:cNvSpPr>
              <a:spLocks/>
            </p:cNvSpPr>
            <p:nvPr/>
          </p:nvSpPr>
          <p:spPr bwMode="auto">
            <a:xfrm>
              <a:off x="3903845" y="1626704"/>
              <a:ext cx="153015" cy="32866"/>
            </a:xfrm>
            <a:custGeom>
              <a:avLst/>
              <a:gdLst/>
              <a:ahLst/>
              <a:cxnLst>
                <a:cxn ang="0">
                  <a:pos x="81" y="8"/>
                </a:cxn>
                <a:cxn ang="0">
                  <a:pos x="30" y="0"/>
                </a:cxn>
                <a:cxn ang="0">
                  <a:pos x="36" y="2"/>
                </a:cxn>
                <a:cxn ang="0">
                  <a:pos x="30" y="2"/>
                </a:cxn>
                <a:cxn ang="0">
                  <a:pos x="35" y="6"/>
                </a:cxn>
                <a:cxn ang="0">
                  <a:pos x="9" y="1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4" y="8"/>
                </a:cxn>
                <a:cxn ang="0">
                  <a:pos x="7" y="11"/>
                </a:cxn>
                <a:cxn ang="0">
                  <a:pos x="39" y="19"/>
                </a:cxn>
                <a:cxn ang="0">
                  <a:pos x="41" y="17"/>
                </a:cxn>
                <a:cxn ang="0">
                  <a:pos x="65" y="16"/>
                </a:cxn>
                <a:cxn ang="0">
                  <a:pos x="78" y="16"/>
                </a:cxn>
                <a:cxn ang="0">
                  <a:pos x="72" y="14"/>
                </a:cxn>
                <a:cxn ang="0">
                  <a:pos x="81" y="11"/>
                </a:cxn>
                <a:cxn ang="0">
                  <a:pos x="81" y="8"/>
                </a:cxn>
              </a:cxnLst>
              <a:rect l="0" t="0" r="r" b="b"/>
              <a:pathLst>
                <a:path w="81" h="19">
                  <a:moveTo>
                    <a:pt x="81" y="8"/>
                  </a:moveTo>
                  <a:lnTo>
                    <a:pt x="30" y="0"/>
                  </a:lnTo>
                  <a:lnTo>
                    <a:pt x="36" y="2"/>
                  </a:lnTo>
                  <a:lnTo>
                    <a:pt x="30" y="2"/>
                  </a:lnTo>
                  <a:lnTo>
                    <a:pt x="35" y="6"/>
                  </a:lnTo>
                  <a:lnTo>
                    <a:pt x="9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4" y="8"/>
                  </a:lnTo>
                  <a:lnTo>
                    <a:pt x="7" y="11"/>
                  </a:lnTo>
                  <a:lnTo>
                    <a:pt x="39" y="19"/>
                  </a:lnTo>
                  <a:lnTo>
                    <a:pt x="41" y="17"/>
                  </a:lnTo>
                  <a:lnTo>
                    <a:pt x="65" y="16"/>
                  </a:lnTo>
                  <a:lnTo>
                    <a:pt x="78" y="16"/>
                  </a:lnTo>
                  <a:lnTo>
                    <a:pt x="72" y="14"/>
                  </a:lnTo>
                  <a:lnTo>
                    <a:pt x="81" y="11"/>
                  </a:lnTo>
                  <a:lnTo>
                    <a:pt x="81" y="8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306" name="Freeform 405"/>
            <p:cNvSpPr>
              <a:spLocks/>
            </p:cNvSpPr>
            <p:nvPr/>
          </p:nvSpPr>
          <p:spPr bwMode="auto">
            <a:xfrm>
              <a:off x="3036759" y="1543046"/>
              <a:ext cx="118405" cy="26890"/>
            </a:xfrm>
            <a:custGeom>
              <a:avLst/>
              <a:gdLst/>
              <a:ahLst/>
              <a:cxnLst>
                <a:cxn ang="0">
                  <a:pos x="53" y="5"/>
                </a:cxn>
                <a:cxn ang="0">
                  <a:pos x="37" y="2"/>
                </a:cxn>
                <a:cxn ang="0">
                  <a:pos x="31" y="5"/>
                </a:cxn>
                <a:cxn ang="0">
                  <a:pos x="25" y="0"/>
                </a:cxn>
                <a:cxn ang="0">
                  <a:pos x="2" y="3"/>
                </a:cxn>
                <a:cxn ang="0">
                  <a:pos x="0" y="8"/>
                </a:cxn>
                <a:cxn ang="0">
                  <a:pos x="7" y="8"/>
                </a:cxn>
                <a:cxn ang="0">
                  <a:pos x="20" y="14"/>
                </a:cxn>
                <a:cxn ang="0">
                  <a:pos x="62" y="16"/>
                </a:cxn>
                <a:cxn ang="0">
                  <a:pos x="59" y="13"/>
                </a:cxn>
                <a:cxn ang="0">
                  <a:pos x="53" y="5"/>
                </a:cxn>
              </a:cxnLst>
              <a:rect l="0" t="0" r="r" b="b"/>
              <a:pathLst>
                <a:path w="62" h="16">
                  <a:moveTo>
                    <a:pt x="53" y="5"/>
                  </a:moveTo>
                  <a:lnTo>
                    <a:pt x="37" y="2"/>
                  </a:lnTo>
                  <a:lnTo>
                    <a:pt x="31" y="5"/>
                  </a:lnTo>
                  <a:lnTo>
                    <a:pt x="25" y="0"/>
                  </a:lnTo>
                  <a:lnTo>
                    <a:pt x="2" y="3"/>
                  </a:lnTo>
                  <a:lnTo>
                    <a:pt x="0" y="8"/>
                  </a:lnTo>
                  <a:lnTo>
                    <a:pt x="7" y="8"/>
                  </a:lnTo>
                  <a:lnTo>
                    <a:pt x="20" y="14"/>
                  </a:lnTo>
                  <a:lnTo>
                    <a:pt x="62" y="16"/>
                  </a:lnTo>
                  <a:lnTo>
                    <a:pt x="59" y="13"/>
                  </a:lnTo>
                  <a:lnTo>
                    <a:pt x="53" y="5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307" name="Freeform 406"/>
            <p:cNvSpPr>
              <a:spLocks/>
            </p:cNvSpPr>
            <p:nvPr/>
          </p:nvSpPr>
          <p:spPr bwMode="auto">
            <a:xfrm>
              <a:off x="3173380" y="1557985"/>
              <a:ext cx="91080" cy="32866"/>
            </a:xfrm>
            <a:custGeom>
              <a:avLst/>
              <a:gdLst/>
              <a:ahLst/>
              <a:cxnLst>
                <a:cxn ang="0">
                  <a:pos x="47" y="11"/>
                </a:cxn>
                <a:cxn ang="0">
                  <a:pos x="22" y="4"/>
                </a:cxn>
                <a:cxn ang="0">
                  <a:pos x="16" y="7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8" y="3"/>
                </a:cxn>
                <a:cxn ang="0">
                  <a:pos x="0" y="4"/>
                </a:cxn>
                <a:cxn ang="0">
                  <a:pos x="2" y="5"/>
                </a:cxn>
                <a:cxn ang="0">
                  <a:pos x="6" y="8"/>
                </a:cxn>
                <a:cxn ang="0">
                  <a:pos x="1" y="11"/>
                </a:cxn>
                <a:cxn ang="0">
                  <a:pos x="4" y="19"/>
                </a:cxn>
                <a:cxn ang="0">
                  <a:pos x="48" y="12"/>
                </a:cxn>
                <a:cxn ang="0">
                  <a:pos x="47" y="11"/>
                </a:cxn>
              </a:cxnLst>
              <a:rect l="0" t="0" r="r" b="b"/>
              <a:pathLst>
                <a:path w="48" h="19">
                  <a:moveTo>
                    <a:pt x="47" y="11"/>
                  </a:moveTo>
                  <a:lnTo>
                    <a:pt x="22" y="4"/>
                  </a:lnTo>
                  <a:lnTo>
                    <a:pt x="16" y="7"/>
                  </a:lnTo>
                  <a:lnTo>
                    <a:pt x="12" y="0"/>
                  </a:lnTo>
                  <a:lnTo>
                    <a:pt x="6" y="0"/>
                  </a:lnTo>
                  <a:lnTo>
                    <a:pt x="8" y="3"/>
                  </a:lnTo>
                  <a:lnTo>
                    <a:pt x="0" y="4"/>
                  </a:lnTo>
                  <a:lnTo>
                    <a:pt x="2" y="5"/>
                  </a:lnTo>
                  <a:lnTo>
                    <a:pt x="6" y="8"/>
                  </a:lnTo>
                  <a:lnTo>
                    <a:pt x="1" y="11"/>
                  </a:lnTo>
                  <a:lnTo>
                    <a:pt x="4" y="19"/>
                  </a:lnTo>
                  <a:lnTo>
                    <a:pt x="48" y="12"/>
                  </a:lnTo>
                  <a:lnTo>
                    <a:pt x="47" y="11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308" name="Freeform 407"/>
            <p:cNvSpPr>
              <a:spLocks/>
            </p:cNvSpPr>
            <p:nvPr/>
          </p:nvSpPr>
          <p:spPr bwMode="auto">
            <a:xfrm>
              <a:off x="2983933" y="1526613"/>
              <a:ext cx="94724" cy="16433"/>
            </a:xfrm>
            <a:custGeom>
              <a:avLst/>
              <a:gdLst/>
              <a:ahLst/>
              <a:cxnLst>
                <a:cxn ang="0">
                  <a:pos x="50" y="4"/>
                </a:cxn>
                <a:cxn ang="0">
                  <a:pos x="28" y="0"/>
                </a:cxn>
                <a:cxn ang="0">
                  <a:pos x="3" y="3"/>
                </a:cxn>
                <a:cxn ang="0">
                  <a:pos x="9" y="3"/>
                </a:cxn>
                <a:cxn ang="0">
                  <a:pos x="8" y="7"/>
                </a:cxn>
                <a:cxn ang="0">
                  <a:pos x="0" y="8"/>
                </a:cxn>
                <a:cxn ang="0">
                  <a:pos x="15" y="9"/>
                </a:cxn>
                <a:cxn ang="0">
                  <a:pos x="12" y="10"/>
                </a:cxn>
                <a:cxn ang="0">
                  <a:pos x="50" y="9"/>
                </a:cxn>
                <a:cxn ang="0">
                  <a:pos x="45" y="7"/>
                </a:cxn>
                <a:cxn ang="0">
                  <a:pos x="50" y="4"/>
                </a:cxn>
              </a:cxnLst>
              <a:rect l="0" t="0" r="r" b="b"/>
              <a:pathLst>
                <a:path w="50" h="10">
                  <a:moveTo>
                    <a:pt x="50" y="4"/>
                  </a:moveTo>
                  <a:lnTo>
                    <a:pt x="28" y="0"/>
                  </a:lnTo>
                  <a:lnTo>
                    <a:pt x="3" y="3"/>
                  </a:lnTo>
                  <a:lnTo>
                    <a:pt x="9" y="3"/>
                  </a:lnTo>
                  <a:lnTo>
                    <a:pt x="8" y="7"/>
                  </a:lnTo>
                  <a:lnTo>
                    <a:pt x="0" y="8"/>
                  </a:lnTo>
                  <a:lnTo>
                    <a:pt x="15" y="9"/>
                  </a:lnTo>
                  <a:lnTo>
                    <a:pt x="12" y="10"/>
                  </a:lnTo>
                  <a:lnTo>
                    <a:pt x="50" y="9"/>
                  </a:lnTo>
                  <a:lnTo>
                    <a:pt x="45" y="7"/>
                  </a:lnTo>
                  <a:lnTo>
                    <a:pt x="50" y="4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309" name="Freeform 408"/>
            <p:cNvSpPr>
              <a:spLocks/>
            </p:cNvSpPr>
            <p:nvPr/>
          </p:nvSpPr>
          <p:spPr bwMode="auto">
            <a:xfrm>
              <a:off x="4073255" y="1640149"/>
              <a:ext cx="98367" cy="16433"/>
            </a:xfrm>
            <a:custGeom>
              <a:avLst/>
              <a:gdLst/>
              <a:ahLst/>
              <a:cxnLst>
                <a:cxn ang="0">
                  <a:pos x="52" y="6"/>
                </a:cxn>
                <a:cxn ang="0">
                  <a:pos x="12" y="1"/>
                </a:cxn>
                <a:cxn ang="0">
                  <a:pos x="0" y="0"/>
                </a:cxn>
                <a:cxn ang="0">
                  <a:pos x="4" y="5"/>
                </a:cxn>
                <a:cxn ang="0">
                  <a:pos x="48" y="10"/>
                </a:cxn>
                <a:cxn ang="0">
                  <a:pos x="52" y="6"/>
                </a:cxn>
              </a:cxnLst>
              <a:rect l="0" t="0" r="r" b="b"/>
              <a:pathLst>
                <a:path w="52" h="10">
                  <a:moveTo>
                    <a:pt x="52" y="6"/>
                  </a:moveTo>
                  <a:lnTo>
                    <a:pt x="12" y="1"/>
                  </a:lnTo>
                  <a:lnTo>
                    <a:pt x="0" y="0"/>
                  </a:lnTo>
                  <a:lnTo>
                    <a:pt x="4" y="5"/>
                  </a:lnTo>
                  <a:lnTo>
                    <a:pt x="48" y="10"/>
                  </a:lnTo>
                  <a:lnTo>
                    <a:pt x="52" y="6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310" name="Freeform 409"/>
            <p:cNvSpPr>
              <a:spLocks/>
            </p:cNvSpPr>
            <p:nvPr/>
          </p:nvSpPr>
          <p:spPr bwMode="auto">
            <a:xfrm>
              <a:off x="1932865" y="2155544"/>
              <a:ext cx="51005" cy="1643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8" y="3"/>
                </a:cxn>
                <a:cxn ang="0">
                  <a:pos x="1" y="2"/>
                </a:cxn>
                <a:cxn ang="0">
                  <a:pos x="1" y="5"/>
                </a:cxn>
                <a:cxn ang="0">
                  <a:pos x="2" y="5"/>
                </a:cxn>
                <a:cxn ang="0">
                  <a:pos x="1" y="6"/>
                </a:cxn>
                <a:cxn ang="0">
                  <a:pos x="0" y="8"/>
                </a:cxn>
                <a:cxn ang="0">
                  <a:pos x="7" y="9"/>
                </a:cxn>
                <a:cxn ang="0">
                  <a:pos x="27" y="10"/>
                </a:cxn>
                <a:cxn ang="0">
                  <a:pos x="26" y="3"/>
                </a:cxn>
                <a:cxn ang="0">
                  <a:pos x="15" y="2"/>
                </a:cxn>
                <a:cxn ang="0">
                  <a:pos x="9" y="0"/>
                </a:cxn>
              </a:cxnLst>
              <a:rect l="0" t="0" r="r" b="b"/>
              <a:pathLst>
                <a:path w="27" h="10">
                  <a:moveTo>
                    <a:pt x="9" y="0"/>
                  </a:moveTo>
                  <a:lnTo>
                    <a:pt x="8" y="3"/>
                  </a:lnTo>
                  <a:lnTo>
                    <a:pt x="1" y="2"/>
                  </a:lnTo>
                  <a:lnTo>
                    <a:pt x="1" y="5"/>
                  </a:lnTo>
                  <a:lnTo>
                    <a:pt x="2" y="5"/>
                  </a:lnTo>
                  <a:lnTo>
                    <a:pt x="1" y="6"/>
                  </a:lnTo>
                  <a:lnTo>
                    <a:pt x="0" y="8"/>
                  </a:lnTo>
                  <a:lnTo>
                    <a:pt x="7" y="9"/>
                  </a:lnTo>
                  <a:lnTo>
                    <a:pt x="27" y="10"/>
                  </a:lnTo>
                  <a:lnTo>
                    <a:pt x="26" y="3"/>
                  </a:lnTo>
                  <a:lnTo>
                    <a:pt x="15" y="2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311" name="Freeform 410"/>
            <p:cNvSpPr>
              <a:spLocks/>
            </p:cNvSpPr>
            <p:nvPr/>
          </p:nvSpPr>
          <p:spPr bwMode="auto">
            <a:xfrm>
              <a:off x="4027714" y="1677497"/>
              <a:ext cx="76508" cy="14939"/>
            </a:xfrm>
            <a:custGeom>
              <a:avLst/>
              <a:gdLst/>
              <a:ahLst/>
              <a:cxnLst>
                <a:cxn ang="0">
                  <a:pos x="41" y="9"/>
                </a:cxn>
                <a:cxn ang="0">
                  <a:pos x="0" y="7"/>
                </a:cxn>
                <a:cxn ang="0">
                  <a:pos x="14" y="0"/>
                </a:cxn>
                <a:cxn ang="0">
                  <a:pos x="38" y="7"/>
                </a:cxn>
                <a:cxn ang="0">
                  <a:pos x="41" y="9"/>
                </a:cxn>
              </a:cxnLst>
              <a:rect l="0" t="0" r="r" b="b"/>
              <a:pathLst>
                <a:path w="41" h="9">
                  <a:moveTo>
                    <a:pt x="41" y="9"/>
                  </a:moveTo>
                  <a:lnTo>
                    <a:pt x="0" y="7"/>
                  </a:lnTo>
                  <a:lnTo>
                    <a:pt x="14" y="0"/>
                  </a:lnTo>
                  <a:lnTo>
                    <a:pt x="38" y="7"/>
                  </a:lnTo>
                  <a:lnTo>
                    <a:pt x="41" y="9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312" name="Freeform 411"/>
            <p:cNvSpPr>
              <a:spLocks/>
            </p:cNvSpPr>
            <p:nvPr/>
          </p:nvSpPr>
          <p:spPr bwMode="auto">
            <a:xfrm>
              <a:off x="2410126" y="1779082"/>
              <a:ext cx="41897" cy="20915"/>
            </a:xfrm>
            <a:custGeom>
              <a:avLst/>
              <a:gdLst/>
              <a:ahLst/>
              <a:cxnLst>
                <a:cxn ang="0">
                  <a:pos x="22" y="6"/>
                </a:cxn>
                <a:cxn ang="0">
                  <a:pos x="7" y="12"/>
                </a:cxn>
                <a:cxn ang="0">
                  <a:pos x="0" y="5"/>
                </a:cxn>
                <a:cxn ang="0">
                  <a:pos x="6" y="0"/>
                </a:cxn>
                <a:cxn ang="0">
                  <a:pos x="22" y="6"/>
                </a:cxn>
              </a:cxnLst>
              <a:rect l="0" t="0" r="r" b="b"/>
              <a:pathLst>
                <a:path w="22" h="12">
                  <a:moveTo>
                    <a:pt x="22" y="6"/>
                  </a:moveTo>
                  <a:lnTo>
                    <a:pt x="7" y="12"/>
                  </a:lnTo>
                  <a:lnTo>
                    <a:pt x="0" y="5"/>
                  </a:lnTo>
                  <a:lnTo>
                    <a:pt x="6" y="0"/>
                  </a:lnTo>
                  <a:lnTo>
                    <a:pt x="22" y="6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313" name="Freeform 413"/>
            <p:cNvSpPr>
              <a:spLocks/>
            </p:cNvSpPr>
            <p:nvPr/>
          </p:nvSpPr>
          <p:spPr bwMode="auto">
            <a:xfrm>
              <a:off x="2257111" y="1531095"/>
              <a:ext cx="69221" cy="13445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14" y="6"/>
                </a:cxn>
                <a:cxn ang="0">
                  <a:pos x="6" y="8"/>
                </a:cxn>
                <a:cxn ang="0">
                  <a:pos x="0" y="7"/>
                </a:cxn>
                <a:cxn ang="0">
                  <a:pos x="6" y="5"/>
                </a:cxn>
                <a:cxn ang="0">
                  <a:pos x="20" y="1"/>
                </a:cxn>
                <a:cxn ang="0">
                  <a:pos x="31" y="0"/>
                </a:cxn>
                <a:cxn ang="0">
                  <a:pos x="37" y="1"/>
                </a:cxn>
              </a:cxnLst>
              <a:rect l="0" t="0" r="r" b="b"/>
              <a:pathLst>
                <a:path w="37" h="8">
                  <a:moveTo>
                    <a:pt x="37" y="1"/>
                  </a:moveTo>
                  <a:lnTo>
                    <a:pt x="14" y="6"/>
                  </a:lnTo>
                  <a:lnTo>
                    <a:pt x="6" y="8"/>
                  </a:lnTo>
                  <a:lnTo>
                    <a:pt x="0" y="7"/>
                  </a:lnTo>
                  <a:lnTo>
                    <a:pt x="6" y="5"/>
                  </a:lnTo>
                  <a:lnTo>
                    <a:pt x="20" y="1"/>
                  </a:lnTo>
                  <a:lnTo>
                    <a:pt x="31" y="0"/>
                  </a:lnTo>
                  <a:lnTo>
                    <a:pt x="37" y="1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314" name="Freeform 414"/>
            <p:cNvSpPr>
              <a:spLocks/>
            </p:cNvSpPr>
            <p:nvPr/>
          </p:nvSpPr>
          <p:spPr bwMode="auto">
            <a:xfrm>
              <a:off x="4985881" y="2418470"/>
              <a:ext cx="23681" cy="2987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" y="5"/>
                </a:cxn>
                <a:cxn ang="0">
                  <a:pos x="0" y="18"/>
                </a:cxn>
                <a:cxn ang="0">
                  <a:pos x="5" y="10"/>
                </a:cxn>
                <a:cxn ang="0">
                  <a:pos x="10" y="3"/>
                </a:cxn>
                <a:cxn ang="0">
                  <a:pos x="12" y="0"/>
                </a:cxn>
              </a:cxnLst>
              <a:rect l="0" t="0" r="r" b="b"/>
              <a:pathLst>
                <a:path w="12" h="18">
                  <a:moveTo>
                    <a:pt x="12" y="0"/>
                  </a:moveTo>
                  <a:lnTo>
                    <a:pt x="2" y="5"/>
                  </a:lnTo>
                  <a:lnTo>
                    <a:pt x="0" y="18"/>
                  </a:lnTo>
                  <a:lnTo>
                    <a:pt x="5" y="10"/>
                  </a:lnTo>
                  <a:lnTo>
                    <a:pt x="10" y="3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315" name="Freeform 415"/>
            <p:cNvSpPr>
              <a:spLocks/>
            </p:cNvSpPr>
            <p:nvPr/>
          </p:nvSpPr>
          <p:spPr bwMode="auto">
            <a:xfrm>
              <a:off x="4838330" y="1732771"/>
              <a:ext cx="27324" cy="1643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5"/>
                </a:cxn>
                <a:cxn ang="0">
                  <a:pos x="8" y="10"/>
                </a:cxn>
                <a:cxn ang="0">
                  <a:pos x="14" y="9"/>
                </a:cxn>
                <a:cxn ang="0">
                  <a:pos x="3" y="0"/>
                </a:cxn>
              </a:cxnLst>
              <a:rect l="0" t="0" r="r" b="b"/>
              <a:pathLst>
                <a:path w="14" h="10">
                  <a:moveTo>
                    <a:pt x="3" y="0"/>
                  </a:moveTo>
                  <a:lnTo>
                    <a:pt x="0" y="5"/>
                  </a:lnTo>
                  <a:lnTo>
                    <a:pt x="8" y="10"/>
                  </a:lnTo>
                  <a:lnTo>
                    <a:pt x="14" y="9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316" name="Freeform 416"/>
            <p:cNvSpPr>
              <a:spLocks/>
            </p:cNvSpPr>
            <p:nvPr/>
          </p:nvSpPr>
          <p:spPr bwMode="auto">
            <a:xfrm>
              <a:off x="2594108" y="1759661"/>
              <a:ext cx="45540" cy="14939"/>
            </a:xfrm>
            <a:custGeom>
              <a:avLst/>
              <a:gdLst/>
              <a:ahLst/>
              <a:cxnLst>
                <a:cxn ang="0">
                  <a:pos x="24" y="9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15" y="9"/>
                </a:cxn>
                <a:cxn ang="0">
                  <a:pos x="24" y="9"/>
                </a:cxn>
              </a:cxnLst>
              <a:rect l="0" t="0" r="r" b="b"/>
              <a:pathLst>
                <a:path w="24" h="9">
                  <a:moveTo>
                    <a:pt x="24" y="9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15" y="9"/>
                  </a:lnTo>
                  <a:lnTo>
                    <a:pt x="24" y="9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317" name="Freeform 417"/>
            <p:cNvSpPr>
              <a:spLocks/>
            </p:cNvSpPr>
            <p:nvPr/>
          </p:nvSpPr>
          <p:spPr bwMode="auto">
            <a:xfrm>
              <a:off x="1958367" y="2059935"/>
              <a:ext cx="25503" cy="11951"/>
            </a:xfrm>
            <a:custGeom>
              <a:avLst/>
              <a:gdLst/>
              <a:ahLst/>
              <a:cxnLst>
                <a:cxn ang="0">
                  <a:pos x="14" y="1"/>
                </a:cxn>
                <a:cxn ang="0">
                  <a:pos x="2" y="7"/>
                </a:cxn>
                <a:cxn ang="0">
                  <a:pos x="0" y="1"/>
                </a:cxn>
                <a:cxn ang="0">
                  <a:pos x="12" y="0"/>
                </a:cxn>
                <a:cxn ang="0">
                  <a:pos x="14" y="1"/>
                </a:cxn>
              </a:cxnLst>
              <a:rect l="0" t="0" r="r" b="b"/>
              <a:pathLst>
                <a:path w="14" h="7">
                  <a:moveTo>
                    <a:pt x="14" y="1"/>
                  </a:moveTo>
                  <a:lnTo>
                    <a:pt x="2" y="7"/>
                  </a:lnTo>
                  <a:lnTo>
                    <a:pt x="0" y="1"/>
                  </a:lnTo>
                  <a:lnTo>
                    <a:pt x="12" y="0"/>
                  </a:lnTo>
                  <a:lnTo>
                    <a:pt x="14" y="1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318" name="Freeform 418"/>
            <p:cNvSpPr>
              <a:spLocks/>
            </p:cNvSpPr>
            <p:nvPr/>
          </p:nvSpPr>
          <p:spPr bwMode="auto">
            <a:xfrm>
              <a:off x="4984059" y="2042008"/>
              <a:ext cx="16394" cy="16433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4" y="10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9" y="2"/>
                </a:cxn>
              </a:cxnLst>
              <a:rect l="0" t="0" r="r" b="b"/>
              <a:pathLst>
                <a:path w="9" h="10">
                  <a:moveTo>
                    <a:pt x="9" y="2"/>
                  </a:moveTo>
                  <a:lnTo>
                    <a:pt x="4" y="10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2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319" name="Freeform 419"/>
            <p:cNvSpPr>
              <a:spLocks/>
            </p:cNvSpPr>
            <p:nvPr/>
          </p:nvSpPr>
          <p:spPr bwMode="auto">
            <a:xfrm>
              <a:off x="4683493" y="1773106"/>
              <a:ext cx="34611" cy="5976"/>
            </a:xfrm>
            <a:custGeom>
              <a:avLst/>
              <a:gdLst/>
              <a:ahLst/>
              <a:cxnLst>
                <a:cxn ang="0">
                  <a:pos x="18" y="1"/>
                </a:cxn>
                <a:cxn ang="0">
                  <a:pos x="17" y="4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1"/>
                </a:cxn>
              </a:cxnLst>
              <a:rect l="0" t="0" r="r" b="b"/>
              <a:pathLst>
                <a:path w="18" h="4">
                  <a:moveTo>
                    <a:pt x="18" y="1"/>
                  </a:moveTo>
                  <a:lnTo>
                    <a:pt x="17" y="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320" name="Freeform 420"/>
            <p:cNvSpPr>
              <a:spLocks/>
            </p:cNvSpPr>
            <p:nvPr/>
          </p:nvSpPr>
          <p:spPr bwMode="auto">
            <a:xfrm>
              <a:off x="2763518" y="1687954"/>
              <a:ext cx="30967" cy="5976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0" y="3"/>
                </a:cxn>
                <a:cxn ang="0">
                  <a:pos x="16" y="4"/>
                </a:cxn>
              </a:cxnLst>
              <a:rect l="0" t="0" r="r" b="b"/>
              <a:pathLst>
                <a:path w="16" h="4">
                  <a:moveTo>
                    <a:pt x="16" y="4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10" y="3"/>
                  </a:lnTo>
                  <a:lnTo>
                    <a:pt x="16" y="4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321" name="Freeform 421"/>
            <p:cNvSpPr>
              <a:spLocks/>
            </p:cNvSpPr>
            <p:nvPr/>
          </p:nvSpPr>
          <p:spPr bwMode="auto">
            <a:xfrm>
              <a:off x="2450201" y="1532589"/>
              <a:ext cx="47362" cy="7469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1"/>
                </a:cxn>
                <a:cxn ang="0">
                  <a:pos x="14" y="4"/>
                </a:cxn>
                <a:cxn ang="0">
                  <a:pos x="25" y="0"/>
                </a:cxn>
              </a:cxnLst>
              <a:rect l="0" t="0" r="r" b="b"/>
              <a:pathLst>
                <a:path w="25" h="4">
                  <a:moveTo>
                    <a:pt x="25" y="0"/>
                  </a:moveTo>
                  <a:lnTo>
                    <a:pt x="0" y="1"/>
                  </a:lnTo>
                  <a:lnTo>
                    <a:pt x="14" y="4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322" name="Freeform 422"/>
            <p:cNvSpPr>
              <a:spLocks/>
            </p:cNvSpPr>
            <p:nvPr/>
          </p:nvSpPr>
          <p:spPr bwMode="auto">
            <a:xfrm>
              <a:off x="2499385" y="1526613"/>
              <a:ext cx="47362" cy="4482"/>
            </a:xfrm>
            <a:custGeom>
              <a:avLst/>
              <a:gdLst/>
              <a:ahLst/>
              <a:cxnLst>
                <a:cxn ang="0">
                  <a:pos x="25" y="2"/>
                </a:cxn>
                <a:cxn ang="0">
                  <a:pos x="0" y="3"/>
                </a:cxn>
                <a:cxn ang="0">
                  <a:pos x="21" y="0"/>
                </a:cxn>
                <a:cxn ang="0">
                  <a:pos x="25" y="2"/>
                </a:cxn>
              </a:cxnLst>
              <a:rect l="0" t="0" r="r" b="b"/>
              <a:pathLst>
                <a:path w="25" h="3">
                  <a:moveTo>
                    <a:pt x="25" y="2"/>
                  </a:moveTo>
                  <a:lnTo>
                    <a:pt x="0" y="3"/>
                  </a:lnTo>
                  <a:lnTo>
                    <a:pt x="21" y="0"/>
                  </a:lnTo>
                  <a:lnTo>
                    <a:pt x="25" y="2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323" name="Freeform 423"/>
            <p:cNvSpPr>
              <a:spLocks/>
            </p:cNvSpPr>
            <p:nvPr/>
          </p:nvSpPr>
          <p:spPr bwMode="auto">
            <a:xfrm>
              <a:off x="3490340" y="1665546"/>
              <a:ext cx="34611" cy="4482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0" y="1"/>
                </a:cxn>
                <a:cxn ang="0">
                  <a:pos x="18" y="3"/>
                </a:cxn>
                <a:cxn ang="0">
                  <a:pos x="17" y="0"/>
                </a:cxn>
              </a:cxnLst>
              <a:rect l="0" t="0" r="r" b="b"/>
              <a:pathLst>
                <a:path w="18" h="3">
                  <a:moveTo>
                    <a:pt x="17" y="0"/>
                  </a:moveTo>
                  <a:lnTo>
                    <a:pt x="0" y="1"/>
                  </a:lnTo>
                  <a:lnTo>
                    <a:pt x="18" y="3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324" name="Freeform 424"/>
            <p:cNvSpPr>
              <a:spLocks/>
            </p:cNvSpPr>
            <p:nvPr/>
          </p:nvSpPr>
          <p:spPr bwMode="auto">
            <a:xfrm>
              <a:off x="5049637" y="2270574"/>
              <a:ext cx="10930" cy="19421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1" y="11"/>
                </a:cxn>
                <a:cxn ang="0">
                  <a:pos x="0" y="0"/>
                </a:cxn>
                <a:cxn ang="0">
                  <a:pos x="5" y="2"/>
                </a:cxn>
              </a:cxnLst>
              <a:rect l="0" t="0" r="r" b="b"/>
              <a:pathLst>
                <a:path w="5" h="11">
                  <a:moveTo>
                    <a:pt x="5" y="2"/>
                  </a:moveTo>
                  <a:lnTo>
                    <a:pt x="1" y="11"/>
                  </a:lnTo>
                  <a:lnTo>
                    <a:pt x="0" y="0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325" name="Freeform 425"/>
            <p:cNvSpPr>
              <a:spLocks/>
            </p:cNvSpPr>
            <p:nvPr/>
          </p:nvSpPr>
          <p:spPr bwMode="auto">
            <a:xfrm>
              <a:off x="4965843" y="2446854"/>
              <a:ext cx="9108" cy="1792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1"/>
                </a:cxn>
                <a:cxn ang="0">
                  <a:pos x="0" y="3"/>
                </a:cxn>
                <a:cxn ang="0">
                  <a:pos x="5" y="0"/>
                </a:cxn>
              </a:cxnLst>
              <a:rect l="0" t="0" r="r" b="b"/>
              <a:pathLst>
                <a:path w="5" h="11">
                  <a:moveTo>
                    <a:pt x="5" y="0"/>
                  </a:moveTo>
                  <a:lnTo>
                    <a:pt x="0" y="11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326" name="Freeform 426"/>
            <p:cNvSpPr>
              <a:spLocks/>
            </p:cNvSpPr>
            <p:nvPr/>
          </p:nvSpPr>
          <p:spPr bwMode="auto">
            <a:xfrm>
              <a:off x="4011320" y="1670027"/>
              <a:ext cx="16394" cy="746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0"/>
                </a:cxn>
                <a:cxn ang="0">
                  <a:pos x="8" y="4"/>
                </a:cxn>
                <a:cxn ang="0">
                  <a:pos x="9" y="0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lnTo>
                    <a:pt x="0" y="0"/>
                  </a:lnTo>
                  <a:lnTo>
                    <a:pt x="8" y="4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327" name="Freeform 427"/>
            <p:cNvSpPr>
              <a:spLocks/>
            </p:cNvSpPr>
            <p:nvPr/>
          </p:nvSpPr>
          <p:spPr bwMode="auto">
            <a:xfrm>
              <a:off x="2231608" y="1532589"/>
              <a:ext cx="49183" cy="5976"/>
            </a:xfrm>
            <a:custGeom>
              <a:avLst/>
              <a:gdLst/>
              <a:ahLst/>
              <a:cxnLst>
                <a:cxn ang="0">
                  <a:pos x="26" y="1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26" y="1"/>
                </a:cxn>
              </a:cxnLst>
              <a:rect l="0" t="0" r="r" b="b"/>
              <a:pathLst>
                <a:path w="26" h="3">
                  <a:moveTo>
                    <a:pt x="26" y="1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26" y="1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328" name="Freeform 428"/>
            <p:cNvSpPr>
              <a:spLocks/>
            </p:cNvSpPr>
            <p:nvPr/>
          </p:nvSpPr>
          <p:spPr bwMode="auto">
            <a:xfrm>
              <a:off x="2909247" y="1710363"/>
              <a:ext cx="20038" cy="597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 h="3">
                  <a:moveTo>
                    <a:pt x="11" y="0"/>
                  </a:moveTo>
                  <a:lnTo>
                    <a:pt x="1" y="3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329" name="Freeform 429"/>
            <p:cNvSpPr>
              <a:spLocks/>
            </p:cNvSpPr>
            <p:nvPr/>
          </p:nvSpPr>
          <p:spPr bwMode="auto">
            <a:xfrm>
              <a:off x="2422877" y="1540058"/>
              <a:ext cx="32789" cy="298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0"/>
                </a:cxn>
                <a:cxn ang="0">
                  <a:pos x="8" y="2"/>
                </a:cxn>
                <a:cxn ang="0">
                  <a:pos x="18" y="0"/>
                </a:cxn>
              </a:cxnLst>
              <a:rect l="0" t="0" r="r" b="b"/>
              <a:pathLst>
                <a:path w="18" h="2">
                  <a:moveTo>
                    <a:pt x="18" y="0"/>
                  </a:moveTo>
                  <a:lnTo>
                    <a:pt x="0" y="0"/>
                  </a:lnTo>
                  <a:lnTo>
                    <a:pt x="8" y="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330" name="Freeform 430"/>
            <p:cNvSpPr>
              <a:spLocks/>
            </p:cNvSpPr>
            <p:nvPr/>
          </p:nvSpPr>
          <p:spPr bwMode="auto">
            <a:xfrm>
              <a:off x="5142539" y="2143593"/>
              <a:ext cx="40075" cy="20915"/>
            </a:xfrm>
            <a:custGeom>
              <a:avLst/>
              <a:gdLst/>
              <a:ahLst/>
              <a:cxnLst>
                <a:cxn ang="0">
                  <a:pos x="21" y="12"/>
                </a:cxn>
                <a:cxn ang="0">
                  <a:pos x="0" y="0"/>
                </a:cxn>
                <a:cxn ang="0">
                  <a:pos x="17" y="8"/>
                </a:cxn>
                <a:cxn ang="0">
                  <a:pos x="21" y="12"/>
                </a:cxn>
              </a:cxnLst>
              <a:rect l="0" t="0" r="r" b="b"/>
              <a:pathLst>
                <a:path w="21" h="12">
                  <a:moveTo>
                    <a:pt x="21" y="12"/>
                  </a:moveTo>
                  <a:lnTo>
                    <a:pt x="0" y="0"/>
                  </a:lnTo>
                  <a:lnTo>
                    <a:pt x="17" y="8"/>
                  </a:lnTo>
                  <a:lnTo>
                    <a:pt x="21" y="12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331" name="Freeform 431"/>
            <p:cNvSpPr>
              <a:spLocks/>
            </p:cNvSpPr>
            <p:nvPr/>
          </p:nvSpPr>
          <p:spPr bwMode="auto">
            <a:xfrm>
              <a:off x="3872878" y="1634174"/>
              <a:ext cx="18216" cy="8963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0" y="0"/>
                </a:cxn>
                <a:cxn ang="0">
                  <a:pos x="10" y="6"/>
                </a:cxn>
                <a:cxn ang="0">
                  <a:pos x="9" y="3"/>
                </a:cxn>
              </a:cxnLst>
              <a:rect l="0" t="0" r="r" b="b"/>
              <a:pathLst>
                <a:path w="10" h="6">
                  <a:moveTo>
                    <a:pt x="9" y="3"/>
                  </a:moveTo>
                  <a:lnTo>
                    <a:pt x="0" y="0"/>
                  </a:lnTo>
                  <a:lnTo>
                    <a:pt x="10" y="6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332" name="Freeform 432"/>
            <p:cNvSpPr>
              <a:spLocks/>
            </p:cNvSpPr>
            <p:nvPr/>
          </p:nvSpPr>
          <p:spPr bwMode="auto">
            <a:xfrm>
              <a:off x="1958367" y="2046489"/>
              <a:ext cx="20038" cy="4482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11" y="2"/>
                </a:cxn>
              </a:cxnLst>
              <a:rect l="0" t="0" r="r" b="b"/>
              <a:pathLst>
                <a:path w="11" h="2">
                  <a:moveTo>
                    <a:pt x="11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11" y="2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333" name="Freeform 433"/>
            <p:cNvSpPr>
              <a:spLocks/>
            </p:cNvSpPr>
            <p:nvPr/>
          </p:nvSpPr>
          <p:spPr bwMode="auto">
            <a:xfrm>
              <a:off x="1781671" y="2460299"/>
              <a:ext cx="3643" cy="1494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1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334" name="Freeform 434"/>
            <p:cNvSpPr>
              <a:spLocks/>
            </p:cNvSpPr>
            <p:nvPr/>
          </p:nvSpPr>
          <p:spPr bwMode="auto">
            <a:xfrm>
              <a:off x="1869108" y="2304934"/>
              <a:ext cx="138442" cy="46311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6" y="1"/>
                </a:cxn>
                <a:cxn ang="0">
                  <a:pos x="22" y="5"/>
                </a:cxn>
                <a:cxn ang="0">
                  <a:pos x="19" y="6"/>
                </a:cxn>
                <a:cxn ang="0">
                  <a:pos x="19" y="7"/>
                </a:cxn>
                <a:cxn ang="0">
                  <a:pos x="15" y="12"/>
                </a:cxn>
                <a:cxn ang="0">
                  <a:pos x="7" y="13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8" y="26"/>
                </a:cxn>
                <a:cxn ang="0">
                  <a:pos x="12" y="28"/>
                </a:cxn>
                <a:cxn ang="0">
                  <a:pos x="28" y="28"/>
                </a:cxn>
                <a:cxn ang="0">
                  <a:pos x="48" y="19"/>
                </a:cxn>
                <a:cxn ang="0">
                  <a:pos x="68" y="19"/>
                </a:cxn>
                <a:cxn ang="0">
                  <a:pos x="73" y="7"/>
                </a:cxn>
                <a:cxn ang="0">
                  <a:pos x="53" y="2"/>
                </a:cxn>
                <a:cxn ang="0">
                  <a:pos x="43" y="4"/>
                </a:cxn>
                <a:cxn ang="0">
                  <a:pos x="41" y="0"/>
                </a:cxn>
                <a:cxn ang="0">
                  <a:pos x="27" y="0"/>
                </a:cxn>
              </a:cxnLst>
              <a:rect l="0" t="0" r="r" b="b"/>
              <a:pathLst>
                <a:path w="73" h="28">
                  <a:moveTo>
                    <a:pt x="27" y="0"/>
                  </a:moveTo>
                  <a:lnTo>
                    <a:pt x="26" y="1"/>
                  </a:lnTo>
                  <a:lnTo>
                    <a:pt x="22" y="5"/>
                  </a:lnTo>
                  <a:lnTo>
                    <a:pt x="19" y="6"/>
                  </a:lnTo>
                  <a:lnTo>
                    <a:pt x="19" y="7"/>
                  </a:lnTo>
                  <a:lnTo>
                    <a:pt x="15" y="12"/>
                  </a:lnTo>
                  <a:lnTo>
                    <a:pt x="7" y="13"/>
                  </a:lnTo>
                  <a:lnTo>
                    <a:pt x="4" y="13"/>
                  </a:lnTo>
                  <a:lnTo>
                    <a:pt x="0" y="13"/>
                  </a:lnTo>
                  <a:lnTo>
                    <a:pt x="8" y="26"/>
                  </a:lnTo>
                  <a:lnTo>
                    <a:pt x="12" y="28"/>
                  </a:lnTo>
                  <a:lnTo>
                    <a:pt x="28" y="28"/>
                  </a:lnTo>
                  <a:lnTo>
                    <a:pt x="48" y="19"/>
                  </a:lnTo>
                  <a:lnTo>
                    <a:pt x="68" y="19"/>
                  </a:lnTo>
                  <a:lnTo>
                    <a:pt x="73" y="7"/>
                  </a:lnTo>
                  <a:lnTo>
                    <a:pt x="53" y="2"/>
                  </a:lnTo>
                  <a:lnTo>
                    <a:pt x="43" y="4"/>
                  </a:lnTo>
                  <a:lnTo>
                    <a:pt x="41" y="0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335" name="Freeform 435"/>
            <p:cNvSpPr>
              <a:spLocks/>
            </p:cNvSpPr>
            <p:nvPr/>
          </p:nvSpPr>
          <p:spPr bwMode="auto">
            <a:xfrm>
              <a:off x="1801709" y="2378135"/>
              <a:ext cx="71043" cy="40335"/>
            </a:xfrm>
            <a:custGeom>
              <a:avLst/>
              <a:gdLst/>
              <a:ahLst/>
              <a:cxnLst>
                <a:cxn ang="0">
                  <a:pos x="7" y="23"/>
                </a:cxn>
                <a:cxn ang="0">
                  <a:pos x="13" y="24"/>
                </a:cxn>
                <a:cxn ang="0">
                  <a:pos x="14" y="21"/>
                </a:cxn>
                <a:cxn ang="0">
                  <a:pos x="16" y="22"/>
                </a:cxn>
                <a:cxn ang="0">
                  <a:pos x="18" y="22"/>
                </a:cxn>
                <a:cxn ang="0">
                  <a:pos x="19" y="22"/>
                </a:cxn>
                <a:cxn ang="0">
                  <a:pos x="21" y="24"/>
                </a:cxn>
                <a:cxn ang="0">
                  <a:pos x="24" y="23"/>
                </a:cxn>
                <a:cxn ang="0">
                  <a:pos x="23" y="21"/>
                </a:cxn>
                <a:cxn ang="0">
                  <a:pos x="23" y="20"/>
                </a:cxn>
                <a:cxn ang="0">
                  <a:pos x="27" y="17"/>
                </a:cxn>
                <a:cxn ang="0">
                  <a:pos x="29" y="17"/>
                </a:cxn>
                <a:cxn ang="0">
                  <a:pos x="27" y="15"/>
                </a:cxn>
                <a:cxn ang="0">
                  <a:pos x="27" y="13"/>
                </a:cxn>
                <a:cxn ang="0">
                  <a:pos x="26" y="10"/>
                </a:cxn>
                <a:cxn ang="0">
                  <a:pos x="30" y="9"/>
                </a:cxn>
                <a:cxn ang="0">
                  <a:pos x="32" y="8"/>
                </a:cxn>
                <a:cxn ang="0">
                  <a:pos x="36" y="8"/>
                </a:cxn>
                <a:cxn ang="0">
                  <a:pos x="36" y="6"/>
                </a:cxn>
                <a:cxn ang="0">
                  <a:pos x="37" y="6"/>
                </a:cxn>
                <a:cxn ang="0">
                  <a:pos x="38" y="5"/>
                </a:cxn>
                <a:cxn ang="0">
                  <a:pos x="34" y="2"/>
                </a:cxn>
                <a:cxn ang="0">
                  <a:pos x="33" y="0"/>
                </a:cxn>
                <a:cxn ang="0">
                  <a:pos x="8" y="7"/>
                </a:cxn>
                <a:cxn ang="0">
                  <a:pos x="3" y="6"/>
                </a:cxn>
                <a:cxn ang="0">
                  <a:pos x="0" y="12"/>
                </a:cxn>
                <a:cxn ang="0">
                  <a:pos x="4" y="22"/>
                </a:cxn>
                <a:cxn ang="0">
                  <a:pos x="7" y="23"/>
                </a:cxn>
              </a:cxnLst>
              <a:rect l="0" t="0" r="r" b="b"/>
              <a:pathLst>
                <a:path w="38" h="24">
                  <a:moveTo>
                    <a:pt x="7" y="23"/>
                  </a:moveTo>
                  <a:lnTo>
                    <a:pt x="13" y="24"/>
                  </a:lnTo>
                  <a:lnTo>
                    <a:pt x="14" y="21"/>
                  </a:lnTo>
                  <a:lnTo>
                    <a:pt x="16" y="22"/>
                  </a:lnTo>
                  <a:lnTo>
                    <a:pt x="18" y="22"/>
                  </a:lnTo>
                  <a:lnTo>
                    <a:pt x="19" y="22"/>
                  </a:lnTo>
                  <a:lnTo>
                    <a:pt x="21" y="24"/>
                  </a:lnTo>
                  <a:lnTo>
                    <a:pt x="24" y="23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27" y="15"/>
                  </a:lnTo>
                  <a:lnTo>
                    <a:pt x="27" y="13"/>
                  </a:lnTo>
                  <a:lnTo>
                    <a:pt x="26" y="10"/>
                  </a:lnTo>
                  <a:lnTo>
                    <a:pt x="30" y="9"/>
                  </a:lnTo>
                  <a:lnTo>
                    <a:pt x="32" y="8"/>
                  </a:lnTo>
                  <a:lnTo>
                    <a:pt x="36" y="8"/>
                  </a:lnTo>
                  <a:lnTo>
                    <a:pt x="36" y="6"/>
                  </a:lnTo>
                  <a:lnTo>
                    <a:pt x="37" y="6"/>
                  </a:lnTo>
                  <a:lnTo>
                    <a:pt x="38" y="5"/>
                  </a:lnTo>
                  <a:lnTo>
                    <a:pt x="34" y="2"/>
                  </a:lnTo>
                  <a:lnTo>
                    <a:pt x="33" y="0"/>
                  </a:lnTo>
                  <a:lnTo>
                    <a:pt x="8" y="7"/>
                  </a:lnTo>
                  <a:lnTo>
                    <a:pt x="3" y="6"/>
                  </a:lnTo>
                  <a:lnTo>
                    <a:pt x="0" y="12"/>
                  </a:lnTo>
                  <a:lnTo>
                    <a:pt x="4" y="22"/>
                  </a:lnTo>
                  <a:lnTo>
                    <a:pt x="7" y="23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336" name="Freeform 436"/>
            <p:cNvSpPr>
              <a:spLocks/>
            </p:cNvSpPr>
            <p:nvPr/>
          </p:nvSpPr>
          <p:spPr bwMode="auto">
            <a:xfrm>
              <a:off x="1723380" y="1791033"/>
              <a:ext cx="242274" cy="352560"/>
            </a:xfrm>
            <a:custGeom>
              <a:avLst/>
              <a:gdLst/>
              <a:ahLst/>
              <a:cxnLst>
                <a:cxn ang="0">
                  <a:pos x="90" y="81"/>
                </a:cxn>
                <a:cxn ang="0">
                  <a:pos x="75" y="91"/>
                </a:cxn>
                <a:cxn ang="0">
                  <a:pos x="67" y="99"/>
                </a:cxn>
                <a:cxn ang="0">
                  <a:pos x="64" y="110"/>
                </a:cxn>
                <a:cxn ang="0">
                  <a:pos x="80" y="133"/>
                </a:cxn>
                <a:cxn ang="0">
                  <a:pos x="74" y="147"/>
                </a:cxn>
                <a:cxn ang="0">
                  <a:pos x="70" y="145"/>
                </a:cxn>
                <a:cxn ang="0">
                  <a:pos x="81" y="147"/>
                </a:cxn>
                <a:cxn ang="0">
                  <a:pos x="73" y="152"/>
                </a:cxn>
                <a:cxn ang="0">
                  <a:pos x="60" y="159"/>
                </a:cxn>
                <a:cxn ang="0">
                  <a:pos x="63" y="162"/>
                </a:cxn>
                <a:cxn ang="0">
                  <a:pos x="64" y="173"/>
                </a:cxn>
                <a:cxn ang="0">
                  <a:pos x="61" y="185"/>
                </a:cxn>
                <a:cxn ang="0">
                  <a:pos x="39" y="202"/>
                </a:cxn>
                <a:cxn ang="0">
                  <a:pos x="24" y="210"/>
                </a:cxn>
                <a:cxn ang="0">
                  <a:pos x="18" y="188"/>
                </a:cxn>
                <a:cxn ang="0">
                  <a:pos x="8" y="166"/>
                </a:cxn>
                <a:cxn ang="0">
                  <a:pos x="0" y="155"/>
                </a:cxn>
                <a:cxn ang="0">
                  <a:pos x="9" y="139"/>
                </a:cxn>
                <a:cxn ang="0">
                  <a:pos x="10" y="121"/>
                </a:cxn>
                <a:cxn ang="0">
                  <a:pos x="7" y="110"/>
                </a:cxn>
                <a:cxn ang="0">
                  <a:pos x="6" y="80"/>
                </a:cxn>
                <a:cxn ang="0">
                  <a:pos x="25" y="73"/>
                </a:cxn>
                <a:cxn ang="0">
                  <a:pos x="27" y="48"/>
                </a:cxn>
                <a:cxn ang="0">
                  <a:pos x="36" y="41"/>
                </a:cxn>
                <a:cxn ang="0">
                  <a:pos x="46" y="18"/>
                </a:cxn>
                <a:cxn ang="0">
                  <a:pos x="62" y="8"/>
                </a:cxn>
                <a:cxn ang="0">
                  <a:pos x="78" y="0"/>
                </a:cxn>
                <a:cxn ang="0">
                  <a:pos x="113" y="14"/>
                </a:cxn>
                <a:cxn ang="0">
                  <a:pos x="128" y="48"/>
                </a:cxn>
                <a:cxn ang="0">
                  <a:pos x="110" y="49"/>
                </a:cxn>
                <a:cxn ang="0">
                  <a:pos x="107" y="51"/>
                </a:cxn>
                <a:cxn ang="0">
                  <a:pos x="98" y="63"/>
                </a:cxn>
              </a:cxnLst>
              <a:rect l="0" t="0" r="r" b="b"/>
              <a:pathLst>
                <a:path w="128" h="211">
                  <a:moveTo>
                    <a:pt x="103" y="71"/>
                  </a:moveTo>
                  <a:lnTo>
                    <a:pt x="90" y="81"/>
                  </a:lnTo>
                  <a:lnTo>
                    <a:pt x="80" y="87"/>
                  </a:lnTo>
                  <a:lnTo>
                    <a:pt x="75" y="91"/>
                  </a:lnTo>
                  <a:lnTo>
                    <a:pt x="68" y="92"/>
                  </a:lnTo>
                  <a:lnTo>
                    <a:pt x="67" y="99"/>
                  </a:lnTo>
                  <a:lnTo>
                    <a:pt x="64" y="101"/>
                  </a:lnTo>
                  <a:lnTo>
                    <a:pt x="64" y="110"/>
                  </a:lnTo>
                  <a:lnTo>
                    <a:pt x="67" y="128"/>
                  </a:lnTo>
                  <a:lnTo>
                    <a:pt x="80" y="133"/>
                  </a:lnTo>
                  <a:lnTo>
                    <a:pt x="85" y="140"/>
                  </a:lnTo>
                  <a:lnTo>
                    <a:pt x="74" y="147"/>
                  </a:lnTo>
                  <a:lnTo>
                    <a:pt x="69" y="143"/>
                  </a:lnTo>
                  <a:lnTo>
                    <a:pt x="70" y="145"/>
                  </a:lnTo>
                  <a:lnTo>
                    <a:pt x="55" y="146"/>
                  </a:lnTo>
                  <a:lnTo>
                    <a:pt x="81" y="147"/>
                  </a:lnTo>
                  <a:lnTo>
                    <a:pt x="74" y="154"/>
                  </a:lnTo>
                  <a:lnTo>
                    <a:pt x="73" y="152"/>
                  </a:lnTo>
                  <a:lnTo>
                    <a:pt x="65" y="159"/>
                  </a:lnTo>
                  <a:lnTo>
                    <a:pt x="60" y="159"/>
                  </a:lnTo>
                  <a:lnTo>
                    <a:pt x="64" y="162"/>
                  </a:lnTo>
                  <a:lnTo>
                    <a:pt x="63" y="162"/>
                  </a:lnTo>
                  <a:lnTo>
                    <a:pt x="62" y="169"/>
                  </a:lnTo>
                  <a:lnTo>
                    <a:pt x="64" y="173"/>
                  </a:lnTo>
                  <a:lnTo>
                    <a:pt x="63" y="173"/>
                  </a:lnTo>
                  <a:lnTo>
                    <a:pt x="61" y="185"/>
                  </a:lnTo>
                  <a:lnTo>
                    <a:pt x="59" y="198"/>
                  </a:lnTo>
                  <a:lnTo>
                    <a:pt x="39" y="202"/>
                  </a:lnTo>
                  <a:lnTo>
                    <a:pt x="37" y="211"/>
                  </a:lnTo>
                  <a:lnTo>
                    <a:pt x="24" y="210"/>
                  </a:lnTo>
                  <a:lnTo>
                    <a:pt x="21" y="197"/>
                  </a:lnTo>
                  <a:lnTo>
                    <a:pt x="18" y="188"/>
                  </a:lnTo>
                  <a:lnTo>
                    <a:pt x="7" y="170"/>
                  </a:lnTo>
                  <a:lnTo>
                    <a:pt x="8" y="166"/>
                  </a:lnTo>
                  <a:lnTo>
                    <a:pt x="4" y="165"/>
                  </a:lnTo>
                  <a:lnTo>
                    <a:pt x="0" y="155"/>
                  </a:lnTo>
                  <a:lnTo>
                    <a:pt x="3" y="153"/>
                  </a:lnTo>
                  <a:lnTo>
                    <a:pt x="9" y="139"/>
                  </a:lnTo>
                  <a:lnTo>
                    <a:pt x="10" y="125"/>
                  </a:lnTo>
                  <a:lnTo>
                    <a:pt x="10" y="121"/>
                  </a:lnTo>
                  <a:lnTo>
                    <a:pt x="16" y="116"/>
                  </a:lnTo>
                  <a:lnTo>
                    <a:pt x="7" y="110"/>
                  </a:lnTo>
                  <a:lnTo>
                    <a:pt x="6" y="95"/>
                  </a:lnTo>
                  <a:lnTo>
                    <a:pt x="6" y="80"/>
                  </a:lnTo>
                  <a:lnTo>
                    <a:pt x="16" y="74"/>
                  </a:lnTo>
                  <a:lnTo>
                    <a:pt x="25" y="73"/>
                  </a:lnTo>
                  <a:lnTo>
                    <a:pt x="20" y="66"/>
                  </a:lnTo>
                  <a:lnTo>
                    <a:pt x="27" y="48"/>
                  </a:lnTo>
                  <a:lnTo>
                    <a:pt x="25" y="43"/>
                  </a:lnTo>
                  <a:lnTo>
                    <a:pt x="36" y="41"/>
                  </a:lnTo>
                  <a:lnTo>
                    <a:pt x="40" y="33"/>
                  </a:lnTo>
                  <a:lnTo>
                    <a:pt x="46" y="18"/>
                  </a:lnTo>
                  <a:lnTo>
                    <a:pt x="60" y="13"/>
                  </a:lnTo>
                  <a:lnTo>
                    <a:pt x="62" y="8"/>
                  </a:lnTo>
                  <a:lnTo>
                    <a:pt x="79" y="8"/>
                  </a:lnTo>
                  <a:lnTo>
                    <a:pt x="78" y="0"/>
                  </a:lnTo>
                  <a:lnTo>
                    <a:pt x="83" y="0"/>
                  </a:lnTo>
                  <a:lnTo>
                    <a:pt x="113" y="14"/>
                  </a:lnTo>
                  <a:lnTo>
                    <a:pt x="123" y="34"/>
                  </a:lnTo>
                  <a:lnTo>
                    <a:pt x="128" y="48"/>
                  </a:lnTo>
                  <a:lnTo>
                    <a:pt x="114" y="48"/>
                  </a:lnTo>
                  <a:lnTo>
                    <a:pt x="110" y="49"/>
                  </a:lnTo>
                  <a:lnTo>
                    <a:pt x="109" y="52"/>
                  </a:lnTo>
                  <a:lnTo>
                    <a:pt x="107" y="51"/>
                  </a:lnTo>
                  <a:lnTo>
                    <a:pt x="100" y="56"/>
                  </a:lnTo>
                  <a:lnTo>
                    <a:pt x="98" y="63"/>
                  </a:lnTo>
                  <a:lnTo>
                    <a:pt x="103" y="71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337" name="Freeform 437"/>
            <p:cNvSpPr>
              <a:spLocks/>
            </p:cNvSpPr>
            <p:nvPr/>
          </p:nvSpPr>
          <p:spPr bwMode="auto">
            <a:xfrm>
              <a:off x="1878216" y="2079355"/>
              <a:ext cx="12751" cy="2091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3"/>
                </a:cxn>
                <a:cxn ang="0">
                  <a:pos x="3" y="11"/>
                </a:cxn>
                <a:cxn ang="0">
                  <a:pos x="2" y="13"/>
                </a:cxn>
                <a:cxn ang="0">
                  <a:pos x="0" y="7"/>
                </a:cxn>
                <a:cxn ang="0">
                  <a:pos x="6" y="0"/>
                </a:cxn>
              </a:cxnLst>
              <a:rect l="0" t="0" r="r" b="b"/>
              <a:pathLst>
                <a:path w="6" h="13">
                  <a:moveTo>
                    <a:pt x="6" y="0"/>
                  </a:moveTo>
                  <a:lnTo>
                    <a:pt x="6" y="3"/>
                  </a:lnTo>
                  <a:lnTo>
                    <a:pt x="3" y="11"/>
                  </a:lnTo>
                  <a:lnTo>
                    <a:pt x="2" y="13"/>
                  </a:lnTo>
                  <a:lnTo>
                    <a:pt x="0" y="7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338" name="Freeform 438"/>
            <p:cNvSpPr>
              <a:spLocks/>
            </p:cNvSpPr>
            <p:nvPr/>
          </p:nvSpPr>
          <p:spPr bwMode="auto">
            <a:xfrm>
              <a:off x="1628656" y="2357220"/>
              <a:ext cx="102010" cy="47805"/>
            </a:xfrm>
            <a:custGeom>
              <a:avLst/>
              <a:gdLst/>
              <a:ahLst/>
              <a:cxnLst>
                <a:cxn ang="0">
                  <a:pos x="52" y="18"/>
                </a:cxn>
                <a:cxn ang="0">
                  <a:pos x="48" y="22"/>
                </a:cxn>
                <a:cxn ang="0">
                  <a:pos x="40" y="22"/>
                </a:cxn>
                <a:cxn ang="0">
                  <a:pos x="36" y="29"/>
                </a:cxn>
                <a:cxn ang="0">
                  <a:pos x="27" y="22"/>
                </a:cxn>
                <a:cxn ang="0">
                  <a:pos x="19" y="28"/>
                </a:cxn>
                <a:cxn ang="0">
                  <a:pos x="12" y="29"/>
                </a:cxn>
                <a:cxn ang="0">
                  <a:pos x="6" y="20"/>
                </a:cxn>
                <a:cxn ang="0">
                  <a:pos x="0" y="23"/>
                </a:cxn>
                <a:cxn ang="0">
                  <a:pos x="11" y="6"/>
                </a:cxn>
                <a:cxn ang="0">
                  <a:pos x="14" y="4"/>
                </a:cxn>
                <a:cxn ang="0">
                  <a:pos x="18" y="1"/>
                </a:cxn>
                <a:cxn ang="0">
                  <a:pos x="30" y="0"/>
                </a:cxn>
                <a:cxn ang="0">
                  <a:pos x="42" y="3"/>
                </a:cxn>
                <a:cxn ang="0">
                  <a:pos x="42" y="6"/>
                </a:cxn>
                <a:cxn ang="0">
                  <a:pos x="42" y="8"/>
                </a:cxn>
                <a:cxn ang="0">
                  <a:pos x="42" y="10"/>
                </a:cxn>
                <a:cxn ang="0">
                  <a:pos x="44" y="10"/>
                </a:cxn>
                <a:cxn ang="0">
                  <a:pos x="54" y="13"/>
                </a:cxn>
                <a:cxn ang="0">
                  <a:pos x="54" y="14"/>
                </a:cxn>
                <a:cxn ang="0">
                  <a:pos x="52" y="18"/>
                </a:cxn>
              </a:cxnLst>
              <a:rect l="0" t="0" r="r" b="b"/>
              <a:pathLst>
                <a:path w="54" h="29">
                  <a:moveTo>
                    <a:pt x="52" y="18"/>
                  </a:moveTo>
                  <a:lnTo>
                    <a:pt x="48" y="22"/>
                  </a:lnTo>
                  <a:lnTo>
                    <a:pt x="40" y="22"/>
                  </a:lnTo>
                  <a:lnTo>
                    <a:pt x="36" y="29"/>
                  </a:lnTo>
                  <a:lnTo>
                    <a:pt x="27" y="22"/>
                  </a:lnTo>
                  <a:lnTo>
                    <a:pt x="19" y="28"/>
                  </a:lnTo>
                  <a:lnTo>
                    <a:pt x="12" y="29"/>
                  </a:lnTo>
                  <a:lnTo>
                    <a:pt x="6" y="20"/>
                  </a:lnTo>
                  <a:lnTo>
                    <a:pt x="0" y="23"/>
                  </a:lnTo>
                  <a:lnTo>
                    <a:pt x="11" y="6"/>
                  </a:lnTo>
                  <a:lnTo>
                    <a:pt x="14" y="4"/>
                  </a:lnTo>
                  <a:lnTo>
                    <a:pt x="18" y="1"/>
                  </a:lnTo>
                  <a:lnTo>
                    <a:pt x="30" y="0"/>
                  </a:lnTo>
                  <a:lnTo>
                    <a:pt x="42" y="3"/>
                  </a:lnTo>
                  <a:lnTo>
                    <a:pt x="42" y="6"/>
                  </a:lnTo>
                  <a:lnTo>
                    <a:pt x="42" y="8"/>
                  </a:lnTo>
                  <a:lnTo>
                    <a:pt x="42" y="10"/>
                  </a:lnTo>
                  <a:lnTo>
                    <a:pt x="44" y="10"/>
                  </a:lnTo>
                  <a:lnTo>
                    <a:pt x="54" y="13"/>
                  </a:lnTo>
                  <a:lnTo>
                    <a:pt x="54" y="14"/>
                  </a:lnTo>
                  <a:lnTo>
                    <a:pt x="52" y="18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339" name="Freeform 439"/>
            <p:cNvSpPr>
              <a:spLocks/>
            </p:cNvSpPr>
            <p:nvPr/>
          </p:nvSpPr>
          <p:spPr bwMode="auto">
            <a:xfrm>
              <a:off x="1998442" y="2221275"/>
              <a:ext cx="429900" cy="227072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111" y="4"/>
                </a:cxn>
                <a:cxn ang="0">
                  <a:pos x="96" y="12"/>
                </a:cxn>
                <a:cxn ang="0">
                  <a:pos x="97" y="18"/>
                </a:cxn>
                <a:cxn ang="0">
                  <a:pos x="76" y="14"/>
                </a:cxn>
                <a:cxn ang="0">
                  <a:pos x="54" y="10"/>
                </a:cxn>
                <a:cxn ang="0">
                  <a:pos x="34" y="10"/>
                </a:cxn>
                <a:cxn ang="0">
                  <a:pos x="12" y="10"/>
                </a:cxn>
                <a:cxn ang="0">
                  <a:pos x="19" y="27"/>
                </a:cxn>
                <a:cxn ang="0">
                  <a:pos x="18" y="35"/>
                </a:cxn>
                <a:cxn ang="0">
                  <a:pos x="6" y="52"/>
                </a:cxn>
                <a:cxn ang="0">
                  <a:pos x="5" y="57"/>
                </a:cxn>
                <a:cxn ang="0">
                  <a:pos x="0" y="69"/>
                </a:cxn>
                <a:cxn ang="0">
                  <a:pos x="11" y="77"/>
                </a:cxn>
                <a:cxn ang="0">
                  <a:pos x="11" y="76"/>
                </a:cxn>
                <a:cxn ang="0">
                  <a:pos x="35" y="79"/>
                </a:cxn>
                <a:cxn ang="0">
                  <a:pos x="56" y="71"/>
                </a:cxn>
                <a:cxn ang="0">
                  <a:pos x="67" y="62"/>
                </a:cxn>
                <a:cxn ang="0">
                  <a:pos x="70" y="64"/>
                </a:cxn>
                <a:cxn ang="0">
                  <a:pos x="81" y="73"/>
                </a:cxn>
                <a:cxn ang="0">
                  <a:pos x="91" y="84"/>
                </a:cxn>
                <a:cxn ang="0">
                  <a:pos x="100" y="93"/>
                </a:cxn>
                <a:cxn ang="0">
                  <a:pos x="111" y="103"/>
                </a:cxn>
                <a:cxn ang="0">
                  <a:pos x="121" y="96"/>
                </a:cxn>
                <a:cxn ang="0">
                  <a:pos x="125" y="99"/>
                </a:cxn>
                <a:cxn ang="0">
                  <a:pos x="123" y="91"/>
                </a:cxn>
                <a:cxn ang="0">
                  <a:pos x="126" y="96"/>
                </a:cxn>
                <a:cxn ang="0">
                  <a:pos x="135" y="99"/>
                </a:cxn>
                <a:cxn ang="0">
                  <a:pos x="122" y="100"/>
                </a:cxn>
                <a:cxn ang="0">
                  <a:pos x="127" y="103"/>
                </a:cxn>
                <a:cxn ang="0">
                  <a:pos x="138" y="107"/>
                </a:cxn>
                <a:cxn ang="0">
                  <a:pos x="148" y="109"/>
                </a:cxn>
                <a:cxn ang="0">
                  <a:pos x="137" y="118"/>
                </a:cxn>
                <a:cxn ang="0">
                  <a:pos x="145" y="122"/>
                </a:cxn>
                <a:cxn ang="0">
                  <a:pos x="151" y="129"/>
                </a:cxn>
                <a:cxn ang="0">
                  <a:pos x="153" y="136"/>
                </a:cxn>
                <a:cxn ang="0">
                  <a:pos x="171" y="128"/>
                </a:cxn>
                <a:cxn ang="0">
                  <a:pos x="178" y="125"/>
                </a:cxn>
                <a:cxn ang="0">
                  <a:pos x="187" y="121"/>
                </a:cxn>
                <a:cxn ang="0">
                  <a:pos x="176" y="120"/>
                </a:cxn>
                <a:cxn ang="0">
                  <a:pos x="165" y="110"/>
                </a:cxn>
                <a:cxn ang="0">
                  <a:pos x="168" y="102"/>
                </a:cxn>
                <a:cxn ang="0">
                  <a:pos x="166" y="107"/>
                </a:cxn>
                <a:cxn ang="0">
                  <a:pos x="169" y="103"/>
                </a:cxn>
                <a:cxn ang="0">
                  <a:pos x="187" y="96"/>
                </a:cxn>
                <a:cxn ang="0">
                  <a:pos x="206" y="88"/>
                </a:cxn>
                <a:cxn ang="0">
                  <a:pos x="213" y="87"/>
                </a:cxn>
                <a:cxn ang="0">
                  <a:pos x="217" y="78"/>
                </a:cxn>
                <a:cxn ang="0">
                  <a:pos x="228" y="73"/>
                </a:cxn>
                <a:cxn ang="0">
                  <a:pos x="219" y="49"/>
                </a:cxn>
                <a:cxn ang="0">
                  <a:pos x="201" y="42"/>
                </a:cxn>
                <a:cxn ang="0">
                  <a:pos x="182" y="36"/>
                </a:cxn>
                <a:cxn ang="0">
                  <a:pos x="174" y="38"/>
                </a:cxn>
                <a:cxn ang="0">
                  <a:pos x="158" y="23"/>
                </a:cxn>
                <a:cxn ang="0">
                  <a:pos x="142" y="8"/>
                </a:cxn>
                <a:cxn ang="0">
                  <a:pos x="140" y="3"/>
                </a:cxn>
                <a:cxn ang="0">
                  <a:pos x="121" y="0"/>
                </a:cxn>
              </a:cxnLst>
              <a:rect l="0" t="0" r="r" b="b"/>
              <a:pathLst>
                <a:path w="228" h="136">
                  <a:moveTo>
                    <a:pt x="121" y="0"/>
                  </a:moveTo>
                  <a:lnTo>
                    <a:pt x="111" y="4"/>
                  </a:lnTo>
                  <a:lnTo>
                    <a:pt x="96" y="12"/>
                  </a:lnTo>
                  <a:lnTo>
                    <a:pt x="97" y="18"/>
                  </a:lnTo>
                  <a:lnTo>
                    <a:pt x="76" y="14"/>
                  </a:lnTo>
                  <a:lnTo>
                    <a:pt x="54" y="10"/>
                  </a:lnTo>
                  <a:lnTo>
                    <a:pt x="34" y="10"/>
                  </a:lnTo>
                  <a:lnTo>
                    <a:pt x="12" y="10"/>
                  </a:lnTo>
                  <a:lnTo>
                    <a:pt x="19" y="27"/>
                  </a:lnTo>
                  <a:lnTo>
                    <a:pt x="18" y="35"/>
                  </a:lnTo>
                  <a:lnTo>
                    <a:pt x="6" y="52"/>
                  </a:lnTo>
                  <a:lnTo>
                    <a:pt x="5" y="57"/>
                  </a:lnTo>
                  <a:lnTo>
                    <a:pt x="0" y="69"/>
                  </a:lnTo>
                  <a:lnTo>
                    <a:pt x="11" y="77"/>
                  </a:lnTo>
                  <a:lnTo>
                    <a:pt x="11" y="76"/>
                  </a:lnTo>
                  <a:lnTo>
                    <a:pt x="35" y="79"/>
                  </a:lnTo>
                  <a:lnTo>
                    <a:pt x="56" y="71"/>
                  </a:lnTo>
                  <a:lnTo>
                    <a:pt x="67" y="62"/>
                  </a:lnTo>
                  <a:lnTo>
                    <a:pt x="70" y="64"/>
                  </a:lnTo>
                  <a:lnTo>
                    <a:pt x="81" y="73"/>
                  </a:lnTo>
                  <a:lnTo>
                    <a:pt x="91" y="84"/>
                  </a:lnTo>
                  <a:lnTo>
                    <a:pt x="100" y="93"/>
                  </a:lnTo>
                  <a:lnTo>
                    <a:pt x="111" y="103"/>
                  </a:lnTo>
                  <a:lnTo>
                    <a:pt x="121" y="96"/>
                  </a:lnTo>
                  <a:lnTo>
                    <a:pt x="125" y="99"/>
                  </a:lnTo>
                  <a:lnTo>
                    <a:pt x="123" y="91"/>
                  </a:lnTo>
                  <a:lnTo>
                    <a:pt x="126" y="96"/>
                  </a:lnTo>
                  <a:lnTo>
                    <a:pt x="135" y="99"/>
                  </a:lnTo>
                  <a:lnTo>
                    <a:pt x="122" y="100"/>
                  </a:lnTo>
                  <a:lnTo>
                    <a:pt x="127" y="103"/>
                  </a:lnTo>
                  <a:lnTo>
                    <a:pt x="138" y="107"/>
                  </a:lnTo>
                  <a:lnTo>
                    <a:pt x="148" y="109"/>
                  </a:lnTo>
                  <a:lnTo>
                    <a:pt x="137" y="118"/>
                  </a:lnTo>
                  <a:lnTo>
                    <a:pt x="145" y="122"/>
                  </a:lnTo>
                  <a:lnTo>
                    <a:pt x="151" y="129"/>
                  </a:lnTo>
                  <a:lnTo>
                    <a:pt x="153" y="136"/>
                  </a:lnTo>
                  <a:lnTo>
                    <a:pt x="171" y="128"/>
                  </a:lnTo>
                  <a:lnTo>
                    <a:pt x="178" y="125"/>
                  </a:lnTo>
                  <a:lnTo>
                    <a:pt x="187" y="121"/>
                  </a:lnTo>
                  <a:lnTo>
                    <a:pt x="176" y="120"/>
                  </a:lnTo>
                  <a:lnTo>
                    <a:pt x="165" y="110"/>
                  </a:lnTo>
                  <a:lnTo>
                    <a:pt x="168" y="102"/>
                  </a:lnTo>
                  <a:lnTo>
                    <a:pt x="166" y="107"/>
                  </a:lnTo>
                  <a:lnTo>
                    <a:pt x="169" y="103"/>
                  </a:lnTo>
                  <a:lnTo>
                    <a:pt x="187" y="96"/>
                  </a:lnTo>
                  <a:lnTo>
                    <a:pt x="206" y="88"/>
                  </a:lnTo>
                  <a:lnTo>
                    <a:pt x="213" y="87"/>
                  </a:lnTo>
                  <a:lnTo>
                    <a:pt x="217" y="78"/>
                  </a:lnTo>
                  <a:lnTo>
                    <a:pt x="228" y="73"/>
                  </a:lnTo>
                  <a:lnTo>
                    <a:pt x="219" y="49"/>
                  </a:lnTo>
                  <a:lnTo>
                    <a:pt x="201" y="42"/>
                  </a:lnTo>
                  <a:lnTo>
                    <a:pt x="182" y="36"/>
                  </a:lnTo>
                  <a:lnTo>
                    <a:pt x="174" y="38"/>
                  </a:lnTo>
                  <a:lnTo>
                    <a:pt x="158" y="23"/>
                  </a:lnTo>
                  <a:lnTo>
                    <a:pt x="142" y="8"/>
                  </a:lnTo>
                  <a:lnTo>
                    <a:pt x="140" y="3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340" name="Freeform 440"/>
            <p:cNvSpPr>
              <a:spLocks/>
            </p:cNvSpPr>
            <p:nvPr/>
          </p:nvSpPr>
          <p:spPr bwMode="auto">
            <a:xfrm>
              <a:off x="1927400" y="2400543"/>
              <a:ext cx="107475" cy="119512"/>
            </a:xfrm>
            <a:custGeom>
              <a:avLst/>
              <a:gdLst/>
              <a:ahLst/>
              <a:cxnLst>
                <a:cxn ang="0">
                  <a:pos x="10" y="15"/>
                </a:cxn>
                <a:cxn ang="0">
                  <a:pos x="5" y="16"/>
                </a:cxn>
                <a:cxn ang="0">
                  <a:pos x="4" y="21"/>
                </a:cxn>
                <a:cxn ang="0">
                  <a:pos x="8" y="21"/>
                </a:cxn>
                <a:cxn ang="0">
                  <a:pos x="8" y="23"/>
                </a:cxn>
                <a:cxn ang="0">
                  <a:pos x="7" y="25"/>
                </a:cxn>
                <a:cxn ang="0">
                  <a:pos x="5" y="28"/>
                </a:cxn>
                <a:cxn ang="0">
                  <a:pos x="6" y="30"/>
                </a:cxn>
                <a:cxn ang="0">
                  <a:pos x="8" y="31"/>
                </a:cxn>
                <a:cxn ang="0">
                  <a:pos x="14" y="35"/>
                </a:cxn>
                <a:cxn ang="0">
                  <a:pos x="10" y="37"/>
                </a:cxn>
                <a:cxn ang="0">
                  <a:pos x="13" y="39"/>
                </a:cxn>
                <a:cxn ang="0">
                  <a:pos x="13" y="44"/>
                </a:cxn>
                <a:cxn ang="0">
                  <a:pos x="5" y="45"/>
                </a:cxn>
                <a:cxn ang="0">
                  <a:pos x="8" y="47"/>
                </a:cxn>
                <a:cxn ang="0">
                  <a:pos x="7" y="50"/>
                </a:cxn>
                <a:cxn ang="0">
                  <a:pos x="4" y="47"/>
                </a:cxn>
                <a:cxn ang="0">
                  <a:pos x="2" y="52"/>
                </a:cxn>
                <a:cxn ang="0">
                  <a:pos x="0" y="53"/>
                </a:cxn>
                <a:cxn ang="0">
                  <a:pos x="3" y="59"/>
                </a:cxn>
                <a:cxn ang="0">
                  <a:pos x="0" y="60"/>
                </a:cxn>
                <a:cxn ang="0">
                  <a:pos x="0" y="62"/>
                </a:cxn>
                <a:cxn ang="0">
                  <a:pos x="8" y="67"/>
                </a:cxn>
                <a:cxn ang="0">
                  <a:pos x="13" y="72"/>
                </a:cxn>
                <a:cxn ang="0">
                  <a:pos x="15" y="60"/>
                </a:cxn>
                <a:cxn ang="0">
                  <a:pos x="23" y="62"/>
                </a:cxn>
                <a:cxn ang="0">
                  <a:pos x="27" y="72"/>
                </a:cxn>
                <a:cxn ang="0">
                  <a:pos x="30" y="70"/>
                </a:cxn>
                <a:cxn ang="0">
                  <a:pos x="30" y="69"/>
                </a:cxn>
                <a:cxn ang="0">
                  <a:pos x="34" y="67"/>
                </a:cxn>
                <a:cxn ang="0">
                  <a:pos x="37" y="68"/>
                </a:cxn>
                <a:cxn ang="0">
                  <a:pos x="39" y="65"/>
                </a:cxn>
                <a:cxn ang="0">
                  <a:pos x="41" y="66"/>
                </a:cxn>
                <a:cxn ang="0">
                  <a:pos x="44" y="66"/>
                </a:cxn>
                <a:cxn ang="0">
                  <a:pos x="45" y="65"/>
                </a:cxn>
                <a:cxn ang="0">
                  <a:pos x="49" y="63"/>
                </a:cxn>
                <a:cxn ang="0">
                  <a:pos x="52" y="68"/>
                </a:cxn>
                <a:cxn ang="0">
                  <a:pos x="55" y="66"/>
                </a:cxn>
                <a:cxn ang="0">
                  <a:pos x="51" y="60"/>
                </a:cxn>
                <a:cxn ang="0">
                  <a:pos x="57" y="52"/>
                </a:cxn>
                <a:cxn ang="0">
                  <a:pos x="50" y="43"/>
                </a:cxn>
                <a:cxn ang="0">
                  <a:pos x="51" y="31"/>
                </a:cxn>
                <a:cxn ang="0">
                  <a:pos x="50" y="26"/>
                </a:cxn>
                <a:cxn ang="0">
                  <a:pos x="46" y="24"/>
                </a:cxn>
                <a:cxn ang="0">
                  <a:pos x="43" y="24"/>
                </a:cxn>
                <a:cxn ang="0">
                  <a:pos x="36" y="21"/>
                </a:cxn>
                <a:cxn ang="0">
                  <a:pos x="18" y="0"/>
                </a:cxn>
                <a:cxn ang="0">
                  <a:pos x="0" y="3"/>
                </a:cxn>
                <a:cxn ang="0">
                  <a:pos x="3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10" y="15"/>
                </a:cxn>
              </a:cxnLst>
              <a:rect l="0" t="0" r="r" b="b"/>
              <a:pathLst>
                <a:path w="57" h="72">
                  <a:moveTo>
                    <a:pt x="10" y="15"/>
                  </a:moveTo>
                  <a:lnTo>
                    <a:pt x="5" y="16"/>
                  </a:lnTo>
                  <a:lnTo>
                    <a:pt x="4" y="21"/>
                  </a:lnTo>
                  <a:lnTo>
                    <a:pt x="8" y="21"/>
                  </a:lnTo>
                  <a:lnTo>
                    <a:pt x="8" y="23"/>
                  </a:lnTo>
                  <a:lnTo>
                    <a:pt x="7" y="25"/>
                  </a:lnTo>
                  <a:lnTo>
                    <a:pt x="5" y="28"/>
                  </a:lnTo>
                  <a:lnTo>
                    <a:pt x="6" y="30"/>
                  </a:lnTo>
                  <a:lnTo>
                    <a:pt x="8" y="31"/>
                  </a:lnTo>
                  <a:lnTo>
                    <a:pt x="14" y="35"/>
                  </a:lnTo>
                  <a:lnTo>
                    <a:pt x="10" y="37"/>
                  </a:lnTo>
                  <a:lnTo>
                    <a:pt x="13" y="39"/>
                  </a:lnTo>
                  <a:lnTo>
                    <a:pt x="13" y="44"/>
                  </a:lnTo>
                  <a:lnTo>
                    <a:pt x="5" y="45"/>
                  </a:lnTo>
                  <a:lnTo>
                    <a:pt x="8" y="47"/>
                  </a:lnTo>
                  <a:lnTo>
                    <a:pt x="7" y="50"/>
                  </a:lnTo>
                  <a:lnTo>
                    <a:pt x="4" y="47"/>
                  </a:lnTo>
                  <a:lnTo>
                    <a:pt x="2" y="52"/>
                  </a:lnTo>
                  <a:lnTo>
                    <a:pt x="0" y="53"/>
                  </a:lnTo>
                  <a:lnTo>
                    <a:pt x="3" y="59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8" y="67"/>
                  </a:lnTo>
                  <a:lnTo>
                    <a:pt x="13" y="72"/>
                  </a:lnTo>
                  <a:lnTo>
                    <a:pt x="15" y="60"/>
                  </a:lnTo>
                  <a:lnTo>
                    <a:pt x="23" y="62"/>
                  </a:lnTo>
                  <a:lnTo>
                    <a:pt x="27" y="72"/>
                  </a:lnTo>
                  <a:lnTo>
                    <a:pt x="30" y="70"/>
                  </a:lnTo>
                  <a:lnTo>
                    <a:pt x="30" y="69"/>
                  </a:lnTo>
                  <a:lnTo>
                    <a:pt x="34" y="67"/>
                  </a:lnTo>
                  <a:lnTo>
                    <a:pt x="37" y="68"/>
                  </a:lnTo>
                  <a:lnTo>
                    <a:pt x="39" y="65"/>
                  </a:lnTo>
                  <a:lnTo>
                    <a:pt x="41" y="66"/>
                  </a:lnTo>
                  <a:lnTo>
                    <a:pt x="44" y="66"/>
                  </a:lnTo>
                  <a:lnTo>
                    <a:pt x="45" y="65"/>
                  </a:lnTo>
                  <a:lnTo>
                    <a:pt x="49" y="63"/>
                  </a:lnTo>
                  <a:lnTo>
                    <a:pt x="52" y="68"/>
                  </a:lnTo>
                  <a:lnTo>
                    <a:pt x="55" y="66"/>
                  </a:lnTo>
                  <a:lnTo>
                    <a:pt x="51" y="60"/>
                  </a:lnTo>
                  <a:lnTo>
                    <a:pt x="57" y="52"/>
                  </a:lnTo>
                  <a:lnTo>
                    <a:pt x="50" y="43"/>
                  </a:lnTo>
                  <a:lnTo>
                    <a:pt x="51" y="31"/>
                  </a:lnTo>
                  <a:lnTo>
                    <a:pt x="50" y="26"/>
                  </a:lnTo>
                  <a:lnTo>
                    <a:pt x="46" y="24"/>
                  </a:lnTo>
                  <a:lnTo>
                    <a:pt x="43" y="24"/>
                  </a:lnTo>
                  <a:lnTo>
                    <a:pt x="36" y="21"/>
                  </a:lnTo>
                  <a:lnTo>
                    <a:pt x="18" y="0"/>
                  </a:lnTo>
                  <a:lnTo>
                    <a:pt x="0" y="3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10" y="15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341" name="Freeform 466"/>
            <p:cNvSpPr>
              <a:spLocks/>
            </p:cNvSpPr>
            <p:nvPr/>
          </p:nvSpPr>
          <p:spPr bwMode="auto">
            <a:xfrm>
              <a:off x="1253405" y="2145087"/>
              <a:ext cx="91080" cy="103079"/>
            </a:xfrm>
            <a:custGeom>
              <a:avLst/>
              <a:gdLst/>
              <a:ahLst/>
              <a:cxnLst>
                <a:cxn ang="0">
                  <a:pos x="49" y="45"/>
                </a:cxn>
                <a:cxn ang="0">
                  <a:pos x="49" y="33"/>
                </a:cxn>
                <a:cxn ang="0">
                  <a:pos x="49" y="20"/>
                </a:cxn>
                <a:cxn ang="0">
                  <a:pos x="41" y="16"/>
                </a:cxn>
                <a:cxn ang="0">
                  <a:pos x="38" y="17"/>
                </a:cxn>
                <a:cxn ang="0">
                  <a:pos x="29" y="15"/>
                </a:cxn>
                <a:cxn ang="0">
                  <a:pos x="38" y="4"/>
                </a:cxn>
                <a:cxn ang="0">
                  <a:pos x="39" y="0"/>
                </a:cxn>
                <a:cxn ang="0">
                  <a:pos x="35" y="2"/>
                </a:cxn>
                <a:cxn ang="0">
                  <a:pos x="31" y="2"/>
                </a:cxn>
                <a:cxn ang="0">
                  <a:pos x="21" y="8"/>
                </a:cxn>
                <a:cxn ang="0">
                  <a:pos x="24" y="12"/>
                </a:cxn>
                <a:cxn ang="0">
                  <a:pos x="21" y="16"/>
                </a:cxn>
                <a:cxn ang="0">
                  <a:pos x="6" y="17"/>
                </a:cxn>
                <a:cxn ang="0">
                  <a:pos x="7" y="23"/>
                </a:cxn>
                <a:cxn ang="0">
                  <a:pos x="2" y="29"/>
                </a:cxn>
                <a:cxn ang="0">
                  <a:pos x="16" y="34"/>
                </a:cxn>
                <a:cxn ang="0">
                  <a:pos x="6" y="44"/>
                </a:cxn>
                <a:cxn ang="0">
                  <a:pos x="16" y="42"/>
                </a:cxn>
                <a:cxn ang="0">
                  <a:pos x="5" y="48"/>
                </a:cxn>
                <a:cxn ang="0">
                  <a:pos x="0" y="50"/>
                </a:cxn>
                <a:cxn ang="0">
                  <a:pos x="3" y="52"/>
                </a:cxn>
                <a:cxn ang="0">
                  <a:pos x="0" y="55"/>
                </a:cxn>
                <a:cxn ang="0">
                  <a:pos x="5" y="57"/>
                </a:cxn>
                <a:cxn ang="0">
                  <a:pos x="3" y="59"/>
                </a:cxn>
                <a:cxn ang="0">
                  <a:pos x="7" y="59"/>
                </a:cxn>
                <a:cxn ang="0">
                  <a:pos x="7" y="61"/>
                </a:cxn>
                <a:cxn ang="0">
                  <a:pos x="20" y="60"/>
                </a:cxn>
                <a:cxn ang="0">
                  <a:pos x="32" y="53"/>
                </a:cxn>
                <a:cxn ang="0">
                  <a:pos x="44" y="51"/>
                </a:cxn>
                <a:cxn ang="0">
                  <a:pos x="49" y="45"/>
                </a:cxn>
              </a:cxnLst>
              <a:rect l="0" t="0" r="r" b="b"/>
              <a:pathLst>
                <a:path w="49" h="61">
                  <a:moveTo>
                    <a:pt x="49" y="45"/>
                  </a:moveTo>
                  <a:lnTo>
                    <a:pt x="49" y="33"/>
                  </a:lnTo>
                  <a:lnTo>
                    <a:pt x="49" y="20"/>
                  </a:lnTo>
                  <a:lnTo>
                    <a:pt x="41" y="16"/>
                  </a:lnTo>
                  <a:lnTo>
                    <a:pt x="38" y="17"/>
                  </a:lnTo>
                  <a:lnTo>
                    <a:pt x="29" y="15"/>
                  </a:lnTo>
                  <a:lnTo>
                    <a:pt x="38" y="4"/>
                  </a:lnTo>
                  <a:lnTo>
                    <a:pt x="39" y="0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21" y="8"/>
                  </a:lnTo>
                  <a:lnTo>
                    <a:pt x="24" y="12"/>
                  </a:lnTo>
                  <a:lnTo>
                    <a:pt x="21" y="16"/>
                  </a:lnTo>
                  <a:lnTo>
                    <a:pt x="6" y="17"/>
                  </a:lnTo>
                  <a:lnTo>
                    <a:pt x="7" y="23"/>
                  </a:lnTo>
                  <a:lnTo>
                    <a:pt x="2" y="29"/>
                  </a:lnTo>
                  <a:lnTo>
                    <a:pt x="16" y="34"/>
                  </a:lnTo>
                  <a:lnTo>
                    <a:pt x="6" y="44"/>
                  </a:lnTo>
                  <a:lnTo>
                    <a:pt x="16" y="42"/>
                  </a:lnTo>
                  <a:lnTo>
                    <a:pt x="5" y="48"/>
                  </a:lnTo>
                  <a:lnTo>
                    <a:pt x="0" y="50"/>
                  </a:lnTo>
                  <a:lnTo>
                    <a:pt x="3" y="52"/>
                  </a:lnTo>
                  <a:lnTo>
                    <a:pt x="0" y="55"/>
                  </a:lnTo>
                  <a:lnTo>
                    <a:pt x="5" y="57"/>
                  </a:lnTo>
                  <a:lnTo>
                    <a:pt x="3" y="59"/>
                  </a:lnTo>
                  <a:lnTo>
                    <a:pt x="7" y="59"/>
                  </a:lnTo>
                  <a:lnTo>
                    <a:pt x="7" y="61"/>
                  </a:lnTo>
                  <a:lnTo>
                    <a:pt x="20" y="60"/>
                  </a:lnTo>
                  <a:lnTo>
                    <a:pt x="32" y="53"/>
                  </a:lnTo>
                  <a:lnTo>
                    <a:pt x="44" y="51"/>
                  </a:lnTo>
                  <a:lnTo>
                    <a:pt x="49" y="45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342" name="Freeform 467"/>
            <p:cNvSpPr>
              <a:spLocks/>
            </p:cNvSpPr>
            <p:nvPr/>
          </p:nvSpPr>
          <p:spPr bwMode="auto">
            <a:xfrm>
              <a:off x="1351771" y="2056947"/>
              <a:ext cx="173053" cy="233048"/>
            </a:xfrm>
            <a:custGeom>
              <a:avLst/>
              <a:gdLst/>
              <a:ahLst/>
              <a:cxnLst>
                <a:cxn ang="0">
                  <a:pos x="9" y="43"/>
                </a:cxn>
                <a:cxn ang="0">
                  <a:pos x="15" y="43"/>
                </a:cxn>
                <a:cxn ang="0">
                  <a:pos x="11" y="55"/>
                </a:cxn>
                <a:cxn ang="0">
                  <a:pos x="19" y="61"/>
                </a:cxn>
                <a:cxn ang="0">
                  <a:pos x="28" y="64"/>
                </a:cxn>
                <a:cxn ang="0">
                  <a:pos x="35" y="84"/>
                </a:cxn>
                <a:cxn ang="0">
                  <a:pos x="15" y="92"/>
                </a:cxn>
                <a:cxn ang="0">
                  <a:pos x="22" y="98"/>
                </a:cxn>
                <a:cxn ang="0">
                  <a:pos x="9" y="111"/>
                </a:cxn>
                <a:cxn ang="0">
                  <a:pos x="26" y="116"/>
                </a:cxn>
                <a:cxn ang="0">
                  <a:pos x="35" y="117"/>
                </a:cxn>
                <a:cxn ang="0">
                  <a:pos x="12" y="128"/>
                </a:cxn>
                <a:cxn ang="0">
                  <a:pos x="5" y="139"/>
                </a:cxn>
                <a:cxn ang="0">
                  <a:pos x="23" y="135"/>
                </a:cxn>
                <a:cxn ang="0">
                  <a:pos x="38" y="130"/>
                </a:cxn>
                <a:cxn ang="0">
                  <a:pos x="73" y="128"/>
                </a:cxn>
                <a:cxn ang="0">
                  <a:pos x="76" y="116"/>
                </a:cxn>
                <a:cxn ang="0">
                  <a:pos x="91" y="99"/>
                </a:cxn>
                <a:cxn ang="0">
                  <a:pos x="73" y="94"/>
                </a:cxn>
                <a:cxn ang="0">
                  <a:pos x="65" y="80"/>
                </a:cxn>
                <a:cxn ang="0">
                  <a:pos x="68" y="74"/>
                </a:cxn>
                <a:cxn ang="0">
                  <a:pos x="45" y="44"/>
                </a:cxn>
                <a:cxn ang="0">
                  <a:pos x="39" y="38"/>
                </a:cxn>
                <a:cxn ang="0">
                  <a:pos x="37" y="35"/>
                </a:cxn>
                <a:cxn ang="0">
                  <a:pos x="26" y="16"/>
                </a:cxn>
                <a:cxn ang="0">
                  <a:pos x="25" y="13"/>
                </a:cxn>
                <a:cxn ang="0">
                  <a:pos x="15" y="0"/>
                </a:cxn>
                <a:cxn ang="0">
                  <a:pos x="11" y="10"/>
                </a:cxn>
                <a:cxn ang="0">
                  <a:pos x="6" y="17"/>
                </a:cxn>
                <a:cxn ang="0">
                  <a:pos x="6" y="23"/>
                </a:cxn>
                <a:cxn ang="0">
                  <a:pos x="2" y="31"/>
                </a:cxn>
                <a:cxn ang="0">
                  <a:pos x="9" y="31"/>
                </a:cxn>
                <a:cxn ang="0">
                  <a:pos x="2" y="53"/>
                </a:cxn>
              </a:cxnLst>
              <a:rect l="0" t="0" r="r" b="b"/>
              <a:pathLst>
                <a:path w="91" h="139">
                  <a:moveTo>
                    <a:pt x="2" y="53"/>
                  </a:moveTo>
                  <a:lnTo>
                    <a:pt x="9" y="43"/>
                  </a:lnTo>
                  <a:lnTo>
                    <a:pt x="12" y="43"/>
                  </a:lnTo>
                  <a:lnTo>
                    <a:pt x="15" y="43"/>
                  </a:lnTo>
                  <a:lnTo>
                    <a:pt x="14" y="47"/>
                  </a:lnTo>
                  <a:lnTo>
                    <a:pt x="11" y="55"/>
                  </a:lnTo>
                  <a:lnTo>
                    <a:pt x="13" y="64"/>
                  </a:lnTo>
                  <a:lnTo>
                    <a:pt x="19" y="61"/>
                  </a:lnTo>
                  <a:lnTo>
                    <a:pt x="31" y="59"/>
                  </a:lnTo>
                  <a:lnTo>
                    <a:pt x="28" y="64"/>
                  </a:lnTo>
                  <a:lnTo>
                    <a:pt x="35" y="70"/>
                  </a:lnTo>
                  <a:lnTo>
                    <a:pt x="35" y="84"/>
                  </a:lnTo>
                  <a:lnTo>
                    <a:pt x="31" y="86"/>
                  </a:lnTo>
                  <a:lnTo>
                    <a:pt x="15" y="92"/>
                  </a:lnTo>
                  <a:lnTo>
                    <a:pt x="17" y="92"/>
                  </a:lnTo>
                  <a:lnTo>
                    <a:pt x="22" y="98"/>
                  </a:lnTo>
                  <a:lnTo>
                    <a:pt x="10" y="106"/>
                  </a:lnTo>
                  <a:lnTo>
                    <a:pt x="9" y="111"/>
                  </a:lnTo>
                  <a:lnTo>
                    <a:pt x="21" y="113"/>
                  </a:lnTo>
                  <a:lnTo>
                    <a:pt x="26" y="116"/>
                  </a:lnTo>
                  <a:lnTo>
                    <a:pt x="40" y="111"/>
                  </a:lnTo>
                  <a:lnTo>
                    <a:pt x="35" y="117"/>
                  </a:lnTo>
                  <a:lnTo>
                    <a:pt x="24" y="119"/>
                  </a:lnTo>
                  <a:lnTo>
                    <a:pt x="12" y="128"/>
                  </a:lnTo>
                  <a:lnTo>
                    <a:pt x="0" y="138"/>
                  </a:lnTo>
                  <a:lnTo>
                    <a:pt x="5" y="139"/>
                  </a:lnTo>
                  <a:lnTo>
                    <a:pt x="8" y="138"/>
                  </a:lnTo>
                  <a:lnTo>
                    <a:pt x="23" y="135"/>
                  </a:lnTo>
                  <a:lnTo>
                    <a:pt x="27" y="132"/>
                  </a:lnTo>
                  <a:lnTo>
                    <a:pt x="38" y="130"/>
                  </a:lnTo>
                  <a:lnTo>
                    <a:pt x="52" y="127"/>
                  </a:lnTo>
                  <a:lnTo>
                    <a:pt x="73" y="128"/>
                  </a:lnTo>
                  <a:lnTo>
                    <a:pt x="87" y="118"/>
                  </a:lnTo>
                  <a:lnTo>
                    <a:pt x="76" y="116"/>
                  </a:lnTo>
                  <a:lnTo>
                    <a:pt x="81" y="111"/>
                  </a:lnTo>
                  <a:lnTo>
                    <a:pt x="91" y="99"/>
                  </a:lnTo>
                  <a:lnTo>
                    <a:pt x="87" y="92"/>
                  </a:lnTo>
                  <a:lnTo>
                    <a:pt x="73" y="94"/>
                  </a:lnTo>
                  <a:lnTo>
                    <a:pt x="74" y="89"/>
                  </a:lnTo>
                  <a:lnTo>
                    <a:pt x="65" y="80"/>
                  </a:lnTo>
                  <a:lnTo>
                    <a:pt x="69" y="80"/>
                  </a:lnTo>
                  <a:lnTo>
                    <a:pt x="68" y="74"/>
                  </a:lnTo>
                  <a:lnTo>
                    <a:pt x="58" y="65"/>
                  </a:lnTo>
                  <a:lnTo>
                    <a:pt x="45" y="44"/>
                  </a:lnTo>
                  <a:lnTo>
                    <a:pt x="29" y="42"/>
                  </a:lnTo>
                  <a:lnTo>
                    <a:pt x="39" y="38"/>
                  </a:lnTo>
                  <a:lnTo>
                    <a:pt x="34" y="36"/>
                  </a:lnTo>
                  <a:lnTo>
                    <a:pt x="37" y="35"/>
                  </a:lnTo>
                  <a:lnTo>
                    <a:pt x="50" y="17"/>
                  </a:lnTo>
                  <a:lnTo>
                    <a:pt x="26" y="16"/>
                  </a:lnTo>
                  <a:lnTo>
                    <a:pt x="22" y="15"/>
                  </a:lnTo>
                  <a:lnTo>
                    <a:pt x="25" y="13"/>
                  </a:lnTo>
                  <a:lnTo>
                    <a:pt x="35" y="2"/>
                  </a:lnTo>
                  <a:lnTo>
                    <a:pt x="15" y="0"/>
                  </a:lnTo>
                  <a:lnTo>
                    <a:pt x="12" y="6"/>
                  </a:lnTo>
                  <a:lnTo>
                    <a:pt x="11" y="10"/>
                  </a:lnTo>
                  <a:lnTo>
                    <a:pt x="7" y="13"/>
                  </a:lnTo>
                  <a:lnTo>
                    <a:pt x="6" y="17"/>
                  </a:lnTo>
                  <a:lnTo>
                    <a:pt x="6" y="20"/>
                  </a:lnTo>
                  <a:lnTo>
                    <a:pt x="6" y="23"/>
                  </a:lnTo>
                  <a:lnTo>
                    <a:pt x="1" y="30"/>
                  </a:lnTo>
                  <a:lnTo>
                    <a:pt x="2" y="31"/>
                  </a:lnTo>
                  <a:lnTo>
                    <a:pt x="1" y="32"/>
                  </a:lnTo>
                  <a:lnTo>
                    <a:pt x="9" y="31"/>
                  </a:lnTo>
                  <a:lnTo>
                    <a:pt x="9" y="32"/>
                  </a:lnTo>
                  <a:lnTo>
                    <a:pt x="2" y="53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343" name="Freeform 468"/>
            <p:cNvSpPr>
              <a:spLocks/>
            </p:cNvSpPr>
            <p:nvPr/>
          </p:nvSpPr>
          <p:spPr bwMode="auto">
            <a:xfrm>
              <a:off x="1308053" y="2148074"/>
              <a:ext cx="51005" cy="31372"/>
            </a:xfrm>
            <a:custGeom>
              <a:avLst/>
              <a:gdLst/>
              <a:ahLst/>
              <a:cxnLst>
                <a:cxn ang="0">
                  <a:pos x="27" y="13"/>
                </a:cxn>
                <a:cxn ang="0">
                  <a:pos x="26" y="10"/>
                </a:cxn>
                <a:cxn ang="0">
                  <a:pos x="19" y="0"/>
                </a:cxn>
                <a:cxn ang="0">
                  <a:pos x="9" y="3"/>
                </a:cxn>
                <a:cxn ang="0">
                  <a:pos x="0" y="14"/>
                </a:cxn>
                <a:cxn ang="0">
                  <a:pos x="9" y="16"/>
                </a:cxn>
                <a:cxn ang="0">
                  <a:pos x="12" y="15"/>
                </a:cxn>
                <a:cxn ang="0">
                  <a:pos x="20" y="19"/>
                </a:cxn>
                <a:cxn ang="0">
                  <a:pos x="27" y="13"/>
                </a:cxn>
              </a:cxnLst>
              <a:rect l="0" t="0" r="r" b="b"/>
              <a:pathLst>
                <a:path w="27" h="19">
                  <a:moveTo>
                    <a:pt x="27" y="13"/>
                  </a:moveTo>
                  <a:lnTo>
                    <a:pt x="26" y="10"/>
                  </a:lnTo>
                  <a:lnTo>
                    <a:pt x="19" y="0"/>
                  </a:lnTo>
                  <a:lnTo>
                    <a:pt x="9" y="3"/>
                  </a:lnTo>
                  <a:lnTo>
                    <a:pt x="0" y="14"/>
                  </a:lnTo>
                  <a:lnTo>
                    <a:pt x="9" y="16"/>
                  </a:lnTo>
                  <a:lnTo>
                    <a:pt x="12" y="15"/>
                  </a:lnTo>
                  <a:lnTo>
                    <a:pt x="20" y="19"/>
                  </a:lnTo>
                  <a:lnTo>
                    <a:pt x="27" y="13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344" name="Freeform 469"/>
            <p:cNvSpPr>
              <a:spLocks/>
            </p:cNvSpPr>
            <p:nvPr/>
          </p:nvSpPr>
          <p:spPr bwMode="auto">
            <a:xfrm>
              <a:off x="1339020" y="2085331"/>
              <a:ext cx="23681" cy="11951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10" y="7"/>
                </a:cxn>
                <a:cxn ang="0">
                  <a:pos x="12" y="5"/>
                </a:cxn>
                <a:cxn ang="0">
                  <a:pos x="6" y="1"/>
                </a:cxn>
              </a:cxnLst>
              <a:rect l="0" t="0" r="r" b="b"/>
              <a:pathLst>
                <a:path w="12" h="7">
                  <a:moveTo>
                    <a:pt x="6" y="1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10" y="7"/>
                  </a:lnTo>
                  <a:lnTo>
                    <a:pt x="12" y="5"/>
                  </a:lnTo>
                  <a:lnTo>
                    <a:pt x="6" y="1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345" name="Freeform 470"/>
            <p:cNvSpPr>
              <a:spLocks/>
            </p:cNvSpPr>
            <p:nvPr/>
          </p:nvSpPr>
          <p:spPr bwMode="auto">
            <a:xfrm>
              <a:off x="1335377" y="2064416"/>
              <a:ext cx="16394" cy="10457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8" y="0"/>
                </a:cxn>
                <a:cxn ang="0">
                  <a:pos x="2" y="3"/>
                </a:cxn>
                <a:cxn ang="0">
                  <a:pos x="0" y="7"/>
                </a:cxn>
                <a:cxn ang="0">
                  <a:pos x="9" y="3"/>
                </a:cxn>
              </a:cxnLst>
              <a:rect l="0" t="0" r="r" b="b"/>
              <a:pathLst>
                <a:path w="9" h="7">
                  <a:moveTo>
                    <a:pt x="9" y="3"/>
                  </a:moveTo>
                  <a:lnTo>
                    <a:pt x="8" y="0"/>
                  </a:lnTo>
                  <a:lnTo>
                    <a:pt x="2" y="3"/>
                  </a:lnTo>
                  <a:lnTo>
                    <a:pt x="0" y="7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346" name="Freeform 471"/>
            <p:cNvSpPr>
              <a:spLocks/>
            </p:cNvSpPr>
            <p:nvPr/>
          </p:nvSpPr>
          <p:spPr bwMode="auto">
            <a:xfrm>
              <a:off x="1453781" y="2009142"/>
              <a:ext cx="9108" cy="1045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0" y="5"/>
                </a:cxn>
                <a:cxn ang="0">
                  <a:pos x="1" y="7"/>
                </a:cxn>
                <a:cxn ang="0">
                  <a:pos x="4" y="0"/>
                </a:cxn>
                <a:cxn ang="0">
                  <a:pos x="1" y="0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2"/>
                  </a:lnTo>
                  <a:lnTo>
                    <a:pt x="0" y="5"/>
                  </a:lnTo>
                  <a:lnTo>
                    <a:pt x="1" y="7"/>
                  </a:lnTo>
                  <a:lnTo>
                    <a:pt x="4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347" name="Freeform 472"/>
            <p:cNvSpPr>
              <a:spLocks/>
            </p:cNvSpPr>
            <p:nvPr/>
          </p:nvSpPr>
          <p:spPr bwMode="auto">
            <a:xfrm>
              <a:off x="1349950" y="2115209"/>
              <a:ext cx="12751" cy="448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348" name="Freeform 473"/>
            <p:cNvSpPr>
              <a:spLocks/>
            </p:cNvSpPr>
            <p:nvPr/>
          </p:nvSpPr>
          <p:spPr bwMode="auto">
            <a:xfrm>
              <a:off x="1384560" y="2195879"/>
              <a:ext cx="9108" cy="8963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5" y="4"/>
                </a:cxn>
              </a:cxnLst>
              <a:rect l="0" t="0" r="r" b="b"/>
              <a:pathLst>
                <a:path w="5" h="5">
                  <a:moveTo>
                    <a:pt x="5" y="4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349" name="Rectangle 474"/>
            <p:cNvSpPr>
              <a:spLocks noChangeArrowheads="1"/>
            </p:cNvSpPr>
            <p:nvPr/>
          </p:nvSpPr>
          <p:spPr bwMode="auto">
            <a:xfrm>
              <a:off x="1521181" y="2499140"/>
              <a:ext cx="7286" cy="2988"/>
            </a:xfrm>
            <a:prstGeom prst="rect">
              <a:avLst/>
            </a:prstGeom>
            <a:grpFill/>
            <a:ln w="1588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350" name="Freeform 479"/>
            <p:cNvSpPr>
              <a:spLocks/>
            </p:cNvSpPr>
            <p:nvPr/>
          </p:nvSpPr>
          <p:spPr bwMode="auto">
            <a:xfrm>
              <a:off x="1253405" y="2515573"/>
              <a:ext cx="76508" cy="14192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1" y="1"/>
                </a:cxn>
                <a:cxn ang="0">
                  <a:pos x="11" y="21"/>
                </a:cxn>
                <a:cxn ang="0">
                  <a:pos x="6" y="33"/>
                </a:cxn>
                <a:cxn ang="0">
                  <a:pos x="2" y="45"/>
                </a:cxn>
                <a:cxn ang="0">
                  <a:pos x="0" y="56"/>
                </a:cxn>
                <a:cxn ang="0">
                  <a:pos x="6" y="60"/>
                </a:cxn>
                <a:cxn ang="0">
                  <a:pos x="8" y="62"/>
                </a:cxn>
                <a:cxn ang="0">
                  <a:pos x="7" y="85"/>
                </a:cxn>
                <a:cxn ang="0">
                  <a:pos x="25" y="82"/>
                </a:cxn>
                <a:cxn ang="0">
                  <a:pos x="25" y="78"/>
                </a:cxn>
                <a:cxn ang="0">
                  <a:pos x="30" y="67"/>
                </a:cxn>
                <a:cxn ang="0">
                  <a:pos x="29" y="64"/>
                </a:cxn>
                <a:cxn ang="0">
                  <a:pos x="31" y="55"/>
                </a:cxn>
                <a:cxn ang="0">
                  <a:pos x="25" y="41"/>
                </a:cxn>
                <a:cxn ang="0">
                  <a:pos x="30" y="40"/>
                </a:cxn>
                <a:cxn ang="0">
                  <a:pos x="35" y="20"/>
                </a:cxn>
                <a:cxn ang="0">
                  <a:pos x="41" y="11"/>
                </a:cxn>
                <a:cxn ang="0">
                  <a:pos x="39" y="3"/>
                </a:cxn>
                <a:cxn ang="0">
                  <a:pos x="22" y="3"/>
                </a:cxn>
                <a:cxn ang="0">
                  <a:pos x="18" y="0"/>
                </a:cxn>
              </a:cxnLst>
              <a:rect l="0" t="0" r="r" b="b"/>
              <a:pathLst>
                <a:path w="41" h="85">
                  <a:moveTo>
                    <a:pt x="18" y="0"/>
                  </a:moveTo>
                  <a:lnTo>
                    <a:pt x="11" y="1"/>
                  </a:lnTo>
                  <a:lnTo>
                    <a:pt x="11" y="21"/>
                  </a:lnTo>
                  <a:lnTo>
                    <a:pt x="6" y="33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6" y="60"/>
                  </a:lnTo>
                  <a:lnTo>
                    <a:pt x="8" y="62"/>
                  </a:lnTo>
                  <a:lnTo>
                    <a:pt x="7" y="85"/>
                  </a:lnTo>
                  <a:lnTo>
                    <a:pt x="25" y="82"/>
                  </a:lnTo>
                  <a:lnTo>
                    <a:pt x="25" y="78"/>
                  </a:lnTo>
                  <a:lnTo>
                    <a:pt x="30" y="67"/>
                  </a:lnTo>
                  <a:lnTo>
                    <a:pt x="29" y="64"/>
                  </a:lnTo>
                  <a:lnTo>
                    <a:pt x="31" y="55"/>
                  </a:lnTo>
                  <a:lnTo>
                    <a:pt x="25" y="41"/>
                  </a:lnTo>
                  <a:lnTo>
                    <a:pt x="30" y="40"/>
                  </a:lnTo>
                  <a:lnTo>
                    <a:pt x="35" y="20"/>
                  </a:lnTo>
                  <a:lnTo>
                    <a:pt x="41" y="11"/>
                  </a:lnTo>
                  <a:lnTo>
                    <a:pt x="39" y="3"/>
                  </a:lnTo>
                  <a:lnTo>
                    <a:pt x="22" y="3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351" name="Freeform 480"/>
            <p:cNvSpPr>
              <a:spLocks/>
            </p:cNvSpPr>
            <p:nvPr/>
          </p:nvSpPr>
          <p:spPr bwMode="auto">
            <a:xfrm>
              <a:off x="1266156" y="2467768"/>
              <a:ext cx="295101" cy="215121"/>
            </a:xfrm>
            <a:custGeom>
              <a:avLst/>
              <a:gdLst/>
              <a:ahLst/>
              <a:cxnLst>
                <a:cxn ang="0">
                  <a:pos x="32" y="32"/>
                </a:cxn>
                <a:cxn ang="0">
                  <a:pos x="15" y="32"/>
                </a:cxn>
                <a:cxn ang="0">
                  <a:pos x="11" y="29"/>
                </a:cxn>
                <a:cxn ang="0">
                  <a:pos x="4" y="30"/>
                </a:cxn>
                <a:cxn ang="0">
                  <a:pos x="3" y="25"/>
                </a:cxn>
                <a:cxn ang="0">
                  <a:pos x="2" y="21"/>
                </a:cxn>
                <a:cxn ang="0">
                  <a:pos x="2" y="20"/>
                </a:cxn>
                <a:cxn ang="0">
                  <a:pos x="0" y="17"/>
                </a:cxn>
                <a:cxn ang="0">
                  <a:pos x="1" y="10"/>
                </a:cxn>
                <a:cxn ang="0">
                  <a:pos x="21" y="0"/>
                </a:cxn>
                <a:cxn ang="0">
                  <a:pos x="36" y="3"/>
                </a:cxn>
                <a:cxn ang="0">
                  <a:pos x="51" y="4"/>
                </a:cxn>
                <a:cxn ang="0">
                  <a:pos x="65" y="4"/>
                </a:cxn>
                <a:cxn ang="0">
                  <a:pos x="80" y="5"/>
                </a:cxn>
                <a:cxn ang="0">
                  <a:pos x="93" y="6"/>
                </a:cxn>
                <a:cxn ang="0">
                  <a:pos x="100" y="11"/>
                </a:cxn>
                <a:cxn ang="0">
                  <a:pos x="135" y="19"/>
                </a:cxn>
                <a:cxn ang="0">
                  <a:pos x="135" y="21"/>
                </a:cxn>
                <a:cxn ang="0">
                  <a:pos x="139" y="21"/>
                </a:cxn>
                <a:cxn ang="0">
                  <a:pos x="157" y="22"/>
                </a:cxn>
                <a:cxn ang="0">
                  <a:pos x="154" y="34"/>
                </a:cxn>
                <a:cxn ang="0">
                  <a:pos x="141" y="42"/>
                </a:cxn>
                <a:cxn ang="0">
                  <a:pos x="127" y="50"/>
                </a:cxn>
                <a:cxn ang="0">
                  <a:pos x="119" y="62"/>
                </a:cxn>
                <a:cxn ang="0">
                  <a:pos x="112" y="74"/>
                </a:cxn>
                <a:cxn ang="0">
                  <a:pos x="117" y="87"/>
                </a:cxn>
                <a:cxn ang="0">
                  <a:pos x="106" y="100"/>
                </a:cxn>
                <a:cxn ang="0">
                  <a:pos x="103" y="105"/>
                </a:cxn>
                <a:cxn ang="0">
                  <a:pos x="92" y="111"/>
                </a:cxn>
                <a:cxn ang="0">
                  <a:pos x="86" y="118"/>
                </a:cxn>
                <a:cxn ang="0">
                  <a:pos x="71" y="120"/>
                </a:cxn>
                <a:cxn ang="0">
                  <a:pos x="56" y="122"/>
                </a:cxn>
                <a:cxn ang="0">
                  <a:pos x="45" y="129"/>
                </a:cxn>
                <a:cxn ang="0">
                  <a:pos x="37" y="129"/>
                </a:cxn>
                <a:cxn ang="0">
                  <a:pos x="33" y="116"/>
                </a:cxn>
                <a:cxn ang="0">
                  <a:pos x="23" y="111"/>
                </a:cxn>
                <a:cxn ang="0">
                  <a:pos x="18" y="111"/>
                </a:cxn>
                <a:cxn ang="0">
                  <a:pos x="18" y="107"/>
                </a:cxn>
                <a:cxn ang="0">
                  <a:pos x="23" y="96"/>
                </a:cxn>
                <a:cxn ang="0">
                  <a:pos x="22" y="93"/>
                </a:cxn>
                <a:cxn ang="0">
                  <a:pos x="24" y="84"/>
                </a:cxn>
                <a:cxn ang="0">
                  <a:pos x="18" y="70"/>
                </a:cxn>
                <a:cxn ang="0">
                  <a:pos x="23" y="69"/>
                </a:cxn>
                <a:cxn ang="0">
                  <a:pos x="28" y="48"/>
                </a:cxn>
                <a:cxn ang="0">
                  <a:pos x="34" y="40"/>
                </a:cxn>
                <a:cxn ang="0">
                  <a:pos x="32" y="32"/>
                </a:cxn>
              </a:cxnLst>
              <a:rect l="0" t="0" r="r" b="b"/>
              <a:pathLst>
                <a:path w="157" h="129">
                  <a:moveTo>
                    <a:pt x="32" y="32"/>
                  </a:moveTo>
                  <a:lnTo>
                    <a:pt x="15" y="32"/>
                  </a:lnTo>
                  <a:lnTo>
                    <a:pt x="11" y="29"/>
                  </a:lnTo>
                  <a:lnTo>
                    <a:pt x="4" y="30"/>
                  </a:lnTo>
                  <a:lnTo>
                    <a:pt x="3" y="25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21" y="0"/>
                  </a:lnTo>
                  <a:lnTo>
                    <a:pt x="36" y="3"/>
                  </a:lnTo>
                  <a:lnTo>
                    <a:pt x="51" y="4"/>
                  </a:lnTo>
                  <a:lnTo>
                    <a:pt x="65" y="4"/>
                  </a:lnTo>
                  <a:lnTo>
                    <a:pt x="80" y="5"/>
                  </a:lnTo>
                  <a:lnTo>
                    <a:pt x="93" y="6"/>
                  </a:lnTo>
                  <a:lnTo>
                    <a:pt x="100" y="11"/>
                  </a:lnTo>
                  <a:lnTo>
                    <a:pt x="135" y="19"/>
                  </a:lnTo>
                  <a:lnTo>
                    <a:pt x="135" y="21"/>
                  </a:lnTo>
                  <a:lnTo>
                    <a:pt x="139" y="21"/>
                  </a:lnTo>
                  <a:lnTo>
                    <a:pt x="157" y="22"/>
                  </a:lnTo>
                  <a:lnTo>
                    <a:pt x="154" y="34"/>
                  </a:lnTo>
                  <a:lnTo>
                    <a:pt x="141" y="42"/>
                  </a:lnTo>
                  <a:lnTo>
                    <a:pt x="127" y="50"/>
                  </a:lnTo>
                  <a:lnTo>
                    <a:pt x="119" y="62"/>
                  </a:lnTo>
                  <a:lnTo>
                    <a:pt x="112" y="74"/>
                  </a:lnTo>
                  <a:lnTo>
                    <a:pt x="117" y="87"/>
                  </a:lnTo>
                  <a:lnTo>
                    <a:pt x="106" y="100"/>
                  </a:lnTo>
                  <a:lnTo>
                    <a:pt x="103" y="105"/>
                  </a:lnTo>
                  <a:lnTo>
                    <a:pt x="92" y="111"/>
                  </a:lnTo>
                  <a:lnTo>
                    <a:pt x="86" y="118"/>
                  </a:lnTo>
                  <a:lnTo>
                    <a:pt x="71" y="120"/>
                  </a:lnTo>
                  <a:lnTo>
                    <a:pt x="56" y="122"/>
                  </a:lnTo>
                  <a:lnTo>
                    <a:pt x="45" y="129"/>
                  </a:lnTo>
                  <a:lnTo>
                    <a:pt x="37" y="129"/>
                  </a:lnTo>
                  <a:lnTo>
                    <a:pt x="33" y="116"/>
                  </a:lnTo>
                  <a:lnTo>
                    <a:pt x="23" y="111"/>
                  </a:lnTo>
                  <a:lnTo>
                    <a:pt x="18" y="111"/>
                  </a:lnTo>
                  <a:lnTo>
                    <a:pt x="18" y="107"/>
                  </a:lnTo>
                  <a:lnTo>
                    <a:pt x="23" y="96"/>
                  </a:lnTo>
                  <a:lnTo>
                    <a:pt x="22" y="93"/>
                  </a:lnTo>
                  <a:lnTo>
                    <a:pt x="24" y="84"/>
                  </a:lnTo>
                  <a:lnTo>
                    <a:pt x="18" y="70"/>
                  </a:lnTo>
                  <a:lnTo>
                    <a:pt x="23" y="69"/>
                  </a:lnTo>
                  <a:lnTo>
                    <a:pt x="28" y="48"/>
                  </a:lnTo>
                  <a:lnTo>
                    <a:pt x="34" y="40"/>
                  </a:lnTo>
                  <a:lnTo>
                    <a:pt x="32" y="32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352" name="Freeform 481"/>
            <p:cNvSpPr>
              <a:spLocks/>
            </p:cNvSpPr>
            <p:nvPr/>
          </p:nvSpPr>
          <p:spPr bwMode="auto">
            <a:xfrm>
              <a:off x="1544862" y="2576823"/>
              <a:ext cx="25503" cy="13445"/>
            </a:xfrm>
            <a:custGeom>
              <a:avLst/>
              <a:gdLst/>
              <a:ahLst/>
              <a:cxnLst>
                <a:cxn ang="0">
                  <a:pos x="13" y="3"/>
                </a:cxn>
                <a:cxn ang="0">
                  <a:pos x="7" y="8"/>
                </a:cxn>
                <a:cxn ang="0">
                  <a:pos x="0" y="3"/>
                </a:cxn>
                <a:cxn ang="0">
                  <a:pos x="9" y="0"/>
                </a:cxn>
                <a:cxn ang="0">
                  <a:pos x="13" y="3"/>
                </a:cxn>
              </a:cxnLst>
              <a:rect l="0" t="0" r="r" b="b"/>
              <a:pathLst>
                <a:path w="13" h="8">
                  <a:moveTo>
                    <a:pt x="13" y="3"/>
                  </a:moveTo>
                  <a:lnTo>
                    <a:pt x="7" y="8"/>
                  </a:lnTo>
                  <a:lnTo>
                    <a:pt x="0" y="3"/>
                  </a:lnTo>
                  <a:lnTo>
                    <a:pt x="9" y="0"/>
                  </a:lnTo>
                  <a:lnTo>
                    <a:pt x="13" y="3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353" name="Freeform 499"/>
            <p:cNvSpPr>
              <a:spLocks/>
            </p:cNvSpPr>
            <p:nvPr/>
          </p:nvSpPr>
          <p:spPr bwMode="auto">
            <a:xfrm>
              <a:off x="1042098" y="2927889"/>
              <a:ext cx="220415" cy="197194"/>
            </a:xfrm>
            <a:custGeom>
              <a:avLst/>
              <a:gdLst/>
              <a:ahLst/>
              <a:cxnLst>
                <a:cxn ang="0">
                  <a:pos x="2" y="109"/>
                </a:cxn>
                <a:cxn ang="0">
                  <a:pos x="0" y="118"/>
                </a:cxn>
                <a:cxn ang="0">
                  <a:pos x="0" y="109"/>
                </a:cxn>
                <a:cxn ang="0">
                  <a:pos x="10" y="88"/>
                </a:cxn>
                <a:cxn ang="0">
                  <a:pos x="19" y="67"/>
                </a:cxn>
                <a:cxn ang="0">
                  <a:pos x="16" y="68"/>
                </a:cxn>
                <a:cxn ang="0">
                  <a:pos x="27" y="54"/>
                </a:cxn>
                <a:cxn ang="0">
                  <a:pos x="32" y="41"/>
                </a:cxn>
                <a:cxn ang="0">
                  <a:pos x="38" y="28"/>
                </a:cxn>
                <a:cxn ang="0">
                  <a:pos x="48" y="17"/>
                </a:cxn>
                <a:cxn ang="0">
                  <a:pos x="56" y="0"/>
                </a:cxn>
                <a:cxn ang="0">
                  <a:pos x="72" y="0"/>
                </a:cxn>
                <a:cxn ang="0">
                  <a:pos x="87" y="0"/>
                </a:cxn>
                <a:cxn ang="0">
                  <a:pos x="102" y="0"/>
                </a:cxn>
                <a:cxn ang="0">
                  <a:pos x="117" y="0"/>
                </a:cxn>
                <a:cxn ang="0">
                  <a:pos x="117" y="7"/>
                </a:cxn>
                <a:cxn ang="0">
                  <a:pos x="117" y="29"/>
                </a:cxn>
                <a:cxn ang="0">
                  <a:pos x="105" y="29"/>
                </a:cxn>
                <a:cxn ang="0">
                  <a:pos x="94" y="29"/>
                </a:cxn>
                <a:cxn ang="0">
                  <a:pos x="83" y="29"/>
                </a:cxn>
                <a:cxn ang="0">
                  <a:pos x="72" y="29"/>
                </a:cxn>
                <a:cxn ang="0">
                  <a:pos x="71" y="51"/>
                </a:cxn>
                <a:cxn ang="0">
                  <a:pos x="71" y="73"/>
                </a:cxn>
                <a:cxn ang="0">
                  <a:pos x="57" y="80"/>
                </a:cxn>
                <a:cxn ang="0">
                  <a:pos x="56" y="94"/>
                </a:cxn>
                <a:cxn ang="0">
                  <a:pos x="56" y="109"/>
                </a:cxn>
                <a:cxn ang="0">
                  <a:pos x="43" y="109"/>
                </a:cxn>
                <a:cxn ang="0">
                  <a:pos x="29" y="109"/>
                </a:cxn>
                <a:cxn ang="0">
                  <a:pos x="15" y="109"/>
                </a:cxn>
                <a:cxn ang="0">
                  <a:pos x="2" y="109"/>
                </a:cxn>
              </a:cxnLst>
              <a:rect l="0" t="0" r="r" b="b"/>
              <a:pathLst>
                <a:path w="117" h="118">
                  <a:moveTo>
                    <a:pt x="2" y="109"/>
                  </a:moveTo>
                  <a:lnTo>
                    <a:pt x="0" y="118"/>
                  </a:lnTo>
                  <a:lnTo>
                    <a:pt x="0" y="109"/>
                  </a:lnTo>
                  <a:lnTo>
                    <a:pt x="10" y="88"/>
                  </a:lnTo>
                  <a:lnTo>
                    <a:pt x="19" y="67"/>
                  </a:lnTo>
                  <a:lnTo>
                    <a:pt x="16" y="68"/>
                  </a:lnTo>
                  <a:lnTo>
                    <a:pt x="27" y="54"/>
                  </a:lnTo>
                  <a:lnTo>
                    <a:pt x="32" y="41"/>
                  </a:lnTo>
                  <a:lnTo>
                    <a:pt x="38" y="28"/>
                  </a:lnTo>
                  <a:lnTo>
                    <a:pt x="48" y="17"/>
                  </a:lnTo>
                  <a:lnTo>
                    <a:pt x="56" y="0"/>
                  </a:lnTo>
                  <a:lnTo>
                    <a:pt x="72" y="0"/>
                  </a:lnTo>
                  <a:lnTo>
                    <a:pt x="87" y="0"/>
                  </a:lnTo>
                  <a:lnTo>
                    <a:pt x="102" y="0"/>
                  </a:lnTo>
                  <a:lnTo>
                    <a:pt x="117" y="0"/>
                  </a:lnTo>
                  <a:lnTo>
                    <a:pt x="117" y="7"/>
                  </a:lnTo>
                  <a:lnTo>
                    <a:pt x="117" y="29"/>
                  </a:lnTo>
                  <a:lnTo>
                    <a:pt x="105" y="29"/>
                  </a:lnTo>
                  <a:lnTo>
                    <a:pt x="94" y="29"/>
                  </a:lnTo>
                  <a:lnTo>
                    <a:pt x="83" y="29"/>
                  </a:lnTo>
                  <a:lnTo>
                    <a:pt x="72" y="29"/>
                  </a:lnTo>
                  <a:lnTo>
                    <a:pt x="71" y="51"/>
                  </a:lnTo>
                  <a:lnTo>
                    <a:pt x="71" y="73"/>
                  </a:lnTo>
                  <a:lnTo>
                    <a:pt x="57" y="80"/>
                  </a:lnTo>
                  <a:lnTo>
                    <a:pt x="56" y="94"/>
                  </a:lnTo>
                  <a:lnTo>
                    <a:pt x="56" y="109"/>
                  </a:lnTo>
                  <a:lnTo>
                    <a:pt x="43" y="109"/>
                  </a:lnTo>
                  <a:lnTo>
                    <a:pt x="29" y="109"/>
                  </a:lnTo>
                  <a:lnTo>
                    <a:pt x="15" y="109"/>
                  </a:lnTo>
                  <a:lnTo>
                    <a:pt x="2" y="109"/>
                  </a:lnTo>
                  <a:close/>
                </a:path>
              </a:pathLst>
            </a:custGeom>
            <a:grpFill/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350"/>
            </a:p>
          </p:txBody>
        </p:sp>
      </p:grpSp>
      <p:sp>
        <p:nvSpPr>
          <p:cNvPr id="354" name="TextBox 705"/>
          <p:cNvSpPr txBox="1">
            <a:spLocks noChangeArrowheads="1"/>
          </p:cNvSpPr>
          <p:nvPr/>
        </p:nvSpPr>
        <p:spPr bwMode="auto">
          <a:xfrm>
            <a:off x="3972583" y="1774281"/>
            <a:ext cx="55175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050" b="1" dirty="0"/>
              <a:t>Korea</a:t>
            </a:r>
            <a:endParaRPr lang="ko-KR" altLang="en-US" sz="1050" b="1"/>
          </a:p>
        </p:txBody>
      </p:sp>
      <p:sp>
        <p:nvSpPr>
          <p:cNvPr id="355" name="TextBox 706"/>
          <p:cNvSpPr txBox="1">
            <a:spLocks noChangeArrowheads="1"/>
          </p:cNvSpPr>
          <p:nvPr/>
        </p:nvSpPr>
        <p:spPr bwMode="auto">
          <a:xfrm>
            <a:off x="4035613" y="2066646"/>
            <a:ext cx="756938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900" b="1" dirty="0"/>
              <a:t>Gumi(</a:t>
            </a:r>
            <a:r>
              <a:rPr lang="ko-KR" altLang="en-US" sz="900" b="1" dirty="0"/>
              <a:t>선산</a:t>
            </a:r>
            <a:r>
              <a:rPr lang="en-US" altLang="ko-KR" sz="600" dirty="0"/>
              <a:t>)</a:t>
            </a:r>
          </a:p>
        </p:txBody>
      </p:sp>
      <p:sp>
        <p:nvSpPr>
          <p:cNvPr id="358" name="타원 357"/>
          <p:cNvSpPr>
            <a:spLocks noChangeAspect="1"/>
          </p:cNvSpPr>
          <p:nvPr/>
        </p:nvSpPr>
        <p:spPr bwMode="auto">
          <a:xfrm>
            <a:off x="4042432" y="2111128"/>
            <a:ext cx="36909" cy="40481"/>
          </a:xfrm>
          <a:prstGeom prst="ellipse">
            <a:avLst/>
          </a:prstGeom>
          <a:solidFill>
            <a:srgbClr val="C0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1350"/>
          </a:p>
        </p:txBody>
      </p:sp>
      <p:sp>
        <p:nvSpPr>
          <p:cNvPr id="359" name="타원 358"/>
          <p:cNvSpPr>
            <a:spLocks noChangeAspect="1"/>
          </p:cNvSpPr>
          <p:nvPr/>
        </p:nvSpPr>
        <p:spPr bwMode="auto">
          <a:xfrm>
            <a:off x="3899557" y="2303602"/>
            <a:ext cx="36909" cy="40481"/>
          </a:xfrm>
          <a:prstGeom prst="ellipse">
            <a:avLst/>
          </a:prstGeom>
          <a:solidFill>
            <a:srgbClr val="C0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1350"/>
          </a:p>
        </p:txBody>
      </p:sp>
      <p:sp>
        <p:nvSpPr>
          <p:cNvPr id="360" name="타원 359"/>
          <p:cNvSpPr>
            <a:spLocks noChangeAspect="1"/>
          </p:cNvSpPr>
          <p:nvPr/>
        </p:nvSpPr>
        <p:spPr bwMode="auto">
          <a:xfrm>
            <a:off x="3830501" y="2397661"/>
            <a:ext cx="36909" cy="40481"/>
          </a:xfrm>
          <a:prstGeom prst="ellipse">
            <a:avLst/>
          </a:prstGeom>
          <a:solidFill>
            <a:srgbClr val="C0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1350"/>
          </a:p>
        </p:txBody>
      </p:sp>
      <p:grpSp>
        <p:nvGrpSpPr>
          <p:cNvPr id="361" name="그룹 401"/>
          <p:cNvGrpSpPr>
            <a:grpSpLocks/>
          </p:cNvGrpSpPr>
          <p:nvPr/>
        </p:nvGrpSpPr>
        <p:grpSpPr bwMode="auto">
          <a:xfrm>
            <a:off x="4824505" y="1487048"/>
            <a:ext cx="1938409" cy="1402399"/>
            <a:chOff x="6047991" y="2629058"/>
            <a:chExt cx="3167648" cy="1674801"/>
          </a:xfrm>
        </p:grpSpPr>
        <p:sp>
          <p:nvSpPr>
            <p:cNvPr id="362" name="모서리가 둥근 직사각형 361"/>
            <p:cNvSpPr/>
            <p:nvPr/>
          </p:nvSpPr>
          <p:spPr>
            <a:xfrm>
              <a:off x="6047991" y="2629058"/>
              <a:ext cx="3167648" cy="1674801"/>
            </a:xfrm>
            <a:prstGeom prst="roundRect">
              <a:avLst>
                <a:gd name="adj" fmla="val 1170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sz="1350"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363" name="TextBox 724"/>
            <p:cNvSpPr txBox="1">
              <a:spLocks noChangeArrowheads="1"/>
            </p:cNvSpPr>
            <p:nvPr/>
          </p:nvSpPr>
          <p:spPr bwMode="auto">
            <a:xfrm>
              <a:off x="7536888" y="2711655"/>
              <a:ext cx="1552247" cy="1152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ko-KR" sz="900" b="1" dirty="0">
                  <a:latin typeface="HY동녘B" panose="02030600000101010101" pitchFamily="18" charset="-127"/>
                  <a:ea typeface="HY동녘B" panose="02030600000101010101" pitchFamily="18" charset="-127"/>
                </a:rPr>
                <a:t>Gumi(</a:t>
              </a:r>
              <a:r>
                <a:rPr lang="ko-KR" altLang="en-US" sz="900" b="1" dirty="0">
                  <a:latin typeface="HY동녘B" panose="02030600000101010101" pitchFamily="18" charset="-127"/>
                  <a:ea typeface="HY동녘B" panose="02030600000101010101" pitchFamily="18" charset="-127"/>
                </a:rPr>
                <a:t>선산</a:t>
              </a:r>
              <a:r>
                <a:rPr lang="en-US" altLang="ko-KR" sz="900" b="1" dirty="0">
                  <a:latin typeface="HY동녘B" panose="02030600000101010101" pitchFamily="18" charset="-127"/>
                  <a:ea typeface="HY동녘B" panose="02030600000101010101" pitchFamily="18" charset="-127"/>
                </a:rPr>
                <a:t>), Korea</a:t>
              </a:r>
            </a:p>
            <a:p>
              <a:pPr>
                <a:lnSpc>
                  <a:spcPct val="90000"/>
                </a:lnSpc>
              </a:pPr>
              <a:r>
                <a:rPr lang="en-US" altLang="ko-KR" sz="750" dirty="0">
                  <a:latin typeface="HY동녘B" panose="02030600000101010101" pitchFamily="18" charset="-127"/>
                  <a:ea typeface="HY동녘B" panose="02030600000101010101" pitchFamily="18" charset="-127"/>
                </a:rPr>
                <a:t>• </a:t>
              </a:r>
              <a:r>
                <a:rPr lang="ko-KR" altLang="en-US" sz="750" dirty="0">
                  <a:latin typeface="HY동녘B" panose="02030600000101010101" pitchFamily="18" charset="-127"/>
                  <a:ea typeface="HY동녘B" panose="02030600000101010101" pitchFamily="18" charset="-127"/>
                </a:rPr>
                <a:t>설   </a:t>
              </a:r>
              <a:r>
                <a:rPr lang="ko-KR" altLang="en-US" sz="750" dirty="0" err="1">
                  <a:latin typeface="HY동녘B" panose="02030600000101010101" pitchFamily="18" charset="-127"/>
                  <a:ea typeface="HY동녘B" panose="02030600000101010101" pitchFamily="18" charset="-127"/>
                </a:rPr>
                <a:t>립</a:t>
              </a:r>
              <a:r>
                <a:rPr lang="ko-KR" altLang="en-US" sz="750" dirty="0">
                  <a:latin typeface="HY동녘B" panose="02030600000101010101" pitchFamily="18" charset="-127"/>
                  <a:ea typeface="HY동녘B" panose="02030600000101010101" pitchFamily="18" charset="-127"/>
                </a:rPr>
                <a:t> </a:t>
              </a:r>
              <a:r>
                <a:rPr lang="en-US" altLang="ko-KR" sz="750" dirty="0">
                  <a:latin typeface="HY동녘B" panose="02030600000101010101" pitchFamily="18" charset="-127"/>
                  <a:ea typeface="HY동녘B" panose="02030600000101010101" pitchFamily="18" charset="-127"/>
                </a:rPr>
                <a:t>: 2003</a:t>
              </a:r>
              <a:r>
                <a:rPr lang="ko-KR" altLang="en-US" sz="750" dirty="0">
                  <a:latin typeface="HY동녘B" panose="02030600000101010101" pitchFamily="18" charset="-127"/>
                  <a:ea typeface="HY동녘B" panose="02030600000101010101" pitchFamily="18" charset="-127"/>
                </a:rPr>
                <a:t>년</a:t>
              </a:r>
              <a:endParaRPr lang="en-US" altLang="ko-KR" sz="750" dirty="0">
                <a:latin typeface="HY동녘B" panose="02030600000101010101" pitchFamily="18" charset="-127"/>
                <a:ea typeface="HY동녘B" panose="02030600000101010101" pitchFamily="18" charset="-127"/>
              </a:endParaRPr>
            </a:p>
            <a:p>
              <a:pPr>
                <a:lnSpc>
                  <a:spcPct val="90000"/>
                </a:lnSpc>
              </a:pPr>
              <a:r>
                <a:rPr lang="en-US" altLang="ko-KR" sz="750" dirty="0">
                  <a:latin typeface="HY동녘B" panose="02030600000101010101" pitchFamily="18" charset="-127"/>
                  <a:ea typeface="HY동녘B" panose="02030600000101010101" pitchFamily="18" charset="-127"/>
                </a:rPr>
                <a:t>• </a:t>
              </a:r>
              <a:r>
                <a:rPr lang="ko-KR" altLang="en-US" sz="750" dirty="0">
                  <a:latin typeface="HY동녘B" panose="02030600000101010101" pitchFamily="18" charset="-127"/>
                  <a:ea typeface="HY동녘B" panose="02030600000101010101" pitchFamily="18" charset="-127"/>
                </a:rPr>
                <a:t>생산품 </a:t>
              </a:r>
              <a:endParaRPr lang="en-US" altLang="ko-KR" sz="750" dirty="0">
                <a:latin typeface="HY동녘B" panose="02030600000101010101" pitchFamily="18" charset="-127"/>
                <a:ea typeface="HY동녘B" panose="02030600000101010101" pitchFamily="18" charset="-127"/>
              </a:endParaRPr>
            </a:p>
            <a:p>
              <a:pPr>
                <a:lnSpc>
                  <a:spcPct val="90000"/>
                </a:lnSpc>
              </a:pPr>
              <a:r>
                <a:rPr lang="en-US" altLang="ko-KR" sz="750" dirty="0">
                  <a:latin typeface="HY동녘B" panose="02030600000101010101" pitchFamily="18" charset="-127"/>
                  <a:ea typeface="HY동녘B" panose="02030600000101010101" pitchFamily="18" charset="-127"/>
                </a:rPr>
                <a:t>  - Wire Assembly</a:t>
              </a:r>
            </a:p>
            <a:p>
              <a:pPr>
                <a:lnSpc>
                  <a:spcPct val="90000"/>
                </a:lnSpc>
              </a:pPr>
              <a:r>
                <a:rPr lang="en-US" altLang="ko-KR" sz="750" dirty="0">
                  <a:latin typeface="HY동녘B" panose="02030600000101010101" pitchFamily="18" charset="-127"/>
                  <a:ea typeface="HY동녘B" panose="02030600000101010101" pitchFamily="18" charset="-127"/>
                </a:rPr>
                <a:t>   </a:t>
              </a:r>
              <a:endParaRPr lang="ko-KR" altLang="en-US" sz="750" dirty="0">
                <a:latin typeface="HY동녘B" panose="02030600000101010101" pitchFamily="18" charset="-127"/>
                <a:ea typeface="HY동녘B" panose="02030600000101010101" pitchFamily="18" charset="-127"/>
              </a:endParaRPr>
            </a:p>
            <a:p>
              <a:pPr>
                <a:lnSpc>
                  <a:spcPct val="90000"/>
                </a:lnSpc>
              </a:pPr>
              <a:r>
                <a:rPr lang="en-US" altLang="ko-KR" sz="750" dirty="0">
                  <a:latin typeface="HY동녘B" panose="02030600000101010101" pitchFamily="18" charset="-127"/>
                  <a:ea typeface="HY동녘B" panose="02030600000101010101" pitchFamily="18" charset="-127"/>
                </a:rPr>
                <a:t>• </a:t>
              </a:r>
              <a:r>
                <a:rPr lang="ko-KR" altLang="en-US" sz="750" dirty="0">
                  <a:latin typeface="HY동녘B" panose="02030600000101010101" pitchFamily="18" charset="-127"/>
                  <a:ea typeface="HY동녘B" panose="02030600000101010101" pitchFamily="18" charset="-127"/>
                </a:rPr>
                <a:t>인   원 </a:t>
              </a:r>
              <a:r>
                <a:rPr lang="en-US" altLang="ko-KR" sz="750" dirty="0">
                  <a:latin typeface="HY동녘B" panose="02030600000101010101" pitchFamily="18" charset="-127"/>
                  <a:ea typeface="HY동녘B" panose="02030600000101010101" pitchFamily="18" charset="-127"/>
                </a:rPr>
                <a:t>: 35</a:t>
              </a:r>
              <a:r>
                <a:rPr lang="ko-KR" altLang="en-US" sz="750" dirty="0">
                  <a:latin typeface="HY동녘B" panose="02030600000101010101" pitchFamily="18" charset="-127"/>
                  <a:ea typeface="HY동녘B" panose="02030600000101010101" pitchFamily="18" charset="-127"/>
                </a:rPr>
                <a:t>명</a:t>
              </a:r>
            </a:p>
          </p:txBody>
        </p:sp>
      </p:grpSp>
      <p:sp>
        <p:nvSpPr>
          <p:cNvPr id="377" name="타원 376"/>
          <p:cNvSpPr>
            <a:spLocks noChangeAspect="1"/>
          </p:cNvSpPr>
          <p:nvPr/>
        </p:nvSpPr>
        <p:spPr bwMode="auto">
          <a:xfrm>
            <a:off x="3721842" y="2608612"/>
            <a:ext cx="36909" cy="40481"/>
          </a:xfrm>
          <a:prstGeom prst="ellipse">
            <a:avLst/>
          </a:prstGeom>
          <a:solidFill>
            <a:srgbClr val="C0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1350"/>
          </a:p>
        </p:txBody>
      </p:sp>
      <p:sp>
        <p:nvSpPr>
          <p:cNvPr id="378" name="TextBox 707"/>
          <p:cNvSpPr txBox="1">
            <a:spLocks noChangeArrowheads="1"/>
          </p:cNvSpPr>
          <p:nvPr/>
        </p:nvSpPr>
        <p:spPr bwMode="auto">
          <a:xfrm>
            <a:off x="3104965" y="2394923"/>
            <a:ext cx="75533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050" b="1" dirty="0"/>
              <a:t>Viet Nam</a:t>
            </a:r>
            <a:endParaRPr lang="ko-KR" altLang="en-US" sz="1050" b="1" dirty="0"/>
          </a:p>
        </p:txBody>
      </p:sp>
      <p:sp>
        <p:nvSpPr>
          <p:cNvPr id="379" name="TextBox 708"/>
          <p:cNvSpPr txBox="1">
            <a:spLocks noChangeArrowheads="1"/>
          </p:cNvSpPr>
          <p:nvPr/>
        </p:nvSpPr>
        <p:spPr bwMode="auto">
          <a:xfrm>
            <a:off x="3152017" y="2606374"/>
            <a:ext cx="723275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80000"/>
              </a:lnSpc>
            </a:pPr>
            <a:r>
              <a:rPr lang="ko-KR" altLang="en-US" sz="1400" b="1" dirty="0">
                <a:solidFill>
                  <a:srgbClr val="FF0000"/>
                </a:solidFill>
              </a:rPr>
              <a:t>예정지</a:t>
            </a:r>
          </a:p>
        </p:txBody>
      </p:sp>
      <p:sp>
        <p:nvSpPr>
          <p:cNvPr id="777" name="Rectangle 222"/>
          <p:cNvSpPr/>
          <p:nvPr/>
        </p:nvSpPr>
        <p:spPr>
          <a:xfrm>
            <a:off x="486425" y="737295"/>
            <a:ext cx="6151722" cy="46166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lIns="81000" rtlCol="0" anchor="ctr">
            <a:spAutoFit/>
          </a:bodyPr>
          <a:lstStyle/>
          <a:p>
            <a:pPr defTabSz="1696279" latinLnBrk="0"/>
            <a:r>
              <a:rPr lang="ko-KR" altLang="en-US" sz="1200" b="1" kern="0" dirty="0">
                <a:latin typeface="HY동녘B" panose="02030600000101010101" pitchFamily="18" charset="-127"/>
                <a:ea typeface="HY동녘B" panose="02030600000101010101" pitchFamily="18" charset="-127"/>
              </a:rPr>
              <a:t>주</a:t>
            </a:r>
            <a:r>
              <a:rPr lang="en-US" altLang="ko-KR" sz="1200" b="1" kern="0" dirty="0">
                <a:latin typeface="HY동녘B" panose="02030600000101010101" pitchFamily="18" charset="-127"/>
                <a:ea typeface="HY동녘B" panose="02030600000101010101" pitchFamily="18" charset="-127"/>
              </a:rPr>
              <a:t>) </a:t>
            </a:r>
            <a:r>
              <a:rPr lang="ko-KR" altLang="en-US" sz="1200" b="1" kern="0" dirty="0">
                <a:latin typeface="HY동녘B" panose="02030600000101010101" pitchFamily="18" charset="-127"/>
                <a:ea typeface="HY동녘B" panose="02030600000101010101" pitchFamily="18" charset="-127"/>
              </a:rPr>
              <a:t>성화전자는 국내 </a:t>
            </a:r>
            <a:r>
              <a:rPr lang="en-US" altLang="ko-KR" sz="1200" b="1" kern="0" dirty="0">
                <a:latin typeface="HY동녘B" panose="02030600000101010101" pitchFamily="18" charset="-127"/>
                <a:ea typeface="HY동녘B" panose="02030600000101010101" pitchFamily="18" charset="-127"/>
              </a:rPr>
              <a:t>1</a:t>
            </a:r>
            <a:r>
              <a:rPr lang="ko-KR" altLang="en-US" sz="1200" b="1" kern="0" dirty="0">
                <a:latin typeface="HY동녘B" panose="02030600000101010101" pitchFamily="18" charset="-127"/>
                <a:ea typeface="HY동녘B" panose="02030600000101010101" pitchFamily="18" charset="-127"/>
              </a:rPr>
              <a:t>개 본사공장</a:t>
            </a:r>
            <a:r>
              <a:rPr lang="en-US" altLang="ko-KR" sz="1200" b="1" kern="0" dirty="0">
                <a:latin typeface="HY동녘B" panose="02030600000101010101" pitchFamily="18" charset="-127"/>
                <a:ea typeface="HY동녘B" panose="02030600000101010101" pitchFamily="18" charset="-127"/>
              </a:rPr>
              <a:t>, </a:t>
            </a:r>
            <a:r>
              <a:rPr lang="ko-KR" altLang="en-US" sz="1200" b="1" kern="0" dirty="0">
                <a:latin typeface="HY동녘B" panose="02030600000101010101" pitchFamily="18" charset="-127"/>
                <a:ea typeface="HY동녘B" panose="02030600000101010101" pitchFamily="18" charset="-127"/>
              </a:rPr>
              <a:t>운영과 해외 </a:t>
            </a:r>
            <a:r>
              <a:rPr lang="en-US" altLang="ko-KR" sz="1200" b="1" kern="0" dirty="0">
                <a:latin typeface="HY동녘B" panose="02030600000101010101" pitchFamily="18" charset="-127"/>
                <a:ea typeface="HY동녘B" panose="02030600000101010101" pitchFamily="18" charset="-127"/>
              </a:rPr>
              <a:t>1</a:t>
            </a:r>
            <a:r>
              <a:rPr lang="ko-KR" altLang="en-US" sz="1200" b="1" kern="0" dirty="0">
                <a:latin typeface="HY동녘B" panose="02030600000101010101" pitchFamily="18" charset="-127"/>
                <a:ea typeface="HY동녘B" panose="02030600000101010101" pitchFamily="18" charset="-127"/>
              </a:rPr>
              <a:t>개 </a:t>
            </a:r>
            <a:r>
              <a:rPr lang="en-US" altLang="ko-KR" sz="1200" b="1" kern="0" dirty="0">
                <a:latin typeface="HY동녘B" panose="02030600000101010101" pitchFamily="18" charset="-127"/>
                <a:ea typeface="HY동녘B" panose="02030600000101010101" pitchFamily="18" charset="-127"/>
              </a:rPr>
              <a:t>Site</a:t>
            </a:r>
            <a:r>
              <a:rPr lang="ko-KR" altLang="en-US" sz="1200" b="1" kern="0" dirty="0">
                <a:latin typeface="HY동녘B" panose="02030600000101010101" pitchFamily="18" charset="-127"/>
                <a:ea typeface="HY동녘B" panose="02030600000101010101" pitchFamily="18" charset="-127"/>
              </a:rPr>
              <a:t>의 </a:t>
            </a:r>
            <a:r>
              <a:rPr lang="en-US" altLang="ko-KR" sz="1200" b="1" kern="0" dirty="0">
                <a:latin typeface="HY동녘B" panose="02030600000101010101" pitchFamily="18" charset="-127"/>
                <a:ea typeface="HY동녘B" panose="02030600000101010101" pitchFamily="18" charset="-127"/>
              </a:rPr>
              <a:t>Global </a:t>
            </a:r>
            <a:r>
              <a:rPr lang="ko-KR" altLang="en-US" sz="1200" b="1" kern="0" dirty="0">
                <a:latin typeface="HY동녘B" panose="02030600000101010101" pitchFamily="18" charset="-127"/>
                <a:ea typeface="HY동녘B" panose="02030600000101010101" pitchFamily="18" charset="-127"/>
              </a:rPr>
              <a:t>생산 거점준비중임 </a:t>
            </a:r>
          </a:p>
          <a:p>
            <a:pPr defTabSz="1696279" latinLnBrk="0"/>
            <a:r>
              <a:rPr lang="en-US" altLang="ko-KR" sz="1200" b="1" kern="0" dirty="0">
                <a:latin typeface="HY동녘B" panose="02030600000101010101" pitchFamily="18" charset="-127"/>
                <a:ea typeface="HY동녘B" panose="02030600000101010101" pitchFamily="18" charset="-127"/>
              </a:rPr>
              <a:t>.</a:t>
            </a:r>
          </a:p>
        </p:txBody>
      </p:sp>
      <p:pic>
        <p:nvPicPr>
          <p:cNvPr id="768" name="그림 767">
            <a:extLst>
              <a:ext uri="{FF2B5EF4-FFF2-40B4-BE49-F238E27FC236}">
                <a16:creationId xmlns:a16="http://schemas.microsoft.com/office/drawing/2014/main" id="{E3850370-7A2A-454A-A942-F4FA1EC1C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740" y="1525463"/>
            <a:ext cx="735632" cy="579773"/>
          </a:xfrm>
          <a:prstGeom prst="rect">
            <a:avLst/>
          </a:prstGeom>
        </p:spPr>
      </p:pic>
      <p:pic>
        <p:nvPicPr>
          <p:cNvPr id="770" name="그림 769">
            <a:extLst>
              <a:ext uri="{FF2B5EF4-FFF2-40B4-BE49-F238E27FC236}">
                <a16:creationId xmlns:a16="http://schemas.microsoft.com/office/drawing/2014/main" id="{59BA486B-AF56-4DE4-A12B-2D64E648C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078" y="2136901"/>
            <a:ext cx="772835" cy="670706"/>
          </a:xfrm>
          <a:prstGeom prst="rect">
            <a:avLst/>
          </a:prstGeom>
        </p:spPr>
      </p:pic>
      <p:sp>
        <p:nvSpPr>
          <p:cNvPr id="771" name="TextBox 770">
            <a:extLst>
              <a:ext uri="{FF2B5EF4-FFF2-40B4-BE49-F238E27FC236}">
                <a16:creationId xmlns:a16="http://schemas.microsoft.com/office/drawing/2014/main" id="{04213AAF-A5E0-4E9D-8B08-AEAA8077FEF0}"/>
              </a:ext>
            </a:extLst>
          </p:cNvPr>
          <p:cNvSpPr txBox="1"/>
          <p:nvPr/>
        </p:nvSpPr>
        <p:spPr>
          <a:xfrm>
            <a:off x="354600" y="3784782"/>
            <a:ext cx="16353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>
                <a:latin typeface="+mj-ea"/>
                <a:ea typeface="+mj-ea"/>
                <a:cs typeface="Arial" panose="020B0604020202020204" pitchFamily="34" charset="0"/>
              </a:rPr>
              <a:t>본사</a:t>
            </a:r>
            <a:r>
              <a:rPr lang="en-US" altLang="ko-KR" sz="1000" b="1" dirty="0">
                <a:latin typeface="+mj-ea"/>
                <a:ea typeface="+mj-ea"/>
                <a:cs typeface="Arial" panose="020B0604020202020204" pitchFamily="34" charset="0"/>
              </a:rPr>
              <a:t>: </a:t>
            </a:r>
            <a:r>
              <a:rPr lang="ko-KR" altLang="en-US" sz="1000" b="1" dirty="0">
                <a:latin typeface="+mj-ea"/>
                <a:ea typeface="+mj-ea"/>
                <a:cs typeface="Arial" panose="020B0604020202020204" pitchFamily="34" charset="0"/>
              </a:rPr>
              <a:t>경북 구미시 </a:t>
            </a:r>
            <a:r>
              <a:rPr lang="ko-KR" altLang="en-US" sz="1000" b="1" dirty="0" err="1">
                <a:latin typeface="+mj-ea"/>
                <a:ea typeface="+mj-ea"/>
                <a:cs typeface="Arial" panose="020B0604020202020204" pitchFamily="34" charset="0"/>
              </a:rPr>
              <a:t>선산읍</a:t>
            </a:r>
            <a:endParaRPr lang="en-US" altLang="ko-KR" sz="1000" b="1" dirty="0">
              <a:latin typeface="+mj-ea"/>
              <a:ea typeface="+mj-ea"/>
              <a:cs typeface="Arial" panose="020B0604020202020204" pitchFamily="34" charset="0"/>
            </a:endParaRPr>
          </a:p>
          <a:p>
            <a:endParaRPr lang="en-US" altLang="ko-KR" sz="1000" b="1" dirty="0">
              <a:latin typeface="+mj-ea"/>
              <a:ea typeface="+mj-ea"/>
              <a:cs typeface="Arial" panose="020B0604020202020204" pitchFamily="34" charset="0"/>
            </a:endParaRPr>
          </a:p>
          <a:p>
            <a:endParaRPr lang="en-US" altLang="ko-KR" sz="1000" b="1" dirty="0">
              <a:latin typeface="+mj-ea"/>
              <a:ea typeface="+mj-ea"/>
              <a:cs typeface="Arial" panose="020B0604020202020204" pitchFamily="34" charset="0"/>
            </a:endParaRPr>
          </a:p>
          <a:p>
            <a:r>
              <a:rPr lang="ko-KR" altLang="en-US" sz="1000" b="1" dirty="0">
                <a:latin typeface="+mj-ea"/>
                <a:ea typeface="+mj-ea"/>
                <a:cs typeface="Arial" panose="020B0604020202020204" pitchFamily="34" charset="0"/>
              </a:rPr>
              <a:t>베트남</a:t>
            </a:r>
            <a:r>
              <a:rPr lang="en-US" altLang="ko-KR" sz="1000" b="1" dirty="0">
                <a:latin typeface="+mj-ea"/>
                <a:ea typeface="+mj-ea"/>
                <a:cs typeface="Arial" panose="020B0604020202020204" pitchFamily="34" charset="0"/>
              </a:rPr>
              <a:t>_</a:t>
            </a:r>
            <a:r>
              <a:rPr lang="ko-KR" altLang="en-US" sz="1000" b="1" dirty="0">
                <a:latin typeface="+mj-ea"/>
                <a:ea typeface="+mj-ea"/>
                <a:cs typeface="Arial" panose="020B0604020202020204" pitchFamily="34" charset="0"/>
              </a:rPr>
              <a:t>법인</a:t>
            </a:r>
            <a:r>
              <a:rPr lang="en-US" altLang="ko-KR" sz="1000" b="1" dirty="0">
                <a:latin typeface="+mj-ea"/>
                <a:ea typeface="+mj-ea"/>
                <a:cs typeface="Arial" panose="020B0604020202020204" pitchFamily="34" charset="0"/>
              </a:rPr>
              <a:t>: </a:t>
            </a:r>
            <a:r>
              <a:rPr lang="ko-KR" altLang="en-US" sz="1000" b="1" dirty="0">
                <a:latin typeface="+mj-ea"/>
                <a:ea typeface="+mj-ea"/>
                <a:cs typeface="Arial" panose="020B0604020202020204" pitchFamily="34" charset="0"/>
              </a:rPr>
              <a:t>설립 추진중</a:t>
            </a:r>
          </a:p>
        </p:txBody>
      </p:sp>
    </p:spTree>
    <p:extLst>
      <p:ext uri="{BB962C8B-B14F-4D97-AF65-F5344CB8AC3E}">
        <p14:creationId xmlns:p14="http://schemas.microsoft.com/office/powerpoint/2010/main" val="727741178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14326" y="270113"/>
            <a:ext cx="3039294" cy="346249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195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sz="2250" dirty="0">
                <a:solidFill>
                  <a:schemeClr val="tx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본사 제조 공정</a:t>
            </a:r>
            <a:r>
              <a:rPr lang="en-US" altLang="ko-KR" sz="2250" dirty="0">
                <a:solidFill>
                  <a:schemeClr val="tx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(Wire)</a:t>
            </a:r>
            <a:endParaRPr lang="en-US" sz="2250" dirty="0">
              <a:solidFill>
                <a:schemeClr val="tx1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170175"/>
              </p:ext>
            </p:extLst>
          </p:nvPr>
        </p:nvGraphicFramePr>
        <p:xfrm>
          <a:off x="314325" y="889278"/>
          <a:ext cx="4243388" cy="2175238"/>
        </p:xfrm>
        <a:graphic>
          <a:graphicData uri="http://schemas.openxmlformats.org/drawingml/2006/table">
            <a:tbl>
              <a:tblPr/>
              <a:tblGrid>
                <a:gridCol w="338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8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75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65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85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732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No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27000" marR="27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구분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설비명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27000" marR="27000" marT="18000" marB="1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기능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보유수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비고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32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1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Auto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양단압착기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터미널 양단 압착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5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　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32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2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Semi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반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_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자동 압착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탈피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&amp;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압착기능 부가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10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　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32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3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Auto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Uv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연접기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Wire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극간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Uv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코팅연접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1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　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32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4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Semi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회로검사기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통전시험기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5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　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32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5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Semi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이미지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Scope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압착단자 형상이상품 검출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1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　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732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6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Semi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확대경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압착단자 형상이상품 검출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15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　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732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7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Semi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인장력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Test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Spec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내 당김검사 시 유지력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2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　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732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8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Semi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정밀탈피기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양단 탈피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&amp;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절단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2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　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732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9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Semi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Twist M/C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Wire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꼬임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M/C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2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　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732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10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Auto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자동밴딩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/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절단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열성으로 탈피 및 절단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1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　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732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11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Auto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수축기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5~1000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열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_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수축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M/C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1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　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732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12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Semi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커팅기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튜브류 자동 커팅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3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　</a:t>
                      </a:r>
                    </a:p>
                  </a:txBody>
                  <a:tcPr marL="27000" marR="27000" marT="18000" marB="1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cxnSp>
        <p:nvCxnSpPr>
          <p:cNvPr id="9" name="직선 연결선 8"/>
          <p:cNvCxnSpPr/>
          <p:nvPr/>
        </p:nvCxnSpPr>
        <p:spPr>
          <a:xfrm>
            <a:off x="143473" y="3354448"/>
            <a:ext cx="6180335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1398" y="3128689"/>
            <a:ext cx="2080698" cy="161583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defPPr>
              <a:defRPr lang="ko-KR"/>
            </a:defPPr>
            <a:lvl1pPr marL="457200" indent="-457200" defTabSz="342900" latinLnBrk="0">
              <a:spcBef>
                <a:spcPct val="0"/>
              </a:spcBef>
              <a:buFont typeface="Wingdings" panose="05000000000000000000" pitchFamily="2" charset="2"/>
              <a:buChar char="Ø"/>
              <a:defRPr sz="3000" b="1">
                <a:latin typeface="HY동녘B" panose="02030600000101010101" pitchFamily="18" charset="-127"/>
                <a:ea typeface="HY동녘B" panose="02030600000101010101" pitchFamily="18" charset="-127"/>
                <a:cs typeface="+mj-cs"/>
              </a:defRPr>
            </a:lvl1pPr>
          </a:lstStyle>
          <a:p>
            <a:pPr marL="66675" indent="-66675"/>
            <a:r>
              <a:rPr lang="ko-KR" altLang="en-US" sz="1050" dirty="0" err="1"/>
              <a:t>계수기및</a:t>
            </a:r>
            <a:r>
              <a:rPr lang="ko-KR" altLang="en-US" sz="1050" dirty="0"/>
              <a:t> 장비용 </a:t>
            </a:r>
            <a:r>
              <a:rPr lang="en-US" altLang="ko-KR" sz="1050" dirty="0"/>
              <a:t>Wire </a:t>
            </a:r>
            <a:r>
              <a:rPr lang="ko-KR" altLang="en-US" sz="1050" dirty="0"/>
              <a:t>제조 공정</a:t>
            </a:r>
          </a:p>
        </p:txBody>
      </p:sp>
      <p:pic>
        <p:nvPicPr>
          <p:cNvPr id="11" name="Picture 9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3473" y="3543608"/>
            <a:ext cx="576478" cy="476048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12" name="그림 11" descr="20181227_07502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316" y="3543608"/>
            <a:ext cx="548579" cy="476048"/>
          </a:xfrm>
          <a:prstGeom prst="rect">
            <a:avLst/>
          </a:prstGeom>
        </p:spPr>
      </p:pic>
      <p:pic>
        <p:nvPicPr>
          <p:cNvPr id="13" name="그림 12" descr="20181227_07510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260" y="3543608"/>
            <a:ext cx="546882" cy="476048"/>
          </a:xfrm>
          <a:prstGeom prst="rect">
            <a:avLst/>
          </a:prstGeom>
        </p:spPr>
      </p:pic>
      <p:pic>
        <p:nvPicPr>
          <p:cNvPr id="14" name="그림 13" descr="20181227_08033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7507" y="3543608"/>
            <a:ext cx="494822" cy="476048"/>
          </a:xfrm>
          <a:prstGeom prst="rect">
            <a:avLst/>
          </a:prstGeom>
        </p:spPr>
      </p:pic>
      <p:pic>
        <p:nvPicPr>
          <p:cNvPr id="15" name="그림 14" descr="20181227_075143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9693" y="3543608"/>
            <a:ext cx="483044" cy="476048"/>
          </a:xfrm>
          <a:prstGeom prst="rect">
            <a:avLst/>
          </a:prstGeom>
        </p:spPr>
      </p:pic>
      <p:pic>
        <p:nvPicPr>
          <p:cNvPr id="16" name="그림 15" descr="20181227_075207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0102" y="3543608"/>
            <a:ext cx="541896" cy="476048"/>
          </a:xfrm>
          <a:prstGeom prst="rect">
            <a:avLst/>
          </a:prstGeom>
        </p:spPr>
      </p:pic>
      <p:pic>
        <p:nvPicPr>
          <p:cNvPr id="17" name="그림 16" descr="1545879791820.jpe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9363" y="3543608"/>
            <a:ext cx="527734" cy="476048"/>
          </a:xfrm>
          <a:prstGeom prst="rect">
            <a:avLst/>
          </a:prstGeom>
        </p:spPr>
      </p:pic>
      <p:pic>
        <p:nvPicPr>
          <p:cNvPr id="18" name="그림 17" descr="20181227_094525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4462" y="3543608"/>
            <a:ext cx="558699" cy="476048"/>
          </a:xfrm>
          <a:prstGeom prst="rect">
            <a:avLst/>
          </a:prstGeom>
        </p:spPr>
      </p:pic>
      <p:pic>
        <p:nvPicPr>
          <p:cNvPr id="19" name="Picture 6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20525" y="3551705"/>
            <a:ext cx="512873" cy="467953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20" name="图片 7" descr="Tue Oct 24 15-23-2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0763" y="3551704"/>
            <a:ext cx="509766" cy="47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그림 20" descr="20181227_094429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7897" y="3551704"/>
            <a:ext cx="511466" cy="476048"/>
          </a:xfrm>
          <a:prstGeom prst="rect">
            <a:avLst/>
          </a:prstGeom>
        </p:spPr>
      </p:pic>
      <p:pic>
        <p:nvPicPr>
          <p:cNvPr id="22" name="그림 21" descr="20181227_075300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473" y="4274365"/>
            <a:ext cx="576478" cy="476048"/>
          </a:xfrm>
          <a:prstGeom prst="rect">
            <a:avLst/>
          </a:prstGeom>
        </p:spPr>
      </p:pic>
      <p:pic>
        <p:nvPicPr>
          <p:cNvPr id="23" name="Picture 65" descr="C:\Users\Justin\Desktop\20181030_120913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388" y="4259871"/>
            <a:ext cx="576478" cy="50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/>
          <p:cNvPicPr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45055" y="4274367"/>
            <a:ext cx="546882" cy="49054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9205" y="4259869"/>
            <a:ext cx="576353" cy="5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370" y="4223455"/>
            <a:ext cx="533525" cy="550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3423" y="4274367"/>
            <a:ext cx="483140" cy="53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191099" y="3407873"/>
            <a:ext cx="4924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수입검사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43474" y="4135865"/>
            <a:ext cx="70083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6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 err="1"/>
              <a:t>도통검사</a:t>
            </a:r>
            <a:r>
              <a:rPr lang="en-US" altLang="ko-KR" dirty="0"/>
              <a:t>(</a:t>
            </a:r>
            <a:r>
              <a:rPr lang="ko-KR" altLang="en-US"/>
              <a:t>통전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762426" y="3407873"/>
            <a:ext cx="64312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6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dirty="0"/>
              <a:t>Wire UV</a:t>
            </a:r>
            <a:r>
              <a:rPr lang="ko-KR" altLang="en-US"/>
              <a:t>연접</a:t>
            </a:r>
            <a:endParaRPr lang="ko-KR" alt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379513" y="3407873"/>
            <a:ext cx="50847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6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dirty="0"/>
              <a:t>Wire</a:t>
            </a:r>
            <a:r>
              <a:rPr lang="ko-KR" altLang="en-US"/>
              <a:t>컷팅</a:t>
            </a:r>
            <a:endParaRPr lang="ko-KR" alt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1990888" y="3407873"/>
            <a:ext cx="4924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6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자동압착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481911" y="3407873"/>
            <a:ext cx="5693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6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 err="1"/>
              <a:t>반자동압착</a:t>
            </a:r>
            <a:endParaRPr lang="ko-KR" alt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2969470" y="3407873"/>
            <a:ext cx="64633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6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단자품질검사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24862" y="3407873"/>
            <a:ext cx="18473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6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494720" y="3407873"/>
            <a:ext cx="64633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6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압착품질확인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166400" y="3407873"/>
            <a:ext cx="5966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6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 err="1"/>
              <a:t>인장력</a:t>
            </a:r>
            <a:r>
              <a:rPr lang="ko-KR" altLang="en-US" dirty="0"/>
              <a:t> 검사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752187" y="3407873"/>
            <a:ext cx="5966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6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 err="1"/>
              <a:t>발거력</a:t>
            </a:r>
            <a:r>
              <a:rPr lang="ko-KR" altLang="en-US" dirty="0"/>
              <a:t> 검사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328450" y="3407873"/>
            <a:ext cx="41549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6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 err="1"/>
              <a:t>하우징</a:t>
            </a:r>
            <a:endParaRPr lang="ko-KR" alt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5846374" y="3407873"/>
            <a:ext cx="4924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6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외관검사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28328" y="4135865"/>
            <a:ext cx="33855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6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포장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395934" y="4135865"/>
            <a:ext cx="4924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6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출하검사</a:t>
            </a:r>
          </a:p>
        </p:txBody>
      </p:sp>
    </p:spTree>
    <p:extLst>
      <p:ext uri="{BB962C8B-B14F-4D97-AF65-F5344CB8AC3E}">
        <p14:creationId xmlns:p14="http://schemas.microsoft.com/office/powerpoint/2010/main" val="707557305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14326" y="270113"/>
            <a:ext cx="2521524" cy="346249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195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sz="2250" dirty="0">
                <a:solidFill>
                  <a:schemeClr val="tx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주요 </a:t>
            </a:r>
            <a:r>
              <a:rPr lang="ko-KR" altLang="en-US" sz="2250" dirty="0" err="1">
                <a:solidFill>
                  <a:schemeClr val="tx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양산품</a:t>
            </a:r>
            <a:r>
              <a:rPr lang="ko-KR" altLang="en-US" sz="2250" dirty="0">
                <a:solidFill>
                  <a:schemeClr val="tx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 현황</a:t>
            </a:r>
            <a:endParaRPr lang="en-US" sz="2250" dirty="0">
              <a:solidFill>
                <a:schemeClr val="tx1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365" y="980254"/>
            <a:ext cx="2019784" cy="161583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defPPr>
              <a:defRPr lang="ko-KR"/>
            </a:defPPr>
            <a:lvl1pPr marL="457200" indent="-457200" defTabSz="342900" latinLnBrk="0">
              <a:spcBef>
                <a:spcPct val="0"/>
              </a:spcBef>
              <a:buFont typeface="Wingdings" panose="05000000000000000000" pitchFamily="2" charset="2"/>
              <a:buChar char="Ø"/>
              <a:defRPr sz="3000" b="1">
                <a:latin typeface="HY동녘B" panose="02030600000101010101" pitchFamily="18" charset="-127"/>
                <a:ea typeface="HY동녘B" panose="02030600000101010101" pitchFamily="18" charset="-127"/>
                <a:cs typeface="+mj-cs"/>
              </a:defRPr>
            </a:lvl1pPr>
          </a:lstStyle>
          <a:p>
            <a:pPr marL="66675" indent="-66675">
              <a:buFont typeface="Wingdings" panose="05000000000000000000" pitchFamily="2" charset="2"/>
              <a:buChar char="u"/>
            </a:pPr>
            <a:r>
              <a:rPr lang="ko-KR" altLang="en-US" sz="1050" dirty="0"/>
              <a:t> 계수용 장비용 </a:t>
            </a:r>
            <a:r>
              <a:rPr lang="en-US" altLang="ko-KR" sz="1050" dirty="0"/>
              <a:t>Wire </a:t>
            </a:r>
            <a:r>
              <a:rPr lang="ko-KR" altLang="en-US" sz="1050" dirty="0"/>
              <a:t>제조 공정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2047" y="1417318"/>
            <a:ext cx="1303695" cy="958085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V="1">
            <a:off x="3473957" y="3692523"/>
            <a:ext cx="1378331" cy="1114957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68033" y="3692526"/>
            <a:ext cx="1336748" cy="1114957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V="1">
            <a:off x="1978644" y="1417317"/>
            <a:ext cx="1353632" cy="958085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V="1">
            <a:off x="5007834" y="1417317"/>
            <a:ext cx="1192188" cy="958084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2047" y="2545491"/>
            <a:ext cx="1303695" cy="978896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2155403" y="2358122"/>
            <a:ext cx="978894" cy="1353633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73957" y="2545491"/>
            <a:ext cx="1381587" cy="978896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V="1">
            <a:off x="512047" y="3692526"/>
            <a:ext cx="1290165" cy="1114957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95178" y="1417318"/>
            <a:ext cx="1349753" cy="958084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7836" y="2545491"/>
            <a:ext cx="1192188" cy="978896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319544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14326" y="270113"/>
            <a:ext cx="2318135" cy="346249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195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ko-KR" sz="2250" dirty="0">
                <a:solidFill>
                  <a:schemeClr val="tx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Wire</a:t>
            </a:r>
            <a:r>
              <a:rPr lang="ko-KR" altLang="en-US" sz="2250" dirty="0">
                <a:solidFill>
                  <a:schemeClr val="tx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 제조공정</a:t>
            </a:r>
            <a:r>
              <a:rPr lang="en-US" altLang="ko-KR" sz="2250" dirty="0">
                <a:solidFill>
                  <a:schemeClr val="tx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,</a:t>
            </a:r>
            <a:endParaRPr lang="en-US" sz="2250" dirty="0">
              <a:solidFill>
                <a:schemeClr val="tx1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157608"/>
              </p:ext>
            </p:extLst>
          </p:nvPr>
        </p:nvGraphicFramePr>
        <p:xfrm>
          <a:off x="314325" y="889278"/>
          <a:ext cx="4464035" cy="1613760"/>
        </p:xfrm>
        <a:graphic>
          <a:graphicData uri="http://schemas.openxmlformats.org/drawingml/2006/table">
            <a:tbl>
              <a:tblPr/>
              <a:tblGrid>
                <a:gridCol w="338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2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4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64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83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83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No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27000" marR="27000" marT="27000" marB="27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구분</a:t>
                      </a:r>
                    </a:p>
                  </a:txBody>
                  <a:tcPr marL="27000" marR="27000" marT="27000" marB="27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설비명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HY동녘M" panose="02030600000101010101" pitchFamily="18" charset="-127"/>
                        <a:ea typeface="HY동녘M" panose="02030600000101010101" pitchFamily="18" charset="-127"/>
                      </a:endParaRPr>
                    </a:p>
                  </a:txBody>
                  <a:tcPr marL="27000" marR="27000" marT="27000" marB="27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기능</a:t>
                      </a:r>
                    </a:p>
                  </a:txBody>
                  <a:tcPr marL="27000" marR="27000" marT="27000" marB="27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보유수</a:t>
                      </a:r>
                    </a:p>
                  </a:txBody>
                  <a:tcPr marL="27000" marR="27000" marT="27000" marB="27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Y동녘M" panose="02030600000101010101" pitchFamily="18" charset="-127"/>
                          <a:ea typeface="HY동녘M" panose="02030600000101010101" pitchFamily="18" charset="-127"/>
                        </a:rPr>
                        <a:t>비고</a:t>
                      </a:r>
                    </a:p>
                  </a:txBody>
                  <a:tcPr marL="27000" marR="27000" marT="27000" marB="27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73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Y동녘B" panose="02030600000101010101" pitchFamily="18" charset="-127"/>
                          <a:ea typeface="HY동녘B" panose="02030600000101010101" pitchFamily="18" charset="-127"/>
                        </a:rPr>
                        <a:t>1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B" panose="02030600000101010101" pitchFamily="18" charset="-127"/>
                          <a:ea typeface="HY동녘B" panose="02030600000101010101" pitchFamily="18" charset="-127"/>
                        </a:rPr>
                        <a:t>Auto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B" panose="02030600000101010101" pitchFamily="18" charset="-127"/>
                          <a:ea typeface="HY동녘B" panose="02030600000101010101" pitchFamily="18" charset="-127"/>
                        </a:rPr>
                        <a:t>Uv Coating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B" panose="02030600000101010101" pitchFamily="18" charset="-127"/>
                          <a:ea typeface="HY동녘B" panose="02030600000101010101" pitchFamily="18" charset="-127"/>
                        </a:rPr>
                        <a:t>연접기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Y동녘B" panose="02030600000101010101" pitchFamily="18" charset="-127"/>
                          <a:ea typeface="HY동녘B" panose="02030600000101010101" pitchFamily="18" charset="-127"/>
                        </a:rPr>
                        <a:t>Wire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B" panose="02030600000101010101" pitchFamily="18" charset="-127"/>
                          <a:ea typeface="HY동녘B" panose="02030600000101010101" pitchFamily="18" charset="-127"/>
                        </a:rPr>
                        <a:t>극간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Y동녘B" panose="02030600000101010101" pitchFamily="18" charset="-127"/>
                          <a:ea typeface="HY동녘B" panose="02030600000101010101" pitchFamily="18" charset="-127"/>
                        </a:rPr>
                        <a:t>UV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B" panose="02030600000101010101" pitchFamily="18" charset="-127"/>
                          <a:ea typeface="HY동녘B" panose="02030600000101010101" pitchFamily="18" charset="-127"/>
                        </a:rPr>
                        <a:t>코팅 연접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Y동녘B" panose="02030600000101010101" pitchFamily="18" charset="-127"/>
                          <a:ea typeface="HY동녘B" panose="02030600000101010101" pitchFamily="18" charset="-127"/>
                        </a:rPr>
                        <a:t>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Y동녘B" panose="02030600000101010101" pitchFamily="18" charset="-127"/>
                          <a:ea typeface="HY동녘B" panose="02030600000101010101" pitchFamily="18" charset="-127"/>
                        </a:rPr>
                        <a:t>　</a:t>
                      </a:r>
                    </a:p>
                  </a:txBody>
                  <a:tcPr marL="27000" marR="27000" marT="27000" marB="27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73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B" panose="02030600000101010101" pitchFamily="18" charset="-127"/>
                          <a:ea typeface="HY동녘B" panose="02030600000101010101" pitchFamily="18" charset="-127"/>
                        </a:rPr>
                        <a:t>2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Y동녘B" panose="02030600000101010101" pitchFamily="18" charset="-127"/>
                          <a:ea typeface="HY동녘B" panose="02030600000101010101" pitchFamily="18" charset="-127"/>
                        </a:rPr>
                        <a:t>Auto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B" panose="02030600000101010101" pitchFamily="18" charset="-127"/>
                          <a:ea typeface="HY동녘B" panose="02030600000101010101" pitchFamily="18" charset="-127"/>
                        </a:rPr>
                        <a:t>양단 압착기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B" panose="02030600000101010101" pitchFamily="18" charset="-127"/>
                          <a:ea typeface="HY동녘B" panose="02030600000101010101" pitchFamily="18" charset="-127"/>
                        </a:rPr>
                        <a:t>터미널 양단 압착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B" panose="02030600000101010101" pitchFamily="18" charset="-127"/>
                          <a:ea typeface="HY동녘B" panose="02030600000101010101" pitchFamily="18" charset="-127"/>
                        </a:rPr>
                        <a:t>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B" panose="02030600000101010101" pitchFamily="18" charset="-127"/>
                          <a:ea typeface="HY동녘B" panose="02030600000101010101" pitchFamily="18" charset="-127"/>
                        </a:rPr>
                        <a:t>　</a:t>
                      </a:r>
                    </a:p>
                  </a:txBody>
                  <a:tcPr marL="27000" marR="27000" marT="27000" marB="27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73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B" panose="02030600000101010101" pitchFamily="18" charset="-127"/>
                          <a:ea typeface="HY동녘B" panose="02030600000101010101" pitchFamily="18" charset="-127"/>
                        </a:rPr>
                        <a:t>3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Y동녘B" panose="02030600000101010101" pitchFamily="18" charset="-127"/>
                          <a:ea typeface="HY동녘B" panose="02030600000101010101" pitchFamily="18" charset="-127"/>
                        </a:rPr>
                        <a:t>Auto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B" panose="02030600000101010101" pitchFamily="18" charset="-127"/>
                          <a:ea typeface="HY동녘B" panose="02030600000101010101" pitchFamily="18" charset="-127"/>
                        </a:rPr>
                        <a:t>편단압착기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B" panose="02030600000101010101" pitchFamily="18" charset="-127"/>
                          <a:ea typeface="HY동녘B" panose="02030600000101010101" pitchFamily="18" charset="-127"/>
                        </a:rPr>
                        <a:t>(Solder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B" panose="02030600000101010101" pitchFamily="18" charset="-127"/>
                          <a:ea typeface="HY동녘B" panose="02030600000101010101" pitchFamily="18" charset="-127"/>
                        </a:rPr>
                        <a:t>형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B" panose="02030600000101010101" pitchFamily="18" charset="-127"/>
                          <a:ea typeface="HY동녘B" panose="02030600000101010101" pitchFamily="18" charset="-127"/>
                        </a:rPr>
                        <a:t>)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B" panose="02030600000101010101" pitchFamily="18" charset="-127"/>
                          <a:ea typeface="HY동녘B" panose="02030600000101010101" pitchFamily="18" charset="-127"/>
                        </a:rPr>
                        <a:t>수동 편단 압착기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Y동녘B" panose="02030600000101010101" pitchFamily="18" charset="-127"/>
                          <a:ea typeface="HY동녘B" panose="02030600000101010101" pitchFamily="18" charset="-127"/>
                        </a:rPr>
                        <a:t>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B" panose="02030600000101010101" pitchFamily="18" charset="-127"/>
                          <a:ea typeface="HY동녘B" panose="02030600000101010101" pitchFamily="18" charset="-127"/>
                        </a:rPr>
                        <a:t>　</a:t>
                      </a:r>
                    </a:p>
                  </a:txBody>
                  <a:tcPr marL="27000" marR="27000" marT="27000" marB="27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73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B" panose="02030600000101010101" pitchFamily="18" charset="-127"/>
                          <a:ea typeface="HY동녘B" panose="02030600000101010101" pitchFamily="18" charset="-127"/>
                        </a:rPr>
                        <a:t>4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Y동녘B" panose="02030600000101010101" pitchFamily="18" charset="-127"/>
                          <a:ea typeface="HY동녘B" panose="02030600000101010101" pitchFamily="18" charset="-127"/>
                        </a:rPr>
                        <a:t>Semi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B" panose="02030600000101010101" pitchFamily="18" charset="-127"/>
                          <a:ea typeface="HY동녘B" panose="02030600000101010101" pitchFamily="18" charset="-127"/>
                        </a:rPr>
                        <a:t>Multi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B" panose="02030600000101010101" pitchFamily="18" charset="-127"/>
                          <a:ea typeface="HY동녘B" panose="02030600000101010101" pitchFamily="18" charset="-127"/>
                        </a:rPr>
                        <a:t>용 압착기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B" panose="02030600000101010101" pitchFamily="18" charset="-127"/>
                          <a:ea typeface="HY동녘B" panose="02030600000101010101" pitchFamily="18" charset="-127"/>
                        </a:rPr>
                        <a:t>다품종 압착용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Y동녘B" panose="02030600000101010101" pitchFamily="18" charset="-127"/>
                          <a:ea typeface="HY동녘B" panose="02030600000101010101" pitchFamily="18" charset="-127"/>
                        </a:rPr>
                        <a:t>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B" panose="02030600000101010101" pitchFamily="18" charset="-127"/>
                          <a:ea typeface="HY동녘B" panose="02030600000101010101" pitchFamily="18" charset="-127"/>
                        </a:rPr>
                        <a:t>　</a:t>
                      </a:r>
                    </a:p>
                  </a:txBody>
                  <a:tcPr marL="27000" marR="27000" marT="27000" marB="27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73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B" panose="02030600000101010101" pitchFamily="18" charset="-127"/>
                          <a:ea typeface="HY동녘B" panose="02030600000101010101" pitchFamily="18" charset="-127"/>
                        </a:rPr>
                        <a:t>5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Y동녘B" panose="02030600000101010101" pitchFamily="18" charset="-127"/>
                          <a:ea typeface="HY동녘B" panose="02030600000101010101" pitchFamily="18" charset="-127"/>
                        </a:rPr>
                        <a:t>Semi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Y동녘B" panose="02030600000101010101" pitchFamily="18" charset="-127"/>
                          <a:ea typeface="HY동녘B" panose="02030600000101010101" pitchFamily="18" charset="-127"/>
                        </a:rPr>
                        <a:t>자동회로검사기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B" panose="02030600000101010101" pitchFamily="18" charset="-127"/>
                          <a:ea typeface="HY동녘B" panose="02030600000101010101" pitchFamily="18" charset="-127"/>
                        </a:rPr>
                        <a:t>통전시험기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Y동녘B" panose="02030600000101010101" pitchFamily="18" charset="-127"/>
                          <a:ea typeface="HY동녘B" panose="02030600000101010101" pitchFamily="18" charset="-127"/>
                        </a:rPr>
                        <a:t>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B" panose="02030600000101010101" pitchFamily="18" charset="-127"/>
                          <a:ea typeface="HY동녘B" panose="02030600000101010101" pitchFamily="18" charset="-127"/>
                        </a:rPr>
                        <a:t>　</a:t>
                      </a:r>
                    </a:p>
                  </a:txBody>
                  <a:tcPr marL="27000" marR="27000" marT="27000" marB="27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73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B" panose="02030600000101010101" pitchFamily="18" charset="-127"/>
                          <a:ea typeface="HY동녘B" panose="02030600000101010101" pitchFamily="18" charset="-127"/>
                        </a:rPr>
                        <a:t>6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B" panose="02030600000101010101" pitchFamily="18" charset="-127"/>
                          <a:ea typeface="HY동녘B" panose="02030600000101010101" pitchFamily="18" charset="-127"/>
                        </a:rPr>
                        <a:t>Semi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B" panose="02030600000101010101" pitchFamily="18" charset="-127"/>
                          <a:ea typeface="HY동녘B" panose="02030600000101010101" pitchFamily="18" charset="-127"/>
                        </a:rPr>
                        <a:t>이미지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B" panose="02030600000101010101" pitchFamily="18" charset="-127"/>
                          <a:ea typeface="HY동녘B" panose="02030600000101010101" pitchFamily="18" charset="-127"/>
                        </a:rPr>
                        <a:t>Scope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B" panose="02030600000101010101" pitchFamily="18" charset="-127"/>
                          <a:ea typeface="HY동녘B" panose="02030600000101010101" pitchFamily="18" charset="-127"/>
                        </a:rPr>
                        <a:t>압착단자 형상이상품 검출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Y동녘B" panose="02030600000101010101" pitchFamily="18" charset="-127"/>
                          <a:ea typeface="HY동녘B" panose="02030600000101010101" pitchFamily="18" charset="-127"/>
                        </a:rPr>
                        <a:t>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B" panose="02030600000101010101" pitchFamily="18" charset="-127"/>
                          <a:ea typeface="HY동녘B" panose="02030600000101010101" pitchFamily="18" charset="-127"/>
                        </a:rPr>
                        <a:t>　</a:t>
                      </a:r>
                    </a:p>
                  </a:txBody>
                  <a:tcPr marL="27000" marR="27000" marT="27000" marB="27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73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B" panose="02030600000101010101" pitchFamily="18" charset="-127"/>
                          <a:ea typeface="HY동녘B" panose="02030600000101010101" pitchFamily="18" charset="-127"/>
                        </a:rPr>
                        <a:t>7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B" panose="02030600000101010101" pitchFamily="18" charset="-127"/>
                          <a:ea typeface="HY동녘B" panose="02030600000101010101" pitchFamily="18" charset="-127"/>
                        </a:rPr>
                        <a:t>Semi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B" panose="02030600000101010101" pitchFamily="18" charset="-127"/>
                          <a:ea typeface="HY동녘B" panose="02030600000101010101" pitchFamily="18" charset="-127"/>
                        </a:rPr>
                        <a:t>확대경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B" panose="02030600000101010101" pitchFamily="18" charset="-127"/>
                          <a:ea typeface="HY동녘B" panose="02030600000101010101" pitchFamily="18" charset="-127"/>
                        </a:rPr>
                        <a:t>압착단자 형상이상품 검출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Y동녘B" panose="02030600000101010101" pitchFamily="18" charset="-127"/>
                          <a:ea typeface="HY동녘B" panose="02030600000101010101" pitchFamily="18" charset="-127"/>
                        </a:rPr>
                        <a:t>10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Y동녘B" panose="02030600000101010101" pitchFamily="18" charset="-127"/>
                          <a:ea typeface="HY동녘B" panose="02030600000101010101" pitchFamily="18" charset="-127"/>
                        </a:rPr>
                        <a:t>　</a:t>
                      </a:r>
                    </a:p>
                  </a:txBody>
                  <a:tcPr marL="27000" marR="27000" marT="27000" marB="27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73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B" panose="02030600000101010101" pitchFamily="18" charset="-127"/>
                          <a:ea typeface="HY동녘B" panose="02030600000101010101" pitchFamily="18" charset="-127"/>
                        </a:rPr>
                        <a:t>8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B" panose="02030600000101010101" pitchFamily="18" charset="-127"/>
                          <a:ea typeface="HY동녘B" panose="02030600000101010101" pitchFamily="18" charset="-127"/>
                        </a:rPr>
                        <a:t>Semi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B" panose="02030600000101010101" pitchFamily="18" charset="-127"/>
                          <a:ea typeface="HY동녘B" panose="02030600000101010101" pitchFamily="18" charset="-127"/>
                        </a:rPr>
                        <a:t>인장력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B" panose="02030600000101010101" pitchFamily="18" charset="-127"/>
                          <a:ea typeface="HY동녘B" panose="02030600000101010101" pitchFamily="18" charset="-127"/>
                        </a:rPr>
                        <a:t>Test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B" panose="02030600000101010101" pitchFamily="18" charset="-127"/>
                          <a:ea typeface="HY동녘B" panose="02030600000101010101" pitchFamily="18" charset="-127"/>
                        </a:rPr>
                        <a:t>Spec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Y동녘B" panose="02030600000101010101" pitchFamily="18" charset="-127"/>
                          <a:ea typeface="HY동녘B" panose="02030600000101010101" pitchFamily="18" charset="-127"/>
                        </a:rPr>
                        <a:t>내 당김검사 시 파손유무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Y동녘B" panose="02030600000101010101" pitchFamily="18" charset="-127"/>
                          <a:ea typeface="HY동녘B" panose="02030600000101010101" pitchFamily="18" charset="-127"/>
                        </a:rPr>
                        <a:t>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Y동녘B" panose="02030600000101010101" pitchFamily="18" charset="-127"/>
                          <a:ea typeface="HY동녘B" panose="02030600000101010101" pitchFamily="18" charset="-127"/>
                        </a:rPr>
                        <a:t>　</a:t>
                      </a:r>
                    </a:p>
                  </a:txBody>
                  <a:tcPr marL="27000" marR="27000" marT="27000" marB="27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4" name="직선 연결선 3"/>
          <p:cNvCxnSpPr/>
          <p:nvPr/>
        </p:nvCxnSpPr>
        <p:spPr>
          <a:xfrm>
            <a:off x="143473" y="3354448"/>
            <a:ext cx="6180335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11398" y="3128689"/>
            <a:ext cx="1838645" cy="161583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defPPr>
              <a:defRPr lang="ko-KR"/>
            </a:defPPr>
            <a:lvl1pPr marL="457200" indent="-457200" defTabSz="342900" latinLnBrk="0">
              <a:spcBef>
                <a:spcPct val="0"/>
              </a:spcBef>
              <a:buFont typeface="Wingdings" panose="05000000000000000000" pitchFamily="2" charset="2"/>
              <a:buChar char="Ø"/>
              <a:defRPr sz="3000" b="1">
                <a:latin typeface="HY동녘B" panose="02030600000101010101" pitchFamily="18" charset="-127"/>
                <a:ea typeface="HY동녘B" panose="02030600000101010101" pitchFamily="18" charset="-127"/>
                <a:cs typeface="+mj-cs"/>
              </a:defRPr>
            </a:lvl1pPr>
          </a:lstStyle>
          <a:p>
            <a:pPr marL="66675" indent="-66675"/>
            <a:r>
              <a:rPr lang="ko-KR" altLang="en-US" sz="1050" dirty="0"/>
              <a:t>금융권 장비용 </a:t>
            </a:r>
            <a:r>
              <a:rPr lang="en-US" altLang="ko-KR" sz="1050" dirty="0"/>
              <a:t>Wire </a:t>
            </a:r>
            <a:r>
              <a:rPr lang="ko-KR" altLang="en-US" sz="1050" dirty="0"/>
              <a:t>제조공정</a:t>
            </a:r>
          </a:p>
        </p:txBody>
      </p:sp>
      <p:pic>
        <p:nvPicPr>
          <p:cNvPr id="6" name="Picture 9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3473" y="3543608"/>
            <a:ext cx="576478" cy="476048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7" name="그림 6" descr="20181227_07502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316" y="3543608"/>
            <a:ext cx="548579" cy="476048"/>
          </a:xfrm>
          <a:prstGeom prst="rect">
            <a:avLst/>
          </a:prstGeom>
        </p:spPr>
      </p:pic>
      <p:pic>
        <p:nvPicPr>
          <p:cNvPr id="8" name="그림 7" descr="20181227_07510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260" y="3543608"/>
            <a:ext cx="546882" cy="476048"/>
          </a:xfrm>
          <a:prstGeom prst="rect">
            <a:avLst/>
          </a:prstGeom>
        </p:spPr>
      </p:pic>
      <p:pic>
        <p:nvPicPr>
          <p:cNvPr id="9" name="그림 8" descr="20181227_08033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7507" y="3543608"/>
            <a:ext cx="494822" cy="476048"/>
          </a:xfrm>
          <a:prstGeom prst="rect">
            <a:avLst/>
          </a:prstGeom>
        </p:spPr>
      </p:pic>
      <p:pic>
        <p:nvPicPr>
          <p:cNvPr id="10" name="그림 9" descr="20181227_075143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9693" y="3543608"/>
            <a:ext cx="483044" cy="476048"/>
          </a:xfrm>
          <a:prstGeom prst="rect">
            <a:avLst/>
          </a:prstGeom>
        </p:spPr>
      </p:pic>
      <p:pic>
        <p:nvPicPr>
          <p:cNvPr id="11" name="그림 10" descr="20181227_075207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0102" y="3543608"/>
            <a:ext cx="541896" cy="476048"/>
          </a:xfrm>
          <a:prstGeom prst="rect">
            <a:avLst/>
          </a:prstGeom>
        </p:spPr>
      </p:pic>
      <p:pic>
        <p:nvPicPr>
          <p:cNvPr id="12" name="그림 11" descr="1545879791820.jpe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9363" y="3543608"/>
            <a:ext cx="527734" cy="476048"/>
          </a:xfrm>
          <a:prstGeom prst="rect">
            <a:avLst/>
          </a:prstGeom>
        </p:spPr>
      </p:pic>
      <p:pic>
        <p:nvPicPr>
          <p:cNvPr id="13" name="그림 12" descr="20181227_094525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4462" y="3543608"/>
            <a:ext cx="558699" cy="476048"/>
          </a:xfrm>
          <a:prstGeom prst="rect">
            <a:avLst/>
          </a:prstGeom>
        </p:spPr>
      </p:pic>
      <p:pic>
        <p:nvPicPr>
          <p:cNvPr id="14" name="Picture 6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20525" y="3551705"/>
            <a:ext cx="512873" cy="467953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15" name="图片 7" descr="Tue Oct 24 15-23-2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0763" y="3551704"/>
            <a:ext cx="509766" cy="47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그림 15" descr="20181227_094429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7897" y="3551704"/>
            <a:ext cx="511466" cy="476048"/>
          </a:xfrm>
          <a:prstGeom prst="rect">
            <a:avLst/>
          </a:prstGeom>
        </p:spPr>
      </p:pic>
      <p:pic>
        <p:nvPicPr>
          <p:cNvPr id="17" name="그림 16" descr="20181227_075300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473" y="4274365"/>
            <a:ext cx="576478" cy="476048"/>
          </a:xfrm>
          <a:prstGeom prst="rect">
            <a:avLst/>
          </a:prstGeom>
        </p:spPr>
      </p:pic>
      <p:pic>
        <p:nvPicPr>
          <p:cNvPr id="18" name="Picture 65" descr="C:\Users\Justin\Desktop\20181030_120913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388" y="4259871"/>
            <a:ext cx="576478" cy="50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"/>
          <p:cNvPicPr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45055" y="4274367"/>
            <a:ext cx="546882" cy="49054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191099" y="3407873"/>
            <a:ext cx="4924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수입검사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3474" y="4135865"/>
            <a:ext cx="70083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6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 err="1"/>
              <a:t>도통검사</a:t>
            </a:r>
            <a:r>
              <a:rPr lang="en-US" altLang="ko-KR" dirty="0"/>
              <a:t>(</a:t>
            </a:r>
            <a:r>
              <a:rPr lang="ko-KR" altLang="en-US"/>
              <a:t>통전</a:t>
            </a:r>
            <a:r>
              <a:rPr lang="en-US" altLang="ko-KR" dirty="0"/>
              <a:t>)</a:t>
            </a:r>
            <a:endParaRPr lang="ko-KR" altLang="en-US" dirty="0"/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9205" y="4259869"/>
            <a:ext cx="576353" cy="5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370" y="4223455"/>
            <a:ext cx="533525" cy="550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3423" y="4274367"/>
            <a:ext cx="483140" cy="53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792771" y="3407873"/>
            <a:ext cx="64312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6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dirty="0"/>
              <a:t>Wire UV</a:t>
            </a:r>
            <a:r>
              <a:rPr lang="ko-KR" altLang="en-US"/>
              <a:t>연접</a:t>
            </a:r>
            <a:endParaRPr lang="ko-KR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428065" y="3407873"/>
            <a:ext cx="50847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6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dirty="0"/>
              <a:t>Wire</a:t>
            </a:r>
            <a:r>
              <a:rPr lang="ko-KR" altLang="en-US"/>
              <a:t>컷팅</a:t>
            </a:r>
            <a:endParaRPr lang="ko-KR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942336" y="3407873"/>
            <a:ext cx="4924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6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자동압착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51566" y="3407873"/>
            <a:ext cx="5693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6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 err="1"/>
              <a:t>반자동압착</a:t>
            </a:r>
            <a:endParaRPr lang="ko-KR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939125" y="3407873"/>
            <a:ext cx="64633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6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단자품질검사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24862" y="3407873"/>
            <a:ext cx="18473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6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561479" y="3407873"/>
            <a:ext cx="64633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6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압착품질확인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166400" y="3407873"/>
            <a:ext cx="5966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6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 err="1"/>
              <a:t>인장력</a:t>
            </a:r>
            <a:r>
              <a:rPr lang="ko-KR" altLang="en-US" dirty="0"/>
              <a:t> 검사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52187" y="3407873"/>
            <a:ext cx="5966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6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 err="1"/>
              <a:t>발거력</a:t>
            </a:r>
            <a:r>
              <a:rPr lang="ko-KR" altLang="en-US" dirty="0"/>
              <a:t> 검사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328450" y="3407873"/>
            <a:ext cx="41549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6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 err="1"/>
              <a:t>하우징</a:t>
            </a:r>
            <a:endParaRPr lang="ko-KR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846374" y="3407873"/>
            <a:ext cx="4924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6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외관검사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28328" y="4135865"/>
            <a:ext cx="33855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6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포장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395934" y="4135865"/>
            <a:ext cx="4924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6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출하검사</a:t>
            </a:r>
          </a:p>
        </p:txBody>
      </p:sp>
    </p:spTree>
    <p:extLst>
      <p:ext uri="{BB962C8B-B14F-4D97-AF65-F5344CB8AC3E}">
        <p14:creationId xmlns:p14="http://schemas.microsoft.com/office/powerpoint/2010/main" val="2670545093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패싯">
  <a:themeElements>
    <a:clrScheme name="패싯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패싯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패싯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1955</TotalTime>
  <Words>887</Words>
  <Application>Microsoft Office PowerPoint</Application>
  <PresentationFormat>사용자 지정</PresentationFormat>
  <Paragraphs>396</Paragraphs>
  <Slides>15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6" baseType="lpstr">
      <vt:lpstr>HY견고딕</vt:lpstr>
      <vt:lpstr>HY동녘B</vt:lpstr>
      <vt:lpstr>HY동녘M</vt:lpstr>
      <vt:lpstr>돋움체</vt:lpstr>
      <vt:lpstr>맑은 고딕</vt:lpstr>
      <vt:lpstr>Arial</vt:lpstr>
      <vt:lpstr>Trebuchet MS</vt:lpstr>
      <vt:lpstr>Wingdings</vt:lpstr>
      <vt:lpstr>Wingdings 3</vt:lpstr>
      <vt:lpstr>패싯</vt:lpstr>
      <vt:lpstr>Worksheet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Justin</dc:creator>
  <cp:lastModifiedBy>성화전자</cp:lastModifiedBy>
  <cp:revision>175</cp:revision>
  <dcterms:created xsi:type="dcterms:W3CDTF">2019-01-09T01:41:02Z</dcterms:created>
  <dcterms:modified xsi:type="dcterms:W3CDTF">2022-04-06T06:49:47Z</dcterms:modified>
</cp:coreProperties>
</file>