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6" r:id="rId4"/>
    <p:sldId id="283" r:id="rId5"/>
    <p:sldId id="314" r:id="rId6"/>
    <p:sldId id="322" r:id="rId7"/>
    <p:sldId id="311" r:id="rId8"/>
    <p:sldId id="321" r:id="rId9"/>
    <p:sldId id="318" r:id="rId10"/>
    <p:sldId id="323" r:id="rId11"/>
    <p:sldId id="312" r:id="rId12"/>
    <p:sldId id="315" r:id="rId13"/>
    <p:sldId id="269" r:id="rId14"/>
    <p:sldId id="317" r:id="rId15"/>
    <p:sldId id="316" r:id="rId16"/>
    <p:sldId id="301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EB3415"/>
    <a:srgbClr val="F2B800"/>
    <a:srgbClr val="FFDD71"/>
    <a:srgbClr val="E2E2E2"/>
    <a:srgbClr val="2818F4"/>
    <a:srgbClr val="FFCD2F"/>
    <a:srgbClr val="F3D80D"/>
    <a:srgbClr val="FFCC00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348" autoAdjust="0"/>
  </p:normalViewPr>
  <p:slideViewPr>
    <p:cSldViewPr>
      <p:cViewPr varScale="1">
        <p:scale>
          <a:sx n="103" d="100"/>
          <a:sy n="103" d="100"/>
        </p:scale>
        <p:origin x="14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1"/>
          </a:xfrm>
          <a:prstGeom prst="rect">
            <a:avLst/>
          </a:prstGeom>
        </p:spPr>
        <p:txBody>
          <a:bodyPr vert="horz" lIns="95530" tIns="47764" rIns="95530" bIns="4776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1"/>
          </a:xfrm>
          <a:prstGeom prst="rect">
            <a:avLst/>
          </a:prstGeom>
        </p:spPr>
        <p:txBody>
          <a:bodyPr vert="horz" lIns="95530" tIns="47764" rIns="95530" bIns="47764" rtlCol="0"/>
          <a:lstStyle>
            <a:lvl1pPr algn="r">
              <a:defRPr sz="1300"/>
            </a:lvl1pPr>
          </a:lstStyle>
          <a:p>
            <a:fld id="{547A2EEA-62C9-4EFE-BCCA-2C5476A5E021}" type="datetimeFigureOut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0" tIns="47764" rIns="95530" bIns="4776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30" tIns="47764" rIns="95530" bIns="4776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5530" tIns="47764" rIns="95530" bIns="4776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5530" tIns="47764" rIns="95530" bIns="47764" rtlCol="0" anchor="b"/>
          <a:lstStyle>
            <a:lvl1pPr algn="r">
              <a:defRPr sz="1300"/>
            </a:lvl1pPr>
          </a:lstStyle>
          <a:p>
            <a:fld id="{0EC6DF46-35F3-41A2-938C-8A0859CE5C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2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DF46-35F3-41A2-938C-8A0859CE5C1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58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DF46-35F3-41A2-938C-8A0859CE5C1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46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DF46-35F3-41A2-938C-8A0859CE5C1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7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6DF46-35F3-41A2-938C-8A0859CE5C1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37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6DF46-35F3-41A2-938C-8A0859CE5C1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28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DF46-35F3-41A2-938C-8A0859CE5C1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36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DF46-35F3-41A2-938C-8A0859CE5C1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93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DF46-35F3-41A2-938C-8A0859CE5C1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5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4F85-49FB-4792-A9BE-AB5455225AFB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41189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85317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205350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62153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54571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81547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A6E-42B4-4F35-9350-BC6D1A4DD79F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14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F9F1-1425-4907-920B-CFBD29200E98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47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1696-E59A-40E6-81DF-E53A87EDBC4F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7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91F-EBE9-405A-AC70-59F8113F4B94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48906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5B9C-E461-4C91-9AED-9A9BE4DB58CB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16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46EF-E784-4830-9434-C2DCB2AF888B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1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AB78-E87D-4EE4-9162-2F12EB64E18D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00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C66-DFE7-41BE-A845-3803EED32654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68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68415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0019FA-56C5-4A5B-8C3E-0F9BC0958A92}" type="datetime1">
              <a:rPr lang="ko-KR" altLang="en-US" smtClean="0"/>
              <a:pPr/>
              <a:t>2023-06-07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ko-KR"/>
              <a:t>1 Page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BD48AF-74AE-4CC7-BD32-FE9DA86485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044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jlee730@naver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69782"/>
              </p:ext>
            </p:extLst>
          </p:nvPr>
        </p:nvGraphicFramePr>
        <p:xfrm>
          <a:off x="8020953" y="6237312"/>
          <a:ext cx="8640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2023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7" y="260648"/>
            <a:ext cx="762000" cy="771525"/>
          </a:xfrm>
          <a:prstGeom prst="rect">
            <a:avLst/>
          </a:prstGeom>
        </p:spPr>
      </p:pic>
      <p:sp>
        <p:nvSpPr>
          <p:cNvPr id="6" name="바닥글 개체 틀 1"/>
          <p:cNvSpPr txBox="1">
            <a:spLocks/>
          </p:cNvSpPr>
          <p:nvPr/>
        </p:nvSpPr>
        <p:spPr>
          <a:xfrm>
            <a:off x="3124200" y="6237312"/>
            <a:ext cx="2895600" cy="28803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1" dirty="0" err="1"/>
              <a:t>케이제이테크</a:t>
            </a:r>
            <a:endParaRPr lang="ko-KR" altLang="en-US" sz="1800" b="1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619672" y="2204864"/>
            <a:ext cx="597666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케이제이테크</a:t>
            </a:r>
            <a:r>
              <a:rPr lang="ko-KR" altLang="en-US" sz="40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회사소개서</a:t>
            </a:r>
            <a:endParaRPr lang="en-US" altLang="ko-KR" sz="4000" b="1" baseline="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649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25A8FC-7C6A-D3C5-9DB8-7FEE87A4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10 Page</a:t>
            </a:r>
            <a:endParaRPr lang="ko-KR" altLang="en-US" dirty="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45253559-48D5-9B67-B417-885B9B3A263F}"/>
              </a:ext>
            </a:extLst>
          </p:cNvPr>
          <p:cNvSpPr/>
          <p:nvPr/>
        </p:nvSpPr>
        <p:spPr>
          <a:xfrm>
            <a:off x="336915" y="21506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- 3.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2200" b="1" dirty="0">
                <a:effectLst/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sz="2200" b="1" dirty="0">
                <a:latin typeface="맑은 고딕" pitchFamily="50" charset="-127"/>
                <a:ea typeface="맑은 고딕" pitchFamily="50" charset="-127"/>
              </a:rPr>
              <a:t>진공펌프</a:t>
            </a:r>
            <a:r>
              <a:rPr lang="en-US" altLang="ko-KR" sz="2200" b="1" dirty="0">
                <a:latin typeface="맑은 고딕" pitchFamily="50" charset="-127"/>
                <a:ea typeface="맑은 고딕" pitchFamily="50" charset="-127"/>
              </a:rPr>
              <a:t> POWER</a:t>
            </a:r>
            <a:r>
              <a:rPr lang="ko-KR" altLang="en-US" sz="2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b="1" dirty="0">
                <a:latin typeface="맑은 고딕" pitchFamily="50" charset="-127"/>
                <a:ea typeface="맑은 고딕" pitchFamily="50" charset="-127"/>
              </a:rPr>
              <a:t>CABLE</a:t>
            </a:r>
            <a:r>
              <a:rPr lang="ko-KR" altLang="en-US" sz="2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b="1" dirty="0">
                <a:latin typeface="맑은 고딕" pitchFamily="50" charset="-127"/>
                <a:ea typeface="맑은 고딕" pitchFamily="50" charset="-127"/>
              </a:rPr>
              <a:t>HARNESS</a:t>
            </a:r>
            <a:r>
              <a:rPr lang="ko-KR" altLang="en-US" sz="2200" b="1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b="1" dirty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B1CAEC3-C804-2BC0-1C94-7F35A789C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09" y="1072446"/>
            <a:ext cx="2592288" cy="24005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48A20F9-2B81-866D-990B-1B3B6CD11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59" y="1072446"/>
            <a:ext cx="2218660" cy="240056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F6F78B8-7E25-8016-D4B2-C211520A8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51" y="3729724"/>
            <a:ext cx="2217667" cy="240056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04A57C9-CE9F-C631-8AE2-78FEF1C61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6" y="3729724"/>
            <a:ext cx="2364245" cy="240056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1BBA84D-B56E-50CB-CAEB-B10FF28255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r="7443"/>
          <a:stretch/>
        </p:blipFill>
        <p:spPr>
          <a:xfrm>
            <a:off x="3275856" y="3718309"/>
            <a:ext cx="2592288" cy="238650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1FBAE43-71D0-A1A3-7E94-8581BDABF2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3" y="1071695"/>
            <a:ext cx="2349458" cy="25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3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611560" y="40466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- 3.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오디오 음향장비 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HARNESS )</a:t>
            </a:r>
            <a:endParaRPr lang="ko-KR" altLang="en-US" sz="2800" dirty="0"/>
          </a:p>
        </p:txBody>
      </p:sp>
      <p:sp>
        <p:nvSpPr>
          <p:cNvPr id="9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49681" y="6465014"/>
            <a:ext cx="2895600" cy="365125"/>
          </a:xfrm>
        </p:spPr>
        <p:txBody>
          <a:bodyPr/>
          <a:lstStyle/>
          <a:p>
            <a:r>
              <a:rPr lang="en-US" altLang="ko-KR" b="1" dirty="0"/>
              <a:t>11 Page</a:t>
            </a:r>
            <a:endParaRPr lang="ko-KR" altLang="en-US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ABA354D-CAEA-D758-376E-6EC3B2EF4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8088"/>
            <a:ext cx="1800000" cy="2400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09A3FDB-3010-488A-E63A-53EA128C3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5856" y="1646472"/>
            <a:ext cx="2400000" cy="180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B1A524D-287C-E6DA-EBBD-BE51D722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2400" y="1033524"/>
            <a:ext cx="18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40466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- 4.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회사 조직도 및 인원현황</a:t>
            </a:r>
            <a:endParaRPr lang="ko-KR" altLang="en-US" sz="20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b="1" dirty="0"/>
              <a:t>12 Page</a:t>
            </a:r>
            <a:endParaRPr lang="ko-KR" altLang="en-US" b="1" dirty="0"/>
          </a:p>
        </p:txBody>
      </p:sp>
      <p:cxnSp>
        <p:nvCxnSpPr>
          <p:cNvPr id="20" name="직선 연결선 19"/>
          <p:cNvCxnSpPr>
            <a:cxnSpLocks/>
          </p:cNvCxnSpPr>
          <p:nvPr/>
        </p:nvCxnSpPr>
        <p:spPr>
          <a:xfrm>
            <a:off x="4455601" y="1690182"/>
            <a:ext cx="0" cy="946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직선 연결선 90"/>
          <p:cNvCxnSpPr>
            <a:cxnSpLocks/>
          </p:cNvCxnSpPr>
          <p:nvPr/>
        </p:nvCxnSpPr>
        <p:spPr>
          <a:xfrm flipH="1">
            <a:off x="2432434" y="3714026"/>
            <a:ext cx="41918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2432433" y="3706406"/>
            <a:ext cx="0" cy="5654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3830800" y="3717032"/>
            <a:ext cx="0" cy="38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6627534" y="3706406"/>
            <a:ext cx="0" cy="385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정육면체 29"/>
          <p:cNvSpPr/>
          <p:nvPr/>
        </p:nvSpPr>
        <p:spPr>
          <a:xfrm>
            <a:off x="3485340" y="1438214"/>
            <a:ext cx="2022764" cy="540000"/>
          </a:xfrm>
          <a:prstGeom prst="cube">
            <a:avLst>
              <a:gd name="adj" fmla="val 736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대표이사 </a:t>
            </a:r>
            <a:r>
              <a:rPr lang="en-US" altLang="ko-KR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정대옥</a:t>
            </a:r>
            <a:endParaRPr lang="en-US" altLang="ko-KR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정육면체 30"/>
          <p:cNvSpPr/>
          <p:nvPr/>
        </p:nvSpPr>
        <p:spPr>
          <a:xfrm>
            <a:off x="5940304" y="4113136"/>
            <a:ext cx="1368000" cy="540000"/>
          </a:xfrm>
          <a:prstGeom prst="cube">
            <a:avLst>
              <a:gd name="adj" fmla="val 73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품질보증부</a:t>
            </a:r>
            <a:endParaRPr lang="en-US" altLang="ko-KR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정육면체 31"/>
          <p:cNvSpPr/>
          <p:nvPr/>
        </p:nvSpPr>
        <p:spPr>
          <a:xfrm>
            <a:off x="1741893" y="4092998"/>
            <a:ext cx="1368000" cy="540000"/>
          </a:xfrm>
          <a:prstGeom prst="cube">
            <a:avLst>
              <a:gd name="adj" fmla="val 73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개발</a:t>
            </a:r>
            <a:r>
              <a:rPr lang="en-US" altLang="ko-K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영업부</a:t>
            </a:r>
            <a:endParaRPr lang="en-US" altLang="ko-KR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정육면체 33"/>
          <p:cNvSpPr/>
          <p:nvPr/>
        </p:nvSpPr>
        <p:spPr>
          <a:xfrm>
            <a:off x="4545166" y="4113136"/>
            <a:ext cx="1368000" cy="540000"/>
          </a:xfrm>
          <a:prstGeom prst="cube">
            <a:avLst>
              <a:gd name="adj" fmla="val 73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생산부</a:t>
            </a:r>
            <a:endParaRPr lang="en-US" altLang="ko-KR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3" name="직선 연결선 42"/>
          <p:cNvCxnSpPr>
            <a:cxnSpLocks/>
          </p:cNvCxnSpPr>
          <p:nvPr/>
        </p:nvCxnSpPr>
        <p:spPr>
          <a:xfrm>
            <a:off x="4457372" y="3028245"/>
            <a:ext cx="1" cy="678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5271347" y="3714026"/>
            <a:ext cx="0" cy="385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정육면체 56">
            <a:extLst>
              <a:ext uri="{FF2B5EF4-FFF2-40B4-BE49-F238E27FC236}">
                <a16:creationId xmlns:a16="http://schemas.microsoft.com/office/drawing/2014/main" id="{DCF005C0-ED07-4828-B0F3-ECF1FF227813}"/>
              </a:ext>
            </a:extLst>
          </p:cNvPr>
          <p:cNvSpPr/>
          <p:nvPr/>
        </p:nvSpPr>
        <p:spPr>
          <a:xfrm>
            <a:off x="3485345" y="2625086"/>
            <a:ext cx="2022759" cy="540000"/>
          </a:xfrm>
          <a:prstGeom prst="cube">
            <a:avLst>
              <a:gd name="adj" fmla="val 73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이사 </a:t>
            </a:r>
            <a:r>
              <a:rPr lang="en-US" altLang="ko-K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백승민 </a:t>
            </a:r>
            <a:endParaRPr lang="en-US" altLang="ko-KR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정육면체 57">
            <a:extLst>
              <a:ext uri="{FF2B5EF4-FFF2-40B4-BE49-F238E27FC236}">
                <a16:creationId xmlns:a16="http://schemas.microsoft.com/office/drawing/2014/main" id="{B523D25C-29A8-428A-8D54-4D9DC0884FC1}"/>
              </a:ext>
            </a:extLst>
          </p:cNvPr>
          <p:cNvSpPr/>
          <p:nvPr/>
        </p:nvSpPr>
        <p:spPr>
          <a:xfrm>
            <a:off x="3146798" y="4102456"/>
            <a:ext cx="1368000" cy="540000"/>
          </a:xfrm>
          <a:prstGeom prst="cube">
            <a:avLst>
              <a:gd name="adj" fmla="val 73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구매</a:t>
            </a:r>
            <a:r>
              <a:rPr lang="en-US" altLang="ko-K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자재부</a:t>
            </a:r>
            <a:endParaRPr lang="en-US" altLang="ko-KR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정육면체 60">
            <a:extLst>
              <a:ext uri="{FF2B5EF4-FFF2-40B4-BE49-F238E27FC236}">
                <a16:creationId xmlns:a16="http://schemas.microsoft.com/office/drawing/2014/main" id="{33E4057D-911E-4896-882B-B445414E3CD1}"/>
              </a:ext>
            </a:extLst>
          </p:cNvPr>
          <p:cNvSpPr/>
          <p:nvPr/>
        </p:nvSpPr>
        <p:spPr>
          <a:xfrm>
            <a:off x="1725960" y="4749590"/>
            <a:ext cx="2788838" cy="540000"/>
          </a:xfrm>
          <a:prstGeom prst="cube">
            <a:avLst>
              <a:gd name="adj" fmla="val 73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대표이사 외 </a:t>
            </a:r>
            <a:r>
              <a:rPr lang="en-US" altLang="ko-K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인</a:t>
            </a:r>
            <a:endParaRPr lang="en-US" altLang="ko-KR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정육면체 62">
            <a:extLst>
              <a:ext uri="{FF2B5EF4-FFF2-40B4-BE49-F238E27FC236}">
                <a16:creationId xmlns:a16="http://schemas.microsoft.com/office/drawing/2014/main" id="{DA756EB1-C069-4D91-A586-9446A9729190}"/>
              </a:ext>
            </a:extLst>
          </p:cNvPr>
          <p:cNvSpPr/>
          <p:nvPr/>
        </p:nvSpPr>
        <p:spPr>
          <a:xfrm>
            <a:off x="4554191" y="4739741"/>
            <a:ext cx="2754113" cy="540000"/>
          </a:xfrm>
          <a:prstGeom prst="cube">
            <a:avLst>
              <a:gd name="adj" fmla="val 73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총괄관리 외 </a:t>
            </a:r>
            <a:r>
              <a:rPr lang="en-US" altLang="ko-K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인</a:t>
            </a:r>
            <a:endParaRPr lang="en-US" altLang="ko-KR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649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3201474" y="3852344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14514" y="3852344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42910" y="42860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주요 생산 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설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비</a:t>
            </a:r>
            <a:endParaRPr lang="ko-KR" altLang="en-US" sz="20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b="1" dirty="0"/>
              <a:t>13 Page</a:t>
            </a:r>
            <a:endParaRPr lang="ko-KR" altLang="en-US" b="1" dirty="0"/>
          </a:p>
        </p:txBody>
      </p:sp>
      <p:sp>
        <p:nvSpPr>
          <p:cNvPr id="32" name="직사각형 31"/>
          <p:cNvSpPr/>
          <p:nvPr/>
        </p:nvSpPr>
        <p:spPr>
          <a:xfrm>
            <a:off x="3203594" y="3852344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CABLE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길이 포박</a:t>
            </a:r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M/C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14514" y="3852344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n-US" altLang="ko-KR" sz="1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WIRE</a:t>
            </a:r>
            <a:r>
              <a:rPr lang="ko-KR" altLang="en-US" sz="1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CUTTING M/C</a:t>
            </a:r>
            <a:r>
              <a:rPr lang="ko-KR" altLang="en-US" sz="1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184194" y="3852344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14514" y="1216598"/>
            <a:ext cx="2880000" cy="237626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14514" y="1249875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TERMINAL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압착기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199354" y="1216597"/>
            <a:ext cx="2880000" cy="2376263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201474" y="1216598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i="0" dirty="0">
                <a:solidFill>
                  <a:schemeClr val="bg1"/>
                </a:solidFill>
                <a:effectLst/>
                <a:latin typeface="+mj-lt"/>
              </a:rPr>
              <a:t>Laminating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</a:rPr>
              <a:t>압착기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184194" y="1216597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186314" y="1216597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n-US" altLang="ko-KR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WIRE TWIST M/C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186314" y="3852344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n-US" altLang="ko-KR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WIRE</a:t>
            </a:r>
            <a:r>
              <a:rPr lang="ko-KR" altLang="en-US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CUTTING M/C</a:t>
            </a:r>
            <a:r>
              <a:rPr lang="ko-KR" altLang="en-US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0C0E0E6-A724-81C6-D8C6-848CC2B24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08" y="1628487"/>
            <a:ext cx="1386966" cy="18492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D8988306-D2DA-1280-E409-6697D09F5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9" y="1697522"/>
            <a:ext cx="1367283" cy="182304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F7D6F28-6129-E3E6-1B03-2B8446D6B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69" y="4462032"/>
            <a:ext cx="2079007" cy="155925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515176D3-9BB9-3D67-CBCB-16197037F0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/>
        </p:blipFill>
        <p:spPr>
          <a:xfrm>
            <a:off x="6387870" y="1625815"/>
            <a:ext cx="1511760" cy="185196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E3E1A55-9AFB-B991-3789-E50D8DBA86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" y="4360079"/>
            <a:ext cx="1356567" cy="180875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2CDDAD2-7B89-A636-CDC1-D05BF9D83D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08" y="4444635"/>
            <a:ext cx="2289620" cy="17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3201474" y="3852344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14514" y="3852344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42910" y="42860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- 5.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주요 생산 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설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비</a:t>
            </a:r>
            <a:endParaRPr lang="ko-KR" altLang="en-US" sz="20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b="1" dirty="0"/>
              <a:t>13-1 Page</a:t>
            </a:r>
            <a:endParaRPr lang="ko-KR" altLang="en-US" b="1" dirty="0"/>
          </a:p>
        </p:txBody>
      </p:sp>
      <p:sp>
        <p:nvSpPr>
          <p:cNvPr id="32" name="직사각형 31"/>
          <p:cNvSpPr/>
          <p:nvPr/>
        </p:nvSpPr>
        <p:spPr>
          <a:xfrm>
            <a:off x="3203594" y="3852344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</a:rPr>
              <a:t>Auto S</a:t>
            </a:r>
            <a:r>
              <a:rPr lang="en-US" altLang="ko-KR" sz="1000" b="1" i="0" dirty="0">
                <a:solidFill>
                  <a:schemeClr val="bg1"/>
                </a:solidFill>
                <a:effectLst/>
                <a:latin typeface="+mj-lt"/>
              </a:rPr>
              <a:t>tripping </a:t>
            </a:r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</a:rPr>
              <a:t>M/C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14514" y="3852344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</a:rPr>
              <a:t>열 </a:t>
            </a:r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</a:rPr>
              <a:t>S</a:t>
            </a:r>
            <a:r>
              <a:rPr lang="en-US" altLang="ko-KR" sz="1000" b="1" i="0" dirty="0">
                <a:solidFill>
                  <a:schemeClr val="bg1"/>
                </a:solidFill>
                <a:effectLst/>
                <a:latin typeface="+mj-lt"/>
              </a:rPr>
              <a:t>tripping </a:t>
            </a:r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</a:rPr>
              <a:t>M/C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14514" y="1216598"/>
            <a:ext cx="2880000" cy="237626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14514" y="1249875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TERMINAL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압착기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199354" y="1216597"/>
            <a:ext cx="2880000" cy="2376263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201474" y="1216598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Ferrule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압착기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184194" y="1216597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186314" y="1216597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n-US" altLang="ko-KR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</a:rPr>
              <a:t>Air S</a:t>
            </a:r>
            <a:r>
              <a:rPr lang="en-US" altLang="ko-KR" sz="900" b="1" i="0" dirty="0">
                <a:solidFill>
                  <a:schemeClr val="bg1"/>
                </a:solidFill>
                <a:effectLst/>
                <a:latin typeface="+mj-lt"/>
              </a:rPr>
              <a:t>tripping </a:t>
            </a:r>
            <a:r>
              <a:rPr lang="en-US" altLang="ko-KR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</a:rPr>
              <a:t>M/C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85AA41B-5323-C1F2-5C53-A35EFA00F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9071" b="13284"/>
          <a:stretch/>
        </p:blipFill>
        <p:spPr>
          <a:xfrm>
            <a:off x="6372200" y="1621551"/>
            <a:ext cx="1739574" cy="186350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5353D64-D355-CD5A-D6EB-BF03E2C06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3" y="1729596"/>
            <a:ext cx="2073849" cy="155538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8DE4F7B-D9C8-4F2C-A167-5F8C78564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90" y="4464203"/>
            <a:ext cx="1800000" cy="1350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0F84C97-877F-9411-FAA6-59186F2F9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4" y="4469016"/>
            <a:ext cx="1800000" cy="135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2F6D536-1284-3613-B0E4-AFE98F8EB5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9182" r="4887" b="23644"/>
          <a:stretch/>
        </p:blipFill>
        <p:spPr>
          <a:xfrm>
            <a:off x="3390190" y="1728012"/>
            <a:ext cx="2619525" cy="14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214514" y="3852344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42910" y="42860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- 5. APPLICATOR</a:t>
            </a:r>
            <a:endParaRPr lang="ko-KR" altLang="en-US" sz="20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b="1" dirty="0"/>
              <a:t>14 Page</a:t>
            </a:r>
            <a:endParaRPr lang="ko-KR" altLang="en-US" b="1" dirty="0"/>
          </a:p>
        </p:txBody>
      </p:sp>
      <p:sp>
        <p:nvSpPr>
          <p:cNvPr id="30" name="직사각형 29"/>
          <p:cNvSpPr/>
          <p:nvPr/>
        </p:nvSpPr>
        <p:spPr>
          <a:xfrm>
            <a:off x="214514" y="3852344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14514" y="1216598"/>
            <a:ext cx="2880000" cy="237626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14514" y="1249875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199354" y="1216597"/>
            <a:ext cx="2880000" cy="2376263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201474" y="1216598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184194" y="1216597"/>
            <a:ext cx="2880000" cy="237600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186314" y="1216597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endParaRPr lang="en-US" altLang="ko-KR" sz="9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00F1E4B-4EAE-4EBF-9FC7-BD8D74F5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37" y="1703666"/>
            <a:ext cx="1854154" cy="179259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62DCD5-ABE8-4BAF-AD82-119B17A4B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225" y="1730849"/>
            <a:ext cx="2304258" cy="182840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4AF59D0-C322-4280-B019-CFCCB6FCA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907" y="1730849"/>
            <a:ext cx="1502656" cy="182840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54FC5F6-CF62-47A1-B09E-7627323DD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16" y="4365104"/>
            <a:ext cx="2026396" cy="1752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3B698-A348-48EC-8268-4AEBF2E3A3D3}"/>
              </a:ext>
            </a:extLst>
          </p:cNvPr>
          <p:cNvSpPr txBox="1"/>
          <p:nvPr/>
        </p:nvSpPr>
        <p:spPr>
          <a:xfrm>
            <a:off x="3275856" y="4030939"/>
            <a:ext cx="5653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AMP, HIROSE, TE, DEUTSCH, MOLEX, JST, JAE</a:t>
            </a:r>
          </a:p>
          <a:p>
            <a:endParaRPr lang="en-US" altLang="ko-KR" dirty="0"/>
          </a:p>
          <a:p>
            <a:r>
              <a:rPr lang="en-US" altLang="ko-KR" dirty="0"/>
              <a:t>KET, AMPHENOL, YEONHO, </a:t>
            </a:r>
            <a:r>
              <a:rPr lang="ko-KR" altLang="en-US" dirty="0"/>
              <a:t>등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TERMINAL </a:t>
            </a:r>
            <a:r>
              <a:rPr lang="ko-KR" altLang="en-US" dirty="0"/>
              <a:t>압착 </a:t>
            </a:r>
            <a:r>
              <a:rPr lang="en-US" altLang="ko-KR" dirty="0"/>
              <a:t>JIG </a:t>
            </a:r>
            <a:r>
              <a:rPr lang="ko-KR" altLang="en-US" dirty="0"/>
              <a:t>보유</a:t>
            </a:r>
          </a:p>
        </p:txBody>
      </p:sp>
    </p:spTree>
    <p:extLst>
      <p:ext uri="{BB962C8B-B14F-4D97-AF65-F5344CB8AC3E}">
        <p14:creationId xmlns:p14="http://schemas.microsoft.com/office/powerpoint/2010/main" val="240344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170525" y="1151551"/>
            <a:ext cx="2880000" cy="237626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166138" y="1151550"/>
            <a:ext cx="2880000" cy="2376263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42910" y="42860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- 6. 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신뢰성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검사장비</a:t>
            </a:r>
            <a:endParaRPr lang="ko-KR" altLang="en-US" sz="20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b="1" dirty="0"/>
              <a:t>15 Page</a:t>
            </a:r>
            <a:endParaRPr lang="ko-KR" altLang="en-US" b="1" dirty="0"/>
          </a:p>
        </p:txBody>
      </p:sp>
      <p:sp>
        <p:nvSpPr>
          <p:cNvPr id="101" name="직사각형 100"/>
          <p:cNvSpPr/>
          <p:nvPr/>
        </p:nvSpPr>
        <p:spPr>
          <a:xfrm>
            <a:off x="149478" y="1154401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하네스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고전압 도통 테스터기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166138" y="3970911"/>
            <a:ext cx="2880000" cy="237626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3166138" y="3976887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WIRE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인장력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테스터기</a:t>
            </a:r>
            <a:r>
              <a:rPr lang="en-US" altLang="ko-K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(0.1~100Kg)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169789" y="1167955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하네스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도통 테스터기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649546C-7643-49C3-8871-696F99F4DB69}"/>
              </a:ext>
            </a:extLst>
          </p:cNvPr>
          <p:cNvSpPr/>
          <p:nvPr/>
        </p:nvSpPr>
        <p:spPr>
          <a:xfrm>
            <a:off x="172460" y="3970911"/>
            <a:ext cx="2880000" cy="237626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80F7E48-D44C-AF17-420C-044413D6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 b="22648"/>
          <a:stretch/>
        </p:blipFill>
        <p:spPr>
          <a:xfrm>
            <a:off x="271656" y="1655606"/>
            <a:ext cx="2644160" cy="126933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4AF7E67-194C-09DC-F943-72E15A89AC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8922" r="15991"/>
          <a:stretch/>
        </p:blipFill>
        <p:spPr>
          <a:xfrm>
            <a:off x="3471664" y="4388487"/>
            <a:ext cx="1116912" cy="178448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EF41B993-CE1C-F46B-7259-27EFB58F8BC9}"/>
              </a:ext>
            </a:extLst>
          </p:cNvPr>
          <p:cNvSpPr/>
          <p:nvPr/>
        </p:nvSpPr>
        <p:spPr>
          <a:xfrm>
            <a:off x="6161751" y="1167955"/>
            <a:ext cx="2880000" cy="2376263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941A09C-FF73-97BD-8E56-4E813920DC97}"/>
              </a:ext>
            </a:extLst>
          </p:cNvPr>
          <p:cNvSpPr/>
          <p:nvPr/>
        </p:nvSpPr>
        <p:spPr>
          <a:xfrm>
            <a:off x="6165402" y="1184360"/>
            <a:ext cx="1620000" cy="3571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하네스</a:t>
            </a:r>
            <a:r>
              <a:rPr lang="ko-KR" altLang="en-US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도통 테스터기</a:t>
            </a:r>
            <a:endParaRPr lang="en-US" altLang="ko-KR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98A6F410-DA76-C94C-D226-7E3E022A1D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15154"/>
          <a:stretch/>
        </p:blipFill>
        <p:spPr>
          <a:xfrm rot="16200000">
            <a:off x="6916374" y="1189323"/>
            <a:ext cx="1296144" cy="2400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C06B462-6131-E529-D06E-ABF0B08E68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16792" r="5557" b="16833"/>
          <a:stretch/>
        </p:blipFill>
        <p:spPr>
          <a:xfrm>
            <a:off x="3333427" y="1655606"/>
            <a:ext cx="2477146" cy="136576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010EA9E-612B-513A-104C-B689DC1EF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" y="3947272"/>
            <a:ext cx="2605576" cy="23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40466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INDEX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1043608" y="1280492"/>
            <a:ext cx="2160240" cy="2781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l">
              <a:buAutoNum type="romanUcPeriod"/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회사 안내서</a:t>
            </a:r>
            <a:endParaRPr lang="en-US" altLang="ko-KR" b="1" baseline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43608" y="2062722"/>
            <a:ext cx="46085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연혁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43608" y="2570856"/>
            <a:ext cx="46085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주소 및 회사정보                      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3075750"/>
            <a:ext cx="46085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생산품목                                </a:t>
            </a: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43608" y="3615829"/>
            <a:ext cx="46085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회사 조직도 및 인원현황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39035" y="4112699"/>
            <a:ext cx="46085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생산 장비 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b="1" dirty="0"/>
              <a:t>2 Page</a:t>
            </a:r>
            <a:endParaRPr lang="ko-KR" altLang="en-US" b="1" dirty="0"/>
          </a:p>
        </p:txBody>
      </p:sp>
      <p:sp>
        <p:nvSpPr>
          <p:cNvPr id="23" name="직사각형 22"/>
          <p:cNvSpPr/>
          <p:nvPr/>
        </p:nvSpPr>
        <p:spPr>
          <a:xfrm>
            <a:off x="6012160" y="2071106"/>
            <a:ext cx="1296144" cy="199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- 3 Page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012160" y="2581952"/>
            <a:ext cx="1296144" cy="199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- 4 Page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012160" y="3086846"/>
            <a:ext cx="1296144" cy="199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- 5~11Page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012160" y="3626925"/>
            <a:ext cx="1296144" cy="199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- 12 Page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007587" y="4123795"/>
            <a:ext cx="1296144" cy="199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-13~14 Page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88FF34B-5491-4551-9B7C-3C45D5832BC6}"/>
              </a:ext>
            </a:extLst>
          </p:cNvPr>
          <p:cNvSpPr/>
          <p:nvPr/>
        </p:nvSpPr>
        <p:spPr>
          <a:xfrm>
            <a:off x="1039035" y="4646024"/>
            <a:ext cx="46085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신뢰성 검사장비  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7D81A98-491A-4266-A006-978C5B780E63}"/>
              </a:ext>
            </a:extLst>
          </p:cNvPr>
          <p:cNvSpPr/>
          <p:nvPr/>
        </p:nvSpPr>
        <p:spPr>
          <a:xfrm>
            <a:off x="6007587" y="4652928"/>
            <a:ext cx="1296144" cy="199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- 15 Page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512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40466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- 1.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연혁</a:t>
            </a:r>
            <a:endParaRPr lang="ko-KR" altLang="en-US" sz="2800" dirty="0"/>
          </a:p>
        </p:txBody>
      </p:sp>
      <p:grpSp>
        <p:nvGrpSpPr>
          <p:cNvPr id="2" name="그룹 1"/>
          <p:cNvGrpSpPr/>
          <p:nvPr/>
        </p:nvGrpSpPr>
        <p:grpSpPr>
          <a:xfrm>
            <a:off x="755576" y="1082799"/>
            <a:ext cx="7920880" cy="207640"/>
            <a:chOff x="755576" y="1082799"/>
            <a:chExt cx="7920880" cy="207640"/>
          </a:xfrm>
        </p:grpSpPr>
        <p:sp>
          <p:nvSpPr>
            <p:cNvPr id="6" name="직사각형 5"/>
            <p:cNvSpPr/>
            <p:nvPr/>
          </p:nvSpPr>
          <p:spPr>
            <a:xfrm>
              <a:off x="755576" y="1082799"/>
              <a:ext cx="1404156" cy="207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1998.4</a:t>
              </a:r>
              <a:endParaRPr lang="en-US" altLang="ko-KR" sz="1050" b="1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267744" y="1082799"/>
              <a:ext cx="6408712" cy="20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YAMAHA  </a:t>
              </a:r>
              <a:r>
                <a:rPr lang="ko-KR" altLang="en-US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스피커</a:t>
              </a:r>
              <a:r>
                <a:rPr lang="en-US" altLang="ko-KR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.</a:t>
              </a:r>
              <a:r>
                <a:rPr lang="ko-KR" altLang="en-US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네트워크 </a:t>
              </a:r>
              <a:r>
                <a:rPr lang="en-US" altLang="ko-KR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차 협력업체 설립</a:t>
              </a:r>
              <a:endParaRPr lang="en-US" altLang="ko-KR" sz="105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8" name="바닥글 개체 틀 1"/>
          <p:cNvSpPr txBox="1">
            <a:spLocks/>
          </p:cNvSpPr>
          <p:nvPr/>
        </p:nvSpPr>
        <p:spPr>
          <a:xfrm>
            <a:off x="3124200" y="6502518"/>
            <a:ext cx="2895600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3 Page</a:t>
            </a:r>
            <a:endParaRPr lang="ko-KR" altLang="en-US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7770170-405A-323D-5F16-A49DB99773E1}"/>
              </a:ext>
            </a:extLst>
          </p:cNvPr>
          <p:cNvGrpSpPr/>
          <p:nvPr/>
        </p:nvGrpSpPr>
        <p:grpSpPr>
          <a:xfrm>
            <a:off x="755576" y="1493168"/>
            <a:ext cx="7920880" cy="207640"/>
            <a:chOff x="755576" y="1082799"/>
            <a:chExt cx="7920880" cy="20764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EEBD831-1CF9-8FAA-017E-37180EB14B54}"/>
                </a:ext>
              </a:extLst>
            </p:cNvPr>
            <p:cNvSpPr/>
            <p:nvPr/>
          </p:nvSpPr>
          <p:spPr>
            <a:xfrm>
              <a:off x="755576" y="1082799"/>
              <a:ext cx="1404156" cy="207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2016.9</a:t>
              </a:r>
              <a:endParaRPr lang="en-US" altLang="ko-KR" sz="1050" b="1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9FBC3AA-3B81-26F2-9BAC-A6ADBDFBB59E}"/>
                </a:ext>
              </a:extLst>
            </p:cNvPr>
            <p:cNvSpPr/>
            <p:nvPr/>
          </p:nvSpPr>
          <p:spPr>
            <a:xfrm>
              <a:off x="2267744" y="1082799"/>
              <a:ext cx="6408712" cy="20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K.J.TECH </a:t>
              </a:r>
              <a:r>
                <a:rPr lang="ko-KR" altLang="en-US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설립 </a:t>
              </a:r>
              <a:endParaRPr lang="en-US" altLang="ko-KR" sz="105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E8BC57A-FE77-C2F1-56D7-B6458B64ABE3}"/>
              </a:ext>
            </a:extLst>
          </p:cNvPr>
          <p:cNvGrpSpPr/>
          <p:nvPr/>
        </p:nvGrpSpPr>
        <p:grpSpPr>
          <a:xfrm>
            <a:off x="755576" y="1925216"/>
            <a:ext cx="7920880" cy="207640"/>
            <a:chOff x="755576" y="1082799"/>
            <a:chExt cx="7920880" cy="20764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89C3D6C-6D61-D19D-E327-19FDBBD9D0DC}"/>
                </a:ext>
              </a:extLst>
            </p:cNvPr>
            <p:cNvSpPr/>
            <p:nvPr/>
          </p:nvSpPr>
          <p:spPr>
            <a:xfrm>
              <a:off x="755576" y="1082799"/>
              <a:ext cx="1404156" cy="207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2016.9</a:t>
              </a:r>
              <a:endParaRPr lang="en-US" altLang="ko-KR" sz="1050" b="1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4199A4B-7881-A29A-39BA-E58E6072AC2A}"/>
                </a:ext>
              </a:extLst>
            </p:cNvPr>
            <p:cNvSpPr/>
            <p:nvPr/>
          </p:nvSpPr>
          <p:spPr>
            <a:xfrm>
              <a:off x="2267744" y="1082799"/>
              <a:ext cx="6408712" cy="20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AUDI </a:t>
              </a:r>
              <a:r>
                <a:rPr lang="ko-KR" altLang="en-US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오디오 케이블 생산</a:t>
              </a:r>
              <a:r>
                <a:rPr lang="en-US" altLang="ko-KR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  HARNESS </a:t>
              </a:r>
              <a:r>
                <a:rPr lang="ko-KR" altLang="en-US" sz="105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제조</a:t>
              </a:r>
              <a:endParaRPr lang="en-US" altLang="ko-KR" sz="105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71D0E86-304D-1785-E983-2B5372B2CDDA}"/>
              </a:ext>
            </a:extLst>
          </p:cNvPr>
          <p:cNvGrpSpPr/>
          <p:nvPr/>
        </p:nvGrpSpPr>
        <p:grpSpPr>
          <a:xfrm>
            <a:off x="755576" y="2780928"/>
            <a:ext cx="7920880" cy="207640"/>
            <a:chOff x="755576" y="1082799"/>
            <a:chExt cx="7920880" cy="20764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90F754F2-66D7-E7C5-576F-FB2E617066EF}"/>
                </a:ext>
              </a:extLst>
            </p:cNvPr>
            <p:cNvSpPr/>
            <p:nvPr/>
          </p:nvSpPr>
          <p:spPr>
            <a:xfrm>
              <a:off x="755576" y="1082799"/>
              <a:ext cx="1404156" cy="207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2019 ~ 2023</a:t>
              </a:r>
              <a:endParaRPr lang="en-US" altLang="ko-KR" sz="1050" b="1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9B6E01F-B6EE-7FF9-317D-96DDE96EE93B}"/>
                </a:ext>
              </a:extLst>
            </p:cNvPr>
            <p:cNvSpPr/>
            <p:nvPr/>
          </p:nvSpPr>
          <p:spPr>
            <a:xfrm>
              <a:off x="2267744" y="1082799"/>
              <a:ext cx="6408712" cy="20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현대 엘리베이터 통신라인</a:t>
              </a:r>
              <a:endParaRPr lang="en-US" altLang="ko-KR" sz="105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33BD018-FA7D-1A65-2036-FFEB4AE7D77B}"/>
              </a:ext>
            </a:extLst>
          </p:cNvPr>
          <p:cNvSpPr/>
          <p:nvPr/>
        </p:nvSpPr>
        <p:spPr>
          <a:xfrm>
            <a:off x="2267744" y="3212976"/>
            <a:ext cx="64087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반도체 장비 </a:t>
            </a:r>
            <a:r>
              <a:rPr lang="en-US" altLang="ko-KR" sz="105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, HARNESS</a:t>
            </a:r>
            <a:r>
              <a:rPr lang="ko-KR" altLang="en-US" sz="105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제조</a:t>
            </a:r>
            <a:endParaRPr lang="en-US" altLang="ko-KR" sz="105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C5DD8E79-70A2-583C-6D9E-DEA12E0AF133}"/>
              </a:ext>
            </a:extLst>
          </p:cNvPr>
          <p:cNvSpPr/>
          <p:nvPr/>
        </p:nvSpPr>
        <p:spPr>
          <a:xfrm>
            <a:off x="2267744" y="3645024"/>
            <a:ext cx="64087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통신장비 </a:t>
            </a:r>
            <a:r>
              <a:rPr lang="en-US" altLang="ko-KR" sz="105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CABLE, HARNESS </a:t>
            </a:r>
            <a:r>
              <a:rPr lang="ko-KR" altLang="en-US" sz="105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제조</a:t>
            </a:r>
            <a:endParaRPr lang="en-US" altLang="ko-KR" sz="105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B4FB910A-180B-9E96-815A-9C3F00A18D04}"/>
              </a:ext>
            </a:extLst>
          </p:cNvPr>
          <p:cNvSpPr/>
          <p:nvPr/>
        </p:nvSpPr>
        <p:spPr>
          <a:xfrm>
            <a:off x="2269299" y="4077072"/>
            <a:ext cx="64087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Laminating </a:t>
            </a:r>
            <a:r>
              <a:rPr lang="en-US" altLang="ko-KR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CABLE</a:t>
            </a:r>
            <a:r>
              <a:rPr lang="ko-KR" altLang="en-US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제조</a:t>
            </a:r>
            <a:r>
              <a:rPr lang="en-US" altLang="ko-KR" sz="105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altLang="ko-KR" sz="105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60334A9-FD3C-0EC7-4FB2-901B62B6DF4E}"/>
              </a:ext>
            </a:extLst>
          </p:cNvPr>
          <p:cNvSpPr/>
          <p:nvPr/>
        </p:nvSpPr>
        <p:spPr>
          <a:xfrm>
            <a:off x="2267744" y="4509120"/>
            <a:ext cx="64087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M&amp;R</a:t>
            </a:r>
            <a:r>
              <a:rPr lang="en-US" altLang="ko-KR" sz="105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반도체 통신장비 </a:t>
            </a:r>
            <a:r>
              <a:rPr lang="en-US" altLang="ko-KR" sz="105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CABLE</a:t>
            </a:r>
            <a:r>
              <a:rPr lang="ko-KR" altLang="en-US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제조</a:t>
            </a:r>
            <a:r>
              <a:rPr lang="en-US" altLang="ko-KR" sz="105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altLang="ko-KR" sz="105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DD89B65-A14E-91E6-ABE1-B4ED03FA2725}"/>
              </a:ext>
            </a:extLst>
          </p:cNvPr>
          <p:cNvSpPr/>
          <p:nvPr/>
        </p:nvSpPr>
        <p:spPr>
          <a:xfrm>
            <a:off x="2267744" y="2348880"/>
            <a:ext cx="6408712" cy="2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M12 </a:t>
            </a:r>
            <a:r>
              <a:rPr lang="ko-KR" altLang="en-US" sz="105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커넥터 완제품 제조생산</a:t>
            </a:r>
            <a:endParaRPr lang="en-US" altLang="ko-KR" sz="105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371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71954"/>
              </p:ext>
            </p:extLst>
          </p:nvPr>
        </p:nvGraphicFramePr>
        <p:xfrm>
          <a:off x="182257" y="1052736"/>
          <a:ext cx="8566207" cy="2430230"/>
        </p:xfrm>
        <a:graphic>
          <a:graphicData uri="http://schemas.openxmlformats.org/drawingml/2006/table">
            <a:tbl>
              <a:tblPr/>
              <a:tblGrid>
                <a:gridCol w="8566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023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912048" y="1250718"/>
            <a:ext cx="1800200" cy="2781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b="1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본사 및 공장</a:t>
            </a:r>
            <a:endParaRPr lang="en-US" altLang="ko-KR" b="1" baseline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12048" y="1600900"/>
            <a:ext cx="4392488" cy="1738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itchFamily="34" charset="0"/>
              <a:buChar char="•"/>
            </a:pPr>
            <a:r>
              <a:rPr lang="ko-KR" alt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우</a:t>
            </a: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(15610)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경기도 안산시 단원구 </a:t>
            </a:r>
            <a:r>
              <a:rPr lang="ko-KR" altLang="en-US" sz="1400" b="1" baseline="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해안로</a:t>
            </a: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153</a:t>
            </a:r>
            <a:r>
              <a:rPr lang="ko-KR" altLang="en-US" sz="1400" b="1" baseline="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번길</a:t>
            </a: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48</a:t>
            </a:r>
          </a:p>
          <a:p>
            <a:pPr algn="l"/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A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동</a:t>
            </a: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층 </a:t>
            </a: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baseline="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목내동</a:t>
            </a: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㈜광양</a:t>
            </a:r>
            <a:r>
              <a:rPr lang="en-US" altLang="ko-KR" sz="1400" b="1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Tel : 031-493-3044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Fax : 0505-469-3044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E-mail (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대표</a:t>
            </a: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) :  </a:t>
            </a:r>
            <a:r>
              <a:rPr lang="en-US" altLang="ko-KR" sz="1400" b="1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jto8863</a:t>
            </a:r>
            <a:r>
              <a:rPr lang="en-US" altLang="ko-KR" sz="1400" b="1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  <a:hlinkClick r:id="rId2"/>
              </a:rPr>
              <a:t>@naver.com</a:t>
            </a:r>
            <a:endParaRPr lang="en-US" altLang="ko-KR" sz="1400" b="1" u="sng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11559" y="404664"/>
            <a:ext cx="576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- 2.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주소 및 회사정보</a:t>
            </a:r>
            <a:endParaRPr lang="ko-KR" altLang="en-US" sz="28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24200" y="6496466"/>
            <a:ext cx="2895600" cy="288032"/>
          </a:xfrm>
          <a:solidFill>
            <a:schemeClr val="bg1"/>
          </a:solidFill>
        </p:spPr>
        <p:txBody>
          <a:bodyPr/>
          <a:lstStyle/>
          <a:p>
            <a:r>
              <a:rPr lang="en-US" altLang="ko-KR" b="1" dirty="0"/>
              <a:t>4 Page</a:t>
            </a:r>
            <a:endParaRPr lang="ko-KR" altLang="en-US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2F5F9F1-A773-42FB-8C1B-51F9934D4328}"/>
              </a:ext>
            </a:extLst>
          </p:cNvPr>
          <p:cNvSpPr/>
          <p:nvPr/>
        </p:nvSpPr>
        <p:spPr>
          <a:xfrm>
            <a:off x="182257" y="3574518"/>
            <a:ext cx="3885687" cy="136815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48, </a:t>
            </a:r>
            <a:r>
              <a:rPr lang="en-US" altLang="ko-KR" sz="1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Haean-ro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153beon-gil, </a:t>
            </a:r>
            <a:r>
              <a:rPr lang="en-US" altLang="ko-KR" sz="1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Danwon-gu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ko-KR" sz="1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Ansan-si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Gyeonggi-do, Republic of Korea</a:t>
            </a:r>
          </a:p>
          <a:p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K.J.TECH</a:t>
            </a:r>
            <a:endParaRPr lang="en-US" altLang="ko-KR" sz="1400" b="1" baseline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Tel : 82-31-493-3044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Fax : 0505-469-3044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0680A5-6B25-6F8F-5803-E4A5F6B4D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08004"/>
            <a:ext cx="4397885" cy="289230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EC317B1-8E97-0C27-DBF6-34656536A5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2"/>
          <a:stretch/>
        </p:blipFill>
        <p:spPr>
          <a:xfrm>
            <a:off x="5908548" y="1160757"/>
            <a:ext cx="2232248" cy="22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b="1" dirty="0"/>
              <a:t>5 Page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611560" y="40466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- 3. 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( HARNESS )</a:t>
            </a:r>
            <a:endParaRPr lang="ko-KR" altLang="en-US" sz="2800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C72AEE7B-CBED-CD5E-3356-F11EFDECC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22801"/>
            <a:ext cx="2308780" cy="14350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E4ECFCE0-7760-CA92-3724-F66604509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82" y="948379"/>
            <a:ext cx="1772898" cy="15600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44AC23E-C74A-88E3-8319-C5837366E6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1" r="5602" b="19563"/>
          <a:stretch/>
        </p:blipFill>
        <p:spPr>
          <a:xfrm>
            <a:off x="440769" y="991118"/>
            <a:ext cx="1772898" cy="258189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7551477A-A178-1E18-93BD-B9D654E8B4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3" b="25173"/>
          <a:stretch/>
        </p:blipFill>
        <p:spPr>
          <a:xfrm>
            <a:off x="2511070" y="961325"/>
            <a:ext cx="1772898" cy="261169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9CDBDC44-F2F1-A78B-785A-3834F11D4F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5073" y="4675075"/>
            <a:ext cx="1928272" cy="1445862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9A13EF19-EB43-9373-0614-5E91E07F49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8" b="15997"/>
          <a:stretch/>
        </p:blipFill>
        <p:spPr>
          <a:xfrm rot="16200000">
            <a:off x="450649" y="4562421"/>
            <a:ext cx="1928274" cy="167117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896FCE6-F62E-5404-F2B4-F09AC2B231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47" y="4433869"/>
            <a:ext cx="2645949" cy="19839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F1D29CE-BD7D-1859-5E3D-6C48C8A65E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6" y="4417515"/>
            <a:ext cx="1740222" cy="20167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91ABFB2-2765-CD0F-7AB0-22E5EA04FD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25" y="2508379"/>
            <a:ext cx="2236131" cy="164106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6BC0969-4D3E-BFF5-868C-F56E1BDEC7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82" y="2642413"/>
            <a:ext cx="1740222" cy="150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b="1" dirty="0"/>
              <a:t>6 Page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611560" y="40466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통신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HARNESS )</a:t>
            </a:r>
            <a:endParaRPr lang="ko-KR" altLang="en-US" sz="28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30D2341-6DB4-072A-60FA-FF6686D2E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3" y="1350283"/>
            <a:ext cx="1800000" cy="240056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49002A3-4788-FF6E-A5BD-5FC4038C5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50283"/>
            <a:ext cx="1800000" cy="240056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E9E4FB3-3874-C80D-A32A-13DA7F143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3" y="3933056"/>
            <a:ext cx="1800000" cy="24005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8587486-A5F7-E15F-F621-A68CC8658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12" y="3957970"/>
            <a:ext cx="1800000" cy="240056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15A269-8C9E-EC0F-9693-53FA2D07A5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79" y="1364279"/>
            <a:ext cx="1800000" cy="24005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00466A4-F6CE-27CC-EE87-0512383602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64531"/>
            <a:ext cx="1800000" cy="24005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E3F7B7E-F0B4-15B2-0E43-AACE00E13C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02" y="3933056"/>
            <a:ext cx="1800000" cy="240056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C3DCA6C-57BE-9D60-92AE-F26D84CDEF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69075"/>
            <a:ext cx="1800000" cy="24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6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611560" y="40466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반도체 장비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HARNESS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800" dirty="0"/>
          </a:p>
        </p:txBody>
      </p:sp>
      <p:sp>
        <p:nvSpPr>
          <p:cNvPr id="9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en-US" altLang="ko-KR" b="1" dirty="0"/>
              <a:t>7 Page</a:t>
            </a:r>
            <a:endParaRPr lang="ko-KR" altLang="en-US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F1BE852-0D11-10B9-D21E-281946DE4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9" y="1576396"/>
            <a:ext cx="1800000" cy="2400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FF4AF61-4F1A-836D-9DAE-8B0C1FB34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67" y="1588478"/>
            <a:ext cx="1800000" cy="2400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7FE30D9-5E11-2927-E8FD-2E4DC19328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9" y="4316164"/>
            <a:ext cx="1800000" cy="134968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7D3E872-DBBF-C31F-5FB6-D8C5A00F21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16756" r="7990" b="15006"/>
          <a:stretch/>
        </p:blipFill>
        <p:spPr>
          <a:xfrm>
            <a:off x="2614287" y="4324079"/>
            <a:ext cx="1800000" cy="204691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74CD33A-9BB7-5F03-AB29-DF7AB61CDF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84" y="1576396"/>
            <a:ext cx="1800000" cy="240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A33FC31-844A-B173-3A9C-3AF7BDE9A0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9988" y="4036575"/>
            <a:ext cx="1800000" cy="240056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AF3031-D44D-8AFA-D2BB-929D3B911E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32" y="1575829"/>
            <a:ext cx="1800000" cy="24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611560" y="40466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- 3.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WIRING HARNESS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800" dirty="0"/>
          </a:p>
        </p:txBody>
      </p:sp>
      <p:sp>
        <p:nvSpPr>
          <p:cNvPr id="9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en-US" altLang="ko-KR" b="1" dirty="0"/>
              <a:t>8 Page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4C9D58-A8B1-807B-AF60-D7C73CD61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25497"/>
            <a:ext cx="1800000" cy="240056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505DE2A-553A-43B0-C26D-79B60ED74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3002" y="1767672"/>
            <a:ext cx="1800000" cy="13496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3DC09E8-6D6A-FBBB-4E39-5B01A9881C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87" y="4132219"/>
            <a:ext cx="1800000" cy="24005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F2D52BA-599C-02C2-C8E7-4999F73B2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36" y="1542512"/>
            <a:ext cx="1800000" cy="13496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11525DB-6A73-D57B-FDB9-E248C8E290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32219"/>
            <a:ext cx="1800000" cy="240056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7F6A6C1-640B-DA85-1572-14C201FA06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2" b="8290"/>
          <a:stretch/>
        </p:blipFill>
        <p:spPr>
          <a:xfrm rot="10800000">
            <a:off x="4816829" y="4128648"/>
            <a:ext cx="1800000" cy="192619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43EC74-57CB-34B2-6E2D-E66D93F37C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6" y="1520485"/>
            <a:ext cx="1800000" cy="134968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764DFA3-198C-0D2A-641E-BC0957E50B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32726" y="4132218"/>
            <a:ext cx="1800000" cy="24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2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25A8FC-7C6A-D3C5-9DB8-7FEE87A4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9 Page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7F92A1D-D962-3A57-319D-1C927F3677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b="18124"/>
          <a:stretch/>
        </p:blipFill>
        <p:spPr>
          <a:xfrm rot="16200000">
            <a:off x="2940842" y="1221778"/>
            <a:ext cx="2830269" cy="216023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1169701-26E2-27E9-DAFB-19A760DEC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18500" r="298" b="15508"/>
          <a:stretch/>
        </p:blipFill>
        <p:spPr>
          <a:xfrm rot="5400000">
            <a:off x="207694" y="874199"/>
            <a:ext cx="2823955" cy="2736303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FC474C68-522E-E81C-A060-D43859E806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r="23991"/>
          <a:stretch/>
        </p:blipFill>
        <p:spPr>
          <a:xfrm>
            <a:off x="310457" y="4049135"/>
            <a:ext cx="1908203" cy="2319703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17A1CF74-066A-556B-8EA7-4C382AABBA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5643" r="4978" b="7746"/>
          <a:stretch/>
        </p:blipFill>
        <p:spPr>
          <a:xfrm>
            <a:off x="5580112" y="886762"/>
            <a:ext cx="3277008" cy="283027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45253559-48D5-9B67-B417-885B9B3A263F}"/>
              </a:ext>
            </a:extLst>
          </p:cNvPr>
          <p:cNvSpPr/>
          <p:nvPr/>
        </p:nvSpPr>
        <p:spPr>
          <a:xfrm>
            <a:off x="336915" y="21506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I - 3. 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POWER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CABLE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HARNESS</a:t>
            </a:r>
            <a:r>
              <a:rPr lang="ko-KR" altLang="en-US" sz="2800" b="1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A21ADB0-9C6F-F00A-8576-2EDC9E82A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0210" y="3959206"/>
            <a:ext cx="2294725" cy="25467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AD81999-EAFD-C762-D62F-B03B381123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11764" r="8915" b="13228"/>
          <a:stretch/>
        </p:blipFill>
        <p:spPr>
          <a:xfrm>
            <a:off x="6025547" y="4085216"/>
            <a:ext cx="2807996" cy="22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3509"/>
      </p:ext>
    </p:extLst>
  </p:cSld>
  <p:clrMapOvr>
    <a:masterClrMapping/>
  </p:clrMapOvr>
</p:sld>
</file>

<file path=ppt/theme/theme1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BB4C2C-E351-4C4E-A9F5-3B8252F91421}">
  <we:reference id="wa104051163" version="1.2.0.3" store="ko-KR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5171</TotalTime>
  <Words>425</Words>
  <Application>Microsoft Office PowerPoint</Application>
  <PresentationFormat>화면 슬라이드 쇼(4:3)</PresentationFormat>
  <Paragraphs>106</Paragraphs>
  <Slides>16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Arial</vt:lpstr>
      <vt:lpstr>Century Gothic</vt:lpstr>
      <vt:lpstr>Roboto</vt:lpstr>
      <vt:lpstr>Wingdings 3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pc4</dc:creator>
  <cp:lastModifiedBy>정 태옥</cp:lastModifiedBy>
  <cp:revision>510</cp:revision>
  <cp:lastPrinted>2023-05-09T00:26:26Z</cp:lastPrinted>
  <dcterms:created xsi:type="dcterms:W3CDTF">2014-01-09T05:10:48Z</dcterms:created>
  <dcterms:modified xsi:type="dcterms:W3CDTF">2023-06-07T00:19:26Z</dcterms:modified>
</cp:coreProperties>
</file>